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 id="2147483654" r:id="rId2"/>
  </p:sldMasterIdLst>
  <p:notesMasterIdLst>
    <p:notesMasterId r:id="rId30"/>
  </p:notesMasterIdLst>
  <p:sldIdLst>
    <p:sldId id="955" r:id="rId3"/>
    <p:sldId id="1037" r:id="rId4"/>
    <p:sldId id="1004" r:id="rId5"/>
    <p:sldId id="1018" r:id="rId6"/>
    <p:sldId id="1017" r:id="rId7"/>
    <p:sldId id="1005" r:id="rId8"/>
    <p:sldId id="1021" r:id="rId9"/>
    <p:sldId id="1033" r:id="rId10"/>
    <p:sldId id="1034" r:id="rId11"/>
    <p:sldId id="1007" r:id="rId12"/>
    <p:sldId id="1027" r:id="rId13"/>
    <p:sldId id="1009" r:id="rId14"/>
    <p:sldId id="1029" r:id="rId15"/>
    <p:sldId id="1031" r:id="rId16"/>
    <p:sldId id="1039" r:id="rId17"/>
    <p:sldId id="1008" r:id="rId18"/>
    <p:sldId id="1032" r:id="rId19"/>
    <p:sldId id="1035" r:id="rId20"/>
    <p:sldId id="1036" r:id="rId21"/>
    <p:sldId id="1038" r:id="rId22"/>
    <p:sldId id="1015" r:id="rId23"/>
    <p:sldId id="775" r:id="rId24"/>
    <p:sldId id="777" r:id="rId25"/>
    <p:sldId id="783" r:id="rId26"/>
    <p:sldId id="1014" r:id="rId27"/>
    <p:sldId id="1042" r:id="rId28"/>
    <p:sldId id="1012" r:id="rId29"/>
  </p:sldIdLst>
  <p:sldSz cx="12195175" cy="6859588"/>
  <p:notesSz cx="9928225" cy="6797675"/>
  <p:defaultText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1F1F"/>
    <a:srgbClr val="FF9900"/>
    <a:srgbClr val="FF5C01"/>
    <a:srgbClr val="FF6600"/>
    <a:srgbClr val="CCFF99"/>
    <a:srgbClr val="CCCCFF"/>
    <a:srgbClr val="FFCC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12" autoAdjust="0"/>
    <p:restoredTop sz="90695" autoAdjust="0"/>
  </p:normalViewPr>
  <p:slideViewPr>
    <p:cSldViewPr>
      <p:cViewPr varScale="1">
        <p:scale>
          <a:sx n="74" d="100"/>
          <a:sy n="74" d="100"/>
        </p:scale>
        <p:origin x="302" y="77"/>
      </p:cViewPr>
      <p:guideLst>
        <p:guide orient="horz" pos="2161"/>
        <p:guide pos="3841"/>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p:cViewPr varScale="1">
        <p:scale>
          <a:sx n="86" d="100"/>
          <a:sy n="86" d="100"/>
        </p:scale>
        <p:origin x="906" y="30"/>
      </p:cViewPr>
      <p:guideLst>
        <p:guide orient="horz" pos="2141"/>
        <p:guide pos="312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4302231" cy="339884"/>
          </a:xfrm>
          <a:prstGeom prst="rect">
            <a:avLst/>
          </a:prstGeom>
        </p:spPr>
        <p:txBody>
          <a:bodyPr vert="horz" lIns="91467" tIns="45734" rIns="91467" bIns="45734" rtlCol="0"/>
          <a:lstStyle>
            <a:lvl1pPr algn="l">
              <a:defRPr sz="1200"/>
            </a:lvl1pPr>
          </a:lstStyle>
          <a:p>
            <a:endParaRPr lang="de-DE"/>
          </a:p>
        </p:txBody>
      </p:sp>
      <p:sp>
        <p:nvSpPr>
          <p:cNvPr id="3" name="Datumsplatzhalter 2"/>
          <p:cNvSpPr>
            <a:spLocks noGrp="1"/>
          </p:cNvSpPr>
          <p:nvPr>
            <p:ph type="dt" idx="1"/>
          </p:nvPr>
        </p:nvSpPr>
        <p:spPr>
          <a:xfrm>
            <a:off x="5623702" y="0"/>
            <a:ext cx="4302231" cy="339884"/>
          </a:xfrm>
          <a:prstGeom prst="rect">
            <a:avLst/>
          </a:prstGeom>
        </p:spPr>
        <p:txBody>
          <a:bodyPr vert="horz" lIns="91467" tIns="45734" rIns="91467" bIns="45734" rtlCol="0"/>
          <a:lstStyle>
            <a:lvl1pPr algn="r">
              <a:defRPr sz="1200"/>
            </a:lvl1pPr>
          </a:lstStyle>
          <a:p>
            <a:fld id="{BC3DE7D2-A0AD-4D31-A754-0082A9333D0D}" type="datetimeFigureOut">
              <a:rPr lang="de-DE" smtClean="0"/>
              <a:t>25.05.2023</a:t>
            </a:fld>
            <a:endParaRPr lang="de-DE"/>
          </a:p>
        </p:txBody>
      </p:sp>
      <p:sp>
        <p:nvSpPr>
          <p:cNvPr id="4" name="Folienbildplatzhalt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67" tIns="45734" rIns="91467" bIns="45734" rtlCol="0" anchor="ctr"/>
          <a:lstStyle/>
          <a:p>
            <a:endParaRPr lang="de-DE"/>
          </a:p>
        </p:txBody>
      </p:sp>
      <p:sp>
        <p:nvSpPr>
          <p:cNvPr id="5" name="Notizenplatzhalter 4"/>
          <p:cNvSpPr>
            <a:spLocks noGrp="1"/>
          </p:cNvSpPr>
          <p:nvPr>
            <p:ph type="body" sz="quarter" idx="3"/>
          </p:nvPr>
        </p:nvSpPr>
        <p:spPr>
          <a:xfrm>
            <a:off x="992823" y="3228897"/>
            <a:ext cx="7942580" cy="3058954"/>
          </a:xfrm>
          <a:prstGeom prst="rect">
            <a:avLst/>
          </a:prstGeom>
        </p:spPr>
        <p:txBody>
          <a:bodyPr vert="horz" lIns="91467" tIns="45734" rIns="91467" bIns="4573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6456612"/>
            <a:ext cx="4302231" cy="339884"/>
          </a:xfrm>
          <a:prstGeom prst="rect">
            <a:avLst/>
          </a:prstGeom>
        </p:spPr>
        <p:txBody>
          <a:bodyPr vert="horz" lIns="91467" tIns="45734" rIns="91467" bIns="45734" rtlCol="0" anchor="b"/>
          <a:lstStyle>
            <a:lvl1pPr algn="l">
              <a:defRPr sz="1200"/>
            </a:lvl1pPr>
          </a:lstStyle>
          <a:p>
            <a:endParaRPr lang="de-DE"/>
          </a:p>
        </p:txBody>
      </p:sp>
      <p:sp>
        <p:nvSpPr>
          <p:cNvPr id="7" name="Foliennummernplatzhalter 6"/>
          <p:cNvSpPr>
            <a:spLocks noGrp="1"/>
          </p:cNvSpPr>
          <p:nvPr>
            <p:ph type="sldNum" sz="quarter" idx="5"/>
          </p:nvPr>
        </p:nvSpPr>
        <p:spPr>
          <a:xfrm>
            <a:off x="5623702" y="6456612"/>
            <a:ext cx="4302231" cy="339884"/>
          </a:xfrm>
          <a:prstGeom prst="rect">
            <a:avLst/>
          </a:prstGeom>
        </p:spPr>
        <p:txBody>
          <a:bodyPr vert="horz" lIns="91467" tIns="45734" rIns="91467" bIns="45734" rtlCol="0" anchor="b"/>
          <a:lstStyle>
            <a:lvl1pPr algn="r">
              <a:defRPr sz="1200"/>
            </a:lvl1pPr>
          </a:lstStyle>
          <a:p>
            <a:fld id="{C61DCFCD-738B-4965-B0D9-619DC784964B}" type="slidenum">
              <a:rPr lang="de-DE" smtClean="0"/>
              <a:t>‹Nr.›</a:t>
            </a:fld>
            <a:endParaRPr lang="de-DE"/>
          </a:p>
        </p:txBody>
      </p:sp>
    </p:spTree>
    <p:extLst>
      <p:ext uri="{BB962C8B-B14F-4D97-AF65-F5344CB8AC3E}">
        <p14:creationId xmlns:p14="http://schemas.microsoft.com/office/powerpoint/2010/main" val="3794754491"/>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sz="1400" dirty="0" err="1">
                <a:solidFill>
                  <a:srgbClr val="000000"/>
                </a:solidFill>
                <a:latin typeface="Arial" panose="020B0604020202020204" pitchFamily="34" charset="0"/>
                <a:cs typeface="Arial" panose="020B0604020202020204" pitchFamily="34" charset="0"/>
              </a:rPr>
              <a:t>Especially</a:t>
            </a:r>
            <a:r>
              <a:rPr lang="de-DE" sz="1400" dirty="0">
                <a:solidFill>
                  <a:srgbClr val="000000"/>
                </a:solidFill>
                <a:latin typeface="Arial" panose="020B0604020202020204" pitchFamily="34" charset="0"/>
                <a:cs typeface="Arial" panose="020B0604020202020204" pitchFamily="34" charset="0"/>
              </a:rPr>
              <a:t> in </a:t>
            </a:r>
            <a:r>
              <a:rPr lang="de-DE" sz="1400" dirty="0" err="1">
                <a:solidFill>
                  <a:srgbClr val="000000"/>
                </a:solidFill>
                <a:latin typeface="Arial" panose="020B0604020202020204" pitchFamily="34" charset="0"/>
                <a:cs typeface="Arial" panose="020B0604020202020204" pitchFamily="34" charset="0"/>
              </a:rPr>
              <a:t>times</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of</a:t>
            </a:r>
            <a:r>
              <a:rPr lang="de-DE" sz="1400" dirty="0">
                <a:solidFill>
                  <a:srgbClr val="000000"/>
                </a:solidFill>
                <a:latin typeface="Arial" panose="020B0604020202020204" pitchFamily="34" charset="0"/>
                <a:cs typeface="Arial" panose="020B0604020202020204" pitchFamily="34" charset="0"/>
              </a:rPr>
              <a:t> war </a:t>
            </a:r>
            <a:r>
              <a:rPr lang="de-DE" sz="1400" dirty="0" err="1">
                <a:solidFill>
                  <a:srgbClr val="000000"/>
                </a:solidFill>
                <a:latin typeface="Arial" panose="020B0604020202020204" pitchFamily="34" charset="0"/>
                <a:cs typeface="Arial" panose="020B0604020202020204" pitchFamily="34" charset="0"/>
              </a:rPr>
              <a:t>it</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can</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be</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very</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dangerous</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to</a:t>
            </a:r>
            <a:r>
              <a:rPr lang="de-DE" sz="1400" dirty="0">
                <a:solidFill>
                  <a:srgbClr val="000000"/>
                </a:solidFill>
                <a:latin typeface="Arial" panose="020B0604020202020204" pitchFamily="34" charset="0"/>
                <a:cs typeface="Arial" panose="020B0604020202020204" pitchFamily="34" charset="0"/>
              </a:rPr>
              <a:t> </a:t>
            </a:r>
            <a:r>
              <a:rPr lang="de-DE" sz="1400" dirty="0" err="1">
                <a:solidFill>
                  <a:srgbClr val="000000"/>
                </a:solidFill>
                <a:latin typeface="Arial" panose="020B0604020202020204" pitchFamily="34" charset="0"/>
                <a:cs typeface="Arial" panose="020B0604020202020204" pitchFamily="34" charset="0"/>
              </a:rPr>
              <a:t>expose</a:t>
            </a:r>
            <a:r>
              <a:rPr lang="de-DE" sz="1400" dirty="0">
                <a:solidFill>
                  <a:srgbClr val="000000"/>
                </a:solidFill>
                <a:latin typeface="Arial" panose="020B0604020202020204" pitchFamily="34" charset="0"/>
                <a:cs typeface="Arial" panose="020B0604020202020204" pitchFamily="34" charset="0"/>
              </a:rPr>
              <a:t> lies!</a:t>
            </a:r>
          </a:p>
          <a:p>
            <a:endParaRPr lang="de-DE" dirty="0"/>
          </a:p>
        </p:txBody>
      </p:sp>
      <p:sp>
        <p:nvSpPr>
          <p:cNvPr id="4" name="Foliennummernplatzhalter 3"/>
          <p:cNvSpPr>
            <a:spLocks noGrp="1"/>
          </p:cNvSpPr>
          <p:nvPr>
            <p:ph type="sldNum" sz="quarter" idx="5"/>
          </p:nvPr>
        </p:nvSpPr>
        <p:spPr/>
        <p:txBody>
          <a:bodyPr/>
          <a:lstStyle/>
          <a:p>
            <a:fld id="{C61DCFCD-738B-4965-B0D9-619DC784964B}" type="slidenum">
              <a:rPr lang="de-DE" smtClean="0"/>
              <a:t>2</a:t>
            </a:fld>
            <a:endParaRPr lang="de-DE"/>
          </a:p>
        </p:txBody>
      </p:sp>
    </p:spTree>
    <p:extLst>
      <p:ext uri="{BB962C8B-B14F-4D97-AF65-F5344CB8AC3E}">
        <p14:creationId xmlns:p14="http://schemas.microsoft.com/office/powerpoint/2010/main" val="61230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61DCFCD-738B-4965-B0D9-619DC784964B}" type="slidenum">
              <a:rPr lang="de-DE" smtClean="0"/>
              <a:t>7</a:t>
            </a:fld>
            <a:endParaRPr lang="de-DE"/>
          </a:p>
        </p:txBody>
      </p:sp>
    </p:spTree>
    <p:extLst>
      <p:ext uri="{BB962C8B-B14F-4D97-AF65-F5344CB8AC3E}">
        <p14:creationId xmlns:p14="http://schemas.microsoft.com/office/powerpoint/2010/main" val="219268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sz="1400" dirty="0"/>
              <a:t>p. 9 </a:t>
            </a:r>
            <a:r>
              <a:rPr lang="en-US" sz="1400" dirty="0"/>
              <a:t>"Whatever of social importance is done today, whether in politics, finance, manufacture, agriculture, charity, education, or other fields, must be done with the help of propaganda."</a:t>
            </a:r>
          </a:p>
          <a:p>
            <a:endParaRPr lang="en-US" dirty="0"/>
          </a:p>
        </p:txBody>
      </p:sp>
      <p:sp>
        <p:nvSpPr>
          <p:cNvPr id="4" name="Foliennummernplatzhalter 3"/>
          <p:cNvSpPr>
            <a:spLocks noGrp="1"/>
          </p:cNvSpPr>
          <p:nvPr>
            <p:ph type="sldNum" sz="quarter" idx="5"/>
          </p:nvPr>
        </p:nvSpPr>
        <p:spPr/>
        <p:txBody>
          <a:bodyPr/>
          <a:lstStyle/>
          <a:p>
            <a:fld id="{C61DCFCD-738B-4965-B0D9-619DC784964B}" type="slidenum">
              <a:rPr lang="de-DE" smtClean="0"/>
              <a:t>17</a:t>
            </a:fld>
            <a:endParaRPr lang="de-DE"/>
          </a:p>
        </p:txBody>
      </p:sp>
    </p:spTree>
    <p:extLst>
      <p:ext uri="{BB962C8B-B14F-4D97-AF65-F5344CB8AC3E}">
        <p14:creationId xmlns:p14="http://schemas.microsoft.com/office/powerpoint/2010/main" val="377503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Freiheit seid ihr berufen, werdet nicht der Menschen Knechte“</a:t>
            </a:r>
          </a:p>
        </p:txBody>
      </p:sp>
      <p:sp>
        <p:nvSpPr>
          <p:cNvPr id="4" name="Foliennummernplatzhalter 3"/>
          <p:cNvSpPr>
            <a:spLocks noGrp="1"/>
          </p:cNvSpPr>
          <p:nvPr>
            <p:ph type="sldNum" sz="quarter" idx="5"/>
          </p:nvPr>
        </p:nvSpPr>
        <p:spPr/>
        <p:txBody>
          <a:bodyPr/>
          <a:lstStyle/>
          <a:p>
            <a:fld id="{C61DCFCD-738B-4965-B0D9-619DC784964B}" type="slidenum">
              <a:rPr lang="de-DE" smtClean="0"/>
              <a:t>22</a:t>
            </a:fld>
            <a:endParaRPr lang="de-DE"/>
          </a:p>
        </p:txBody>
      </p:sp>
    </p:spTree>
    <p:extLst>
      <p:ext uri="{BB962C8B-B14F-4D97-AF65-F5344CB8AC3E}">
        <p14:creationId xmlns:p14="http://schemas.microsoft.com/office/powerpoint/2010/main" val="75233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ie 16 zu 9">
    <p:spTree>
      <p:nvGrpSpPr>
        <p:cNvPr id="1" name=""/>
        <p:cNvGrpSpPr/>
        <p:nvPr/>
      </p:nvGrpSpPr>
      <p:grpSpPr>
        <a:xfrm>
          <a:off x="0" y="0"/>
          <a:ext cx="0" cy="0"/>
          <a:chOff x="0" y="0"/>
          <a:chExt cx="0" cy="0"/>
        </a:xfrm>
      </p:grpSpPr>
      <p:sp>
        <p:nvSpPr>
          <p:cNvPr id="13" name="Textplatzhalter 12"/>
          <p:cNvSpPr>
            <a:spLocks noGrp="1"/>
          </p:cNvSpPr>
          <p:nvPr>
            <p:ph type="body" sz="quarter" idx="20" hasCustomPrompt="1"/>
          </p:nvPr>
        </p:nvSpPr>
        <p:spPr>
          <a:xfrm>
            <a:off x="543600" y="212400"/>
            <a:ext cx="11099125" cy="468000"/>
          </a:xfrm>
          <a:prstGeom prst="rect">
            <a:avLst/>
          </a:prstGeom>
          <a:ln>
            <a:noFill/>
          </a:ln>
        </p:spPr>
        <p:txBody>
          <a:bodyPr/>
          <a:lstStyle>
            <a:lvl1pPr marL="0" indent="0" algn="ctr">
              <a:buNone/>
              <a:defRPr sz="2400" baseline="0">
                <a:solidFill>
                  <a:srgbClr val="898989"/>
                </a:solidFill>
              </a:defRPr>
            </a:lvl1pPr>
          </a:lstStyle>
          <a:p>
            <a:pPr lvl="0"/>
            <a:r>
              <a:rPr lang="de-DE" dirty="0"/>
              <a:t>Bildunterschrift einzeilig</a:t>
            </a:r>
          </a:p>
        </p:txBody>
      </p:sp>
      <p:sp>
        <p:nvSpPr>
          <p:cNvPr id="15" name="Inhaltsplatzhalter 14"/>
          <p:cNvSpPr>
            <a:spLocks noGrp="1"/>
          </p:cNvSpPr>
          <p:nvPr>
            <p:ph sz="quarter" idx="21" hasCustomPrompt="1"/>
          </p:nvPr>
        </p:nvSpPr>
        <p:spPr>
          <a:xfrm>
            <a:off x="543600" y="860725"/>
            <a:ext cx="11090275" cy="5366065"/>
          </a:xfrm>
          <a:prstGeom prst="rect">
            <a:avLst/>
          </a:prstGeom>
        </p:spPr>
        <p:txBody>
          <a:bodyPr/>
          <a:lstStyle>
            <a:lvl1pPr>
              <a:defRPr sz="2000"/>
            </a:lvl1pPr>
            <a:lvl2pPr marL="884631" indent="-340243">
              <a:buFont typeface="Arial" panose="020B0604020202020204" pitchFamily="34" charset="0"/>
              <a:buChar char="•"/>
              <a:defRPr sz="1800"/>
            </a:lvl2pPr>
            <a:lvl3pPr>
              <a:defRPr sz="1800"/>
            </a:lvl3pPr>
          </a:lstStyle>
          <a:p>
            <a:pPr lvl="0"/>
            <a:r>
              <a:rPr lang="de-DE" dirty="0"/>
              <a:t>Inhalt</a:t>
            </a:r>
          </a:p>
          <a:p>
            <a:pPr lvl="1"/>
            <a:r>
              <a:rPr lang="de-DE" dirty="0"/>
              <a:t>Zweite Ebene </a:t>
            </a:r>
          </a:p>
          <a:p>
            <a:pPr lvl="2"/>
            <a:r>
              <a:rPr lang="de-DE" dirty="0"/>
              <a:t>Dritte Ebene</a:t>
            </a:r>
          </a:p>
        </p:txBody>
      </p:sp>
    </p:spTree>
    <p:extLst>
      <p:ext uri="{BB962C8B-B14F-4D97-AF65-F5344CB8AC3E}">
        <p14:creationId xmlns:p14="http://schemas.microsoft.com/office/powerpoint/2010/main" val="3309241806"/>
      </p:ext>
    </p:extLst>
  </p:cSld>
  <p:clrMapOvr>
    <a:masterClrMapping/>
  </p:clrMapOvr>
  <p:extLst>
    <p:ext uri="{DCECCB84-F9BA-43D5-87BE-67443E8EF086}">
      <p15:sldGuideLst xmlns:p15="http://schemas.microsoft.com/office/powerpoint/2012/main">
        <p15:guide id="3" pos="348" userDrawn="1">
          <p15:clr>
            <a:srgbClr val="F26B43"/>
          </p15:clr>
        </p15:guide>
        <p15:guide id="5" orient="horz" pos="550" userDrawn="1">
          <p15:clr>
            <a:srgbClr val="F26B43"/>
          </p15:clr>
        </p15:guide>
        <p15:guide id="6" orient="horz" pos="119" userDrawn="1">
          <p15:clr>
            <a:srgbClr val="A4A3A4"/>
          </p15:clr>
        </p15:guide>
        <p15:guide id="7" orient="horz" pos="34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96272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lie 16 zu 9">
    <p:spTree>
      <p:nvGrpSpPr>
        <p:cNvPr id="1" name=""/>
        <p:cNvGrpSpPr/>
        <p:nvPr/>
      </p:nvGrpSpPr>
      <p:grpSpPr>
        <a:xfrm>
          <a:off x="0" y="0"/>
          <a:ext cx="0" cy="0"/>
          <a:chOff x="0" y="0"/>
          <a:chExt cx="0" cy="0"/>
        </a:xfrm>
      </p:grpSpPr>
      <p:sp>
        <p:nvSpPr>
          <p:cNvPr id="13" name="Textplatzhalter 12"/>
          <p:cNvSpPr>
            <a:spLocks noGrp="1"/>
          </p:cNvSpPr>
          <p:nvPr>
            <p:ph type="body" sz="quarter" idx="20" hasCustomPrompt="1"/>
          </p:nvPr>
        </p:nvSpPr>
        <p:spPr>
          <a:xfrm>
            <a:off x="543600" y="212400"/>
            <a:ext cx="11099125" cy="468000"/>
          </a:xfrm>
          <a:prstGeom prst="rect">
            <a:avLst/>
          </a:prstGeom>
          <a:ln>
            <a:noFill/>
          </a:ln>
        </p:spPr>
        <p:txBody>
          <a:bodyPr/>
          <a:lstStyle>
            <a:lvl1pPr marL="0" indent="0" algn="ctr">
              <a:buNone/>
              <a:defRPr sz="2400" baseline="0">
                <a:solidFill>
                  <a:srgbClr val="898989"/>
                </a:solidFill>
              </a:defRPr>
            </a:lvl1pPr>
          </a:lstStyle>
          <a:p>
            <a:pPr lvl="0"/>
            <a:r>
              <a:rPr lang="de-DE" dirty="0"/>
              <a:t>Bildunterschrift einzeilig</a:t>
            </a:r>
          </a:p>
        </p:txBody>
      </p:sp>
      <p:sp>
        <p:nvSpPr>
          <p:cNvPr id="15" name="Inhaltsplatzhalter 14"/>
          <p:cNvSpPr>
            <a:spLocks noGrp="1"/>
          </p:cNvSpPr>
          <p:nvPr>
            <p:ph sz="quarter" idx="21" hasCustomPrompt="1"/>
          </p:nvPr>
        </p:nvSpPr>
        <p:spPr>
          <a:xfrm>
            <a:off x="543600" y="860725"/>
            <a:ext cx="11090275" cy="5366065"/>
          </a:xfrm>
          <a:prstGeom prst="rect">
            <a:avLst/>
          </a:prstGeom>
        </p:spPr>
        <p:txBody>
          <a:bodyPr/>
          <a:lstStyle>
            <a:lvl1pPr>
              <a:defRPr sz="2000"/>
            </a:lvl1pPr>
            <a:lvl2pPr marL="884631" indent="-340243">
              <a:buFont typeface="Arial" panose="020B0604020202020204" pitchFamily="34" charset="0"/>
              <a:buChar char="•"/>
              <a:defRPr sz="1800"/>
            </a:lvl2pPr>
            <a:lvl3pPr>
              <a:defRPr sz="1800"/>
            </a:lvl3pPr>
          </a:lstStyle>
          <a:p>
            <a:pPr lvl="0"/>
            <a:r>
              <a:rPr lang="de-DE" dirty="0"/>
              <a:t>Inhalt</a:t>
            </a:r>
          </a:p>
          <a:p>
            <a:pPr lvl="1"/>
            <a:r>
              <a:rPr lang="de-DE" dirty="0"/>
              <a:t>Zweite Ebene </a:t>
            </a:r>
          </a:p>
          <a:p>
            <a:pPr lvl="2"/>
            <a:r>
              <a:rPr lang="de-DE" dirty="0"/>
              <a:t>Dritte Ebene</a:t>
            </a:r>
          </a:p>
        </p:txBody>
      </p:sp>
    </p:spTree>
    <p:extLst>
      <p:ext uri="{BB962C8B-B14F-4D97-AF65-F5344CB8AC3E}">
        <p14:creationId xmlns:p14="http://schemas.microsoft.com/office/powerpoint/2010/main" val="4028384056"/>
      </p:ext>
    </p:extLst>
  </p:cSld>
  <p:clrMapOvr>
    <a:masterClrMapping/>
  </p:clrMapOvr>
  <p:extLst>
    <p:ext uri="{DCECCB84-F9BA-43D5-87BE-67443E8EF086}">
      <p15:sldGuideLst xmlns:p15="http://schemas.microsoft.com/office/powerpoint/2012/main">
        <p15:guide id="3" pos="348">
          <p15:clr>
            <a:srgbClr val="F26B43"/>
          </p15:clr>
        </p15:guide>
        <p15:guide id="5" orient="horz" pos="550">
          <p15:clr>
            <a:srgbClr val="F26B43"/>
          </p15:clr>
        </p15:guide>
        <p15:guide id="6" orient="horz" pos="119">
          <p15:clr>
            <a:srgbClr val="A4A3A4"/>
          </p15:clr>
        </p15:guide>
        <p15:guide id="7" orient="horz" pos="346">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12"/>
          <p:cNvSpPr txBox="1">
            <a:spLocks/>
          </p:cNvSpPr>
          <p:nvPr userDrawn="1"/>
        </p:nvSpPr>
        <p:spPr>
          <a:xfrm>
            <a:off x="156927" y="6454256"/>
            <a:ext cx="324036" cy="179894"/>
          </a:xfrm>
          <a:prstGeom prst="rect">
            <a:avLst/>
          </a:prstGeom>
        </p:spPr>
        <p:txBody>
          <a:bodyPr vert="horz" lIns="0" tIns="0" rIns="0" bIns="0" rtlCol="0" anchor="t" anchorCtr="0"/>
          <a:lstStyle>
            <a:defPPr>
              <a:defRPr lang="de-D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8FD0949-615A-47CE-8516-E18482B97DDF}" type="slidenum">
              <a:rPr lang="de-DE" sz="1100" b="1" smtClean="0">
                <a:solidFill>
                  <a:schemeClr val="tx2"/>
                </a:solidFill>
              </a:rPr>
              <a:pPr algn="r"/>
              <a:t>‹Nr.›</a:t>
            </a:fld>
            <a:endParaRPr lang="de-DE" sz="1100" b="1" dirty="0">
              <a:solidFill>
                <a:schemeClr val="tx2"/>
              </a:solidFill>
            </a:endParaRPr>
          </a:p>
        </p:txBody>
      </p:sp>
      <p:sp>
        <p:nvSpPr>
          <p:cNvPr id="9" name="Textfeld 8"/>
          <p:cNvSpPr txBox="1"/>
          <p:nvPr userDrawn="1"/>
        </p:nvSpPr>
        <p:spPr>
          <a:xfrm>
            <a:off x="475200" y="6393155"/>
            <a:ext cx="116396" cy="276999"/>
          </a:xfrm>
          <a:prstGeom prst="rect">
            <a:avLst/>
          </a:prstGeom>
          <a:noFill/>
        </p:spPr>
        <p:txBody>
          <a:bodyPr wrap="square" rtlCol="0">
            <a:spAutoFit/>
          </a:bodyPr>
          <a:lstStyle/>
          <a:p>
            <a:pPr marL="0" marR="0" lvl="0" indent="0" algn="r" defTabSz="108877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t>
            </a:r>
          </a:p>
        </p:txBody>
      </p:sp>
      <p:pic>
        <p:nvPicPr>
          <p:cNvPr id="2" name="Grafik 1">
            <a:extLst>
              <a:ext uri="{FF2B5EF4-FFF2-40B4-BE49-F238E27FC236}">
                <a16:creationId xmlns:a16="http://schemas.microsoft.com/office/drawing/2014/main" id="{D3BD60DC-6DB6-CDC1-16BA-0FD83EAC22E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980" t="21926" r="9302" b="31324"/>
          <a:stretch/>
        </p:blipFill>
        <p:spPr>
          <a:xfrm>
            <a:off x="10634091" y="6338417"/>
            <a:ext cx="1566955" cy="475753"/>
          </a:xfrm>
          <a:prstGeom prst="rect">
            <a:avLst/>
          </a:prstGeom>
        </p:spPr>
      </p:pic>
    </p:spTree>
    <p:extLst>
      <p:ext uri="{BB962C8B-B14F-4D97-AF65-F5344CB8AC3E}">
        <p14:creationId xmlns:p14="http://schemas.microsoft.com/office/powerpoint/2010/main" val="2275222"/>
      </p:ext>
    </p:extLst>
  </p:cSld>
  <p:clrMap bg1="lt1" tx1="dk1" bg2="lt2" tx2="dk2" accent1="accent1" accent2="accent2" accent3="accent3" accent4="accent4" accent5="accent5" accent6="accent6" hlink="hlink" folHlink="folHlink"/>
  <p:sldLayoutIdLst>
    <p:sldLayoutId id="2147483653" r:id="rId1"/>
    <p:sldLayoutId id="2147483678" r:id="rId2"/>
  </p:sldLayoutIdLst>
  <p:hf hdr="0" ftr="0" dt="0"/>
  <p:txStyles>
    <p:titleStyle>
      <a:lvl1pPr algn="ctr" defTabSz="1088776" rtl="0" eaLnBrk="1" latinLnBrk="0" hangingPunct="1">
        <a:spcBef>
          <a:spcPct val="0"/>
        </a:spcBef>
        <a:buNone/>
        <a:defRPr sz="5200" kern="1200">
          <a:solidFill>
            <a:schemeClr val="tx1"/>
          </a:solidFill>
          <a:latin typeface="+mj-lt"/>
          <a:ea typeface="+mj-ea"/>
          <a:cs typeface="+mj-cs"/>
        </a:defRPr>
      </a:lvl1pPr>
    </p:titleStyle>
    <p:bodyStyle>
      <a:lvl1pPr marL="408291" indent="-408291" algn="l" defTabSz="1088776"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631" indent="-340243" algn="l" defTabSz="1088776"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970" indent="-272194" algn="l" defTabSz="108877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35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746"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4134"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A4A3A4"/>
          </p15:clr>
        </p15:guide>
        <p15:guide id="2" pos="348" userDrawn="1">
          <p15:clr>
            <a:srgbClr val="A4A3A4"/>
          </p15:clr>
        </p15:guide>
        <p15:guide id="3" orient="horz" pos="3930" userDrawn="1">
          <p15:clr>
            <a:srgbClr val="F26B43"/>
          </p15:clr>
        </p15:guide>
        <p15:guide id="4" orient="horz" pos="4020" userDrawn="1">
          <p15:clr>
            <a:srgbClr val="A4A3A4"/>
          </p15:clr>
        </p15:guide>
        <p15:guide id="5" pos="7334" userDrawn="1">
          <p15:clr>
            <a:srgbClr val="F26B43"/>
          </p15:clr>
        </p15:guide>
        <p15:guide id="6" orient="horz" pos="11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335447" y="19053"/>
            <a:ext cx="9917049" cy="712953"/>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25603" name="Text Placeholder 2"/>
          <p:cNvSpPr>
            <a:spLocks noGrp="1"/>
          </p:cNvSpPr>
          <p:nvPr>
            <p:ph type="body" idx="1"/>
          </p:nvPr>
        </p:nvSpPr>
        <p:spPr bwMode="auto">
          <a:xfrm>
            <a:off x="335447" y="1166289"/>
            <a:ext cx="9917049" cy="452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9" name="Rectangle 7"/>
          <p:cNvSpPr>
            <a:spLocks noChangeArrowheads="1"/>
          </p:cNvSpPr>
          <p:nvPr/>
        </p:nvSpPr>
        <p:spPr bwMode="ltGray">
          <a:xfrm>
            <a:off x="11568531" y="6550846"/>
            <a:ext cx="566513" cy="311918"/>
          </a:xfrm>
          <a:prstGeom prst="rect">
            <a:avLst/>
          </a:prstGeom>
          <a:noFill/>
          <a:ln w="9525" algn="ctr">
            <a:noFill/>
            <a:miter lim="800000"/>
            <a:headEnd/>
            <a:tailEnd/>
          </a:ln>
          <a:effectLst/>
        </p:spPr>
        <p:txBody>
          <a:bodyPr wrap="none" lIns="82143" tIns="41071" rIns="82143" bIns="41071" anchor="b">
            <a:spAutoFit/>
          </a:bodyPr>
          <a:lstStyle/>
          <a:p>
            <a:pPr algn="r" defTabSz="814551" hangingPunct="0">
              <a:lnSpc>
                <a:spcPct val="93000"/>
              </a:lnSpc>
              <a:buClr>
                <a:srgbClr val="000000"/>
              </a:buClr>
              <a:buSzPct val="100000"/>
              <a:buFont typeface="Times New Roman" charset="0"/>
              <a:buNone/>
              <a:defRPr/>
            </a:pPr>
            <a:fld id="{2321BAE8-4EC4-444F-94C0-91C016C4B078}" type="slidenum">
              <a:rPr lang="en-US" sz="1600">
                <a:solidFill>
                  <a:srgbClr val="8E8E95"/>
                </a:solidFill>
                <a:ea typeface="ＭＳ Ｐゴシック" charset="-128"/>
              </a:rPr>
              <a:pPr algn="r" defTabSz="814551" hangingPunct="0">
                <a:lnSpc>
                  <a:spcPct val="93000"/>
                </a:lnSpc>
                <a:buClr>
                  <a:srgbClr val="000000"/>
                </a:buClr>
                <a:buSzPct val="100000"/>
                <a:buFont typeface="Times New Roman" charset="0"/>
                <a:buNone/>
                <a:defRPr/>
              </a:pPr>
              <a:t>‹Nr.›</a:t>
            </a:fld>
            <a:endParaRPr lang="en-US" sz="1600" dirty="0">
              <a:solidFill>
                <a:srgbClr val="8E8E95"/>
              </a:solidFill>
              <a:ea typeface="ＭＳ Ｐゴシック" charset="-128"/>
            </a:endParaRPr>
          </a:p>
        </p:txBody>
      </p:sp>
    </p:spTree>
    <p:extLst>
      <p:ext uri="{BB962C8B-B14F-4D97-AF65-F5344CB8AC3E}">
        <p14:creationId xmlns:p14="http://schemas.microsoft.com/office/powerpoint/2010/main" val="2928435947"/>
      </p:ext>
    </p:extLst>
  </p:cSld>
  <p:clrMap bg1="lt1" tx1="dk1" bg2="lt2" tx2="dk2" accent1="accent1" accent2="accent2" accent3="accent3" accent4="accent4" accent5="accent5" accent6="accent6" hlink="hlink" folHlink="folHlink"/>
  <p:sldLayoutIdLst>
    <p:sldLayoutId id="2147483679" r:id="rId1"/>
  </p:sldLayoutIdLst>
  <p:transition>
    <p:wipe dir="r"/>
  </p:transition>
  <p:txStyles>
    <p:titleStyle>
      <a:lvl1pPr algn="l" rtl="0" eaLnBrk="0" fontAlgn="base" hangingPunct="0">
        <a:lnSpc>
          <a:spcPct val="90000"/>
        </a:lnSpc>
        <a:spcBef>
          <a:spcPct val="0"/>
        </a:spcBef>
        <a:spcAft>
          <a:spcPct val="0"/>
        </a:spcAft>
        <a:defRPr sz="3001" b="1">
          <a:solidFill>
            <a:schemeClr val="accent1"/>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1" b="1">
          <a:solidFill>
            <a:schemeClr val="accent1"/>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1" b="1">
          <a:solidFill>
            <a:schemeClr val="accent1"/>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1" b="1">
          <a:solidFill>
            <a:schemeClr val="accent1"/>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1" b="1">
          <a:solidFill>
            <a:schemeClr val="accent1"/>
          </a:solidFill>
          <a:latin typeface="Arial" charset="0"/>
          <a:ea typeface="ＭＳ Ｐゴシック" charset="-128"/>
          <a:cs typeface="ＭＳ Ｐゴシック" charset="-128"/>
        </a:defRPr>
      </a:lvl5pPr>
      <a:lvl6pPr marL="457291" algn="l" rtl="0" fontAlgn="base">
        <a:lnSpc>
          <a:spcPct val="90000"/>
        </a:lnSpc>
        <a:spcBef>
          <a:spcPct val="0"/>
        </a:spcBef>
        <a:spcAft>
          <a:spcPct val="0"/>
        </a:spcAft>
        <a:defRPr sz="3001" b="1">
          <a:solidFill>
            <a:schemeClr val="accent1"/>
          </a:solidFill>
          <a:latin typeface="Arial" charset="0"/>
        </a:defRPr>
      </a:lvl6pPr>
      <a:lvl7pPr marL="914583" algn="l" rtl="0" fontAlgn="base">
        <a:lnSpc>
          <a:spcPct val="90000"/>
        </a:lnSpc>
        <a:spcBef>
          <a:spcPct val="0"/>
        </a:spcBef>
        <a:spcAft>
          <a:spcPct val="0"/>
        </a:spcAft>
        <a:defRPr sz="3001" b="1">
          <a:solidFill>
            <a:schemeClr val="accent1"/>
          </a:solidFill>
          <a:latin typeface="Arial" charset="0"/>
        </a:defRPr>
      </a:lvl7pPr>
      <a:lvl8pPr marL="1371874" algn="l" rtl="0" fontAlgn="base">
        <a:lnSpc>
          <a:spcPct val="90000"/>
        </a:lnSpc>
        <a:spcBef>
          <a:spcPct val="0"/>
        </a:spcBef>
        <a:spcAft>
          <a:spcPct val="0"/>
        </a:spcAft>
        <a:defRPr sz="3001" b="1">
          <a:solidFill>
            <a:schemeClr val="accent1"/>
          </a:solidFill>
          <a:latin typeface="Arial" charset="0"/>
        </a:defRPr>
      </a:lvl8pPr>
      <a:lvl9pPr marL="1829166" algn="l" rtl="0" fontAlgn="base">
        <a:lnSpc>
          <a:spcPct val="90000"/>
        </a:lnSpc>
        <a:spcBef>
          <a:spcPct val="0"/>
        </a:spcBef>
        <a:spcAft>
          <a:spcPct val="0"/>
        </a:spcAft>
        <a:defRPr sz="3001" b="1">
          <a:solidFill>
            <a:schemeClr val="accent1"/>
          </a:solidFill>
          <a:latin typeface="Arial" charset="0"/>
        </a:defRPr>
      </a:lvl9pPr>
    </p:titleStyle>
    <p:bodyStyle>
      <a:lvl1pPr marL="236585" indent="-236585" algn="l" rtl="0" eaLnBrk="0" fontAlgn="base" hangingPunct="0">
        <a:lnSpc>
          <a:spcPct val="95000"/>
        </a:lnSpc>
        <a:spcBef>
          <a:spcPts val="1438"/>
        </a:spcBef>
        <a:spcAft>
          <a:spcPct val="0"/>
        </a:spcAft>
        <a:buClr>
          <a:schemeClr val="accent1"/>
        </a:buClr>
        <a:buFont typeface="Wingdings" pitchFamily="2" charset="2"/>
        <a:buChar char="§"/>
        <a:defRPr sz="2400">
          <a:solidFill>
            <a:schemeClr val="tx1"/>
          </a:solidFill>
          <a:latin typeface="+mn-lt"/>
          <a:ea typeface="ＭＳ Ｐゴシック" charset="-128"/>
          <a:cs typeface="ＭＳ Ｐゴシック" charset="-128"/>
        </a:defRPr>
      </a:lvl1pPr>
      <a:lvl2pPr marL="574790" indent="-117498" algn="l" rtl="0" eaLnBrk="0" fontAlgn="base" hangingPunct="0">
        <a:lnSpc>
          <a:spcPct val="95000"/>
        </a:lnSpc>
        <a:spcBef>
          <a:spcPts val="838"/>
        </a:spcBef>
        <a:spcAft>
          <a:spcPct val="0"/>
        </a:spcAft>
        <a:buFont typeface="Arial" charset="0"/>
        <a:defRPr sz="2000">
          <a:solidFill>
            <a:schemeClr val="tx1"/>
          </a:solidFill>
          <a:latin typeface="+mn-lt"/>
          <a:ea typeface="ＭＳ Ｐゴシック" charset="-128"/>
        </a:defRPr>
      </a:lvl2pPr>
      <a:lvl3pPr marL="914583" algn="l" rtl="0" eaLnBrk="0" fontAlgn="base" hangingPunct="0">
        <a:lnSpc>
          <a:spcPct val="95000"/>
        </a:lnSpc>
        <a:spcBef>
          <a:spcPts val="838"/>
        </a:spcBef>
        <a:spcAft>
          <a:spcPct val="0"/>
        </a:spcAft>
        <a:buFont typeface="Arial" charset="0"/>
        <a:defRPr sz="1600">
          <a:solidFill>
            <a:schemeClr val="tx1"/>
          </a:solidFill>
          <a:latin typeface="+mn-lt"/>
          <a:ea typeface="ＭＳ Ｐゴシック" charset="-128"/>
        </a:defRPr>
      </a:lvl3pPr>
      <a:lvl4pPr marL="1252789" indent="119087" algn="l" rtl="0" eaLnBrk="0" fontAlgn="base" hangingPunct="0">
        <a:lnSpc>
          <a:spcPct val="95000"/>
        </a:lnSpc>
        <a:spcBef>
          <a:spcPts val="838"/>
        </a:spcBef>
        <a:spcAft>
          <a:spcPct val="0"/>
        </a:spcAft>
        <a:buFont typeface="Arial" charset="0"/>
        <a:defRPr sz="1200">
          <a:solidFill>
            <a:schemeClr val="tx1"/>
          </a:solidFill>
          <a:latin typeface="+mn-lt"/>
          <a:ea typeface="ＭＳ Ｐゴシック" charset="-128"/>
        </a:defRPr>
      </a:lvl4pPr>
      <a:lvl5pPr marL="1608460" indent="220707" algn="l" rtl="0" eaLnBrk="0" fontAlgn="base" hangingPunct="0">
        <a:lnSpc>
          <a:spcPct val="95000"/>
        </a:lnSpc>
        <a:spcBef>
          <a:spcPts val="838"/>
        </a:spcBef>
        <a:spcAft>
          <a:spcPct val="0"/>
        </a:spcAft>
        <a:buFont typeface="Arial" charset="0"/>
        <a:defRPr sz="1200">
          <a:solidFill>
            <a:schemeClr val="tx1"/>
          </a:solidFill>
          <a:latin typeface="+mn-lt"/>
          <a:ea typeface="ＭＳ Ｐゴシック" charset="-128"/>
        </a:defRPr>
      </a:lvl5pPr>
      <a:lvl6pPr marL="2065751" indent="220707"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6pPr>
      <a:lvl7pPr marL="2523043" indent="220707"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7pPr>
      <a:lvl8pPr marL="2980334" indent="220707"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8pPr>
      <a:lvl9pPr marL="3437625" indent="220707"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9pPr>
    </p:bodyStyle>
    <p:otherStyle>
      <a:defPPr>
        <a:defRPr lang="en-US"/>
      </a:defPPr>
      <a:lvl1pPr marL="0" algn="l" defTabSz="457291" rtl="0" eaLnBrk="1" latinLnBrk="0" hangingPunct="1">
        <a:defRPr sz="1800" kern="1200">
          <a:solidFill>
            <a:schemeClr val="tx1"/>
          </a:solidFill>
          <a:latin typeface="+mn-lt"/>
          <a:ea typeface="+mn-ea"/>
          <a:cs typeface="+mn-cs"/>
        </a:defRPr>
      </a:lvl1pPr>
      <a:lvl2pPr marL="457291" algn="l" defTabSz="457291" rtl="0" eaLnBrk="1" latinLnBrk="0" hangingPunct="1">
        <a:defRPr sz="1800" kern="1200">
          <a:solidFill>
            <a:schemeClr val="tx1"/>
          </a:solidFill>
          <a:latin typeface="+mn-lt"/>
          <a:ea typeface="+mn-ea"/>
          <a:cs typeface="+mn-cs"/>
        </a:defRPr>
      </a:lvl2pPr>
      <a:lvl3pPr marL="914583" algn="l" defTabSz="457291" rtl="0" eaLnBrk="1" latinLnBrk="0" hangingPunct="1">
        <a:defRPr sz="1800" kern="1200">
          <a:solidFill>
            <a:schemeClr val="tx1"/>
          </a:solidFill>
          <a:latin typeface="+mn-lt"/>
          <a:ea typeface="+mn-ea"/>
          <a:cs typeface="+mn-cs"/>
        </a:defRPr>
      </a:lvl3pPr>
      <a:lvl4pPr marL="1371874" algn="l" defTabSz="457291" rtl="0" eaLnBrk="1" latinLnBrk="0" hangingPunct="1">
        <a:defRPr sz="1800" kern="1200">
          <a:solidFill>
            <a:schemeClr val="tx1"/>
          </a:solidFill>
          <a:latin typeface="+mn-lt"/>
          <a:ea typeface="+mn-ea"/>
          <a:cs typeface="+mn-cs"/>
        </a:defRPr>
      </a:lvl4pPr>
      <a:lvl5pPr marL="1829166" algn="l" defTabSz="457291" rtl="0" eaLnBrk="1" latinLnBrk="0" hangingPunct="1">
        <a:defRPr sz="1800" kern="1200">
          <a:solidFill>
            <a:schemeClr val="tx1"/>
          </a:solidFill>
          <a:latin typeface="+mn-lt"/>
          <a:ea typeface="+mn-ea"/>
          <a:cs typeface="+mn-cs"/>
        </a:defRPr>
      </a:lvl5pPr>
      <a:lvl6pPr marL="2286457" algn="l" defTabSz="457291" rtl="0" eaLnBrk="1" latinLnBrk="0" hangingPunct="1">
        <a:defRPr sz="1800" kern="1200">
          <a:solidFill>
            <a:schemeClr val="tx1"/>
          </a:solidFill>
          <a:latin typeface="+mn-lt"/>
          <a:ea typeface="+mn-ea"/>
          <a:cs typeface="+mn-cs"/>
        </a:defRPr>
      </a:lvl6pPr>
      <a:lvl7pPr marL="2743749" algn="l" defTabSz="457291" rtl="0" eaLnBrk="1" latinLnBrk="0" hangingPunct="1">
        <a:defRPr sz="1800" kern="1200">
          <a:solidFill>
            <a:schemeClr val="tx1"/>
          </a:solidFill>
          <a:latin typeface="+mn-lt"/>
          <a:ea typeface="+mn-ea"/>
          <a:cs typeface="+mn-cs"/>
        </a:defRPr>
      </a:lvl7pPr>
      <a:lvl8pPr marL="3201040" algn="l" defTabSz="457291" rtl="0" eaLnBrk="1" latinLnBrk="0" hangingPunct="1">
        <a:defRPr sz="1800" kern="1200">
          <a:solidFill>
            <a:schemeClr val="tx1"/>
          </a:solidFill>
          <a:latin typeface="+mn-lt"/>
          <a:ea typeface="+mn-ea"/>
          <a:cs typeface="+mn-cs"/>
        </a:defRPr>
      </a:lvl8pPr>
      <a:lvl9pPr marL="3658332" algn="l" defTabSz="4572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en.wikipedia.org/wiki/Edward_Bernay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planet-schule.de/warum-geschichte/internationale-krisen/gol/txt.html" TargetMode="External"/><Relationship Id="rId4" Type="http://schemas.openxmlformats.org/officeDocument/2006/relationships/hyperlink" Target="https://www.abc.net.au/news/2005-09-09/powell-regrets-un-speech-on-iraq-wmds/209967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Asch_conformity_experiment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Asch_conformity_experiment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professorenforum.de/ressourcen/" TargetMode="External"/><Relationship Id="rId5" Type="http://schemas.openxmlformats.org/officeDocument/2006/relationships/image" Target="../media/image8.jp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onspiracy" TargetMode="External"/><Relationship Id="rId2" Type="http://schemas.openxmlformats.org/officeDocument/2006/relationships/hyperlink" Target="https://en.wikipedia.org/wiki/Propagand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D0534CC-0E47-FD18-992D-D818B58CB89F}"/>
              </a:ext>
            </a:extLst>
          </p:cNvPr>
          <p:cNvSpPr txBox="1"/>
          <p:nvPr/>
        </p:nvSpPr>
        <p:spPr>
          <a:xfrm>
            <a:off x="0" y="0"/>
            <a:ext cx="12195175" cy="1785104"/>
          </a:xfrm>
          <a:prstGeom prst="rect">
            <a:avLst/>
          </a:prstGeom>
          <a:noFill/>
        </p:spPr>
        <p:txBody>
          <a:bodyPr wrap="square" rtlCol="0">
            <a:spAutoFit/>
          </a:bodyPr>
          <a:lstStyle/>
          <a:p>
            <a:pPr algn="ctr"/>
            <a:r>
              <a:rPr lang="en-US" sz="6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Manipulation and Propaganda </a:t>
            </a:r>
            <a:br>
              <a:rPr lang="en-US" sz="6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US" sz="5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How to recognize and deal with it</a:t>
            </a:r>
            <a:endParaRPr lang="en-US" sz="5000" dirty="0">
              <a:solidFill>
                <a:schemeClr val="tx2"/>
              </a:solidFill>
            </a:endParaRPr>
          </a:p>
        </p:txBody>
      </p:sp>
      <p:sp>
        <p:nvSpPr>
          <p:cNvPr id="5" name="Textfeld 4">
            <a:extLst>
              <a:ext uri="{FF2B5EF4-FFF2-40B4-BE49-F238E27FC236}">
                <a16:creationId xmlns:a16="http://schemas.microsoft.com/office/drawing/2014/main" id="{363BF776-94DC-712F-C5D3-B2279C4816F6}"/>
              </a:ext>
            </a:extLst>
          </p:cNvPr>
          <p:cNvSpPr txBox="1"/>
          <p:nvPr/>
        </p:nvSpPr>
        <p:spPr>
          <a:xfrm>
            <a:off x="0" y="2379336"/>
            <a:ext cx="12195175" cy="1384995"/>
          </a:xfrm>
          <a:prstGeom prst="rect">
            <a:avLst/>
          </a:prstGeom>
          <a:noFill/>
        </p:spPr>
        <p:txBody>
          <a:bodyPr wrap="square" rtlCol="0">
            <a:spAutoFit/>
          </a:bodyPr>
          <a:lstStyle/>
          <a:p>
            <a:pPr algn="ctr"/>
            <a:r>
              <a:rPr lang="de-DE" sz="2800" dirty="0">
                <a:solidFill>
                  <a:srgbClr val="003366"/>
                </a:solidFill>
              </a:rPr>
              <a:t>Ralf B. Bergmann </a:t>
            </a:r>
            <a:br>
              <a:rPr lang="de-DE" sz="2800" dirty="0">
                <a:solidFill>
                  <a:srgbClr val="003366"/>
                </a:solidFill>
              </a:rPr>
            </a:br>
            <a:br>
              <a:rPr lang="de-DE" sz="2800" dirty="0">
                <a:solidFill>
                  <a:srgbClr val="003366"/>
                </a:solidFill>
              </a:rPr>
            </a:br>
            <a:r>
              <a:rPr lang="de-DE" sz="2800" dirty="0">
                <a:solidFill>
                  <a:srgbClr val="003366"/>
                </a:solidFill>
              </a:rPr>
              <a:t>Wisla, 23. 5. 2023</a:t>
            </a:r>
          </a:p>
        </p:txBody>
      </p:sp>
      <p:pic>
        <p:nvPicPr>
          <p:cNvPr id="6" name="Grafik 5">
            <a:extLst>
              <a:ext uri="{FF2B5EF4-FFF2-40B4-BE49-F238E27FC236}">
                <a16:creationId xmlns:a16="http://schemas.microsoft.com/office/drawing/2014/main" id="{ECFCD8A2-2CBF-CA84-080A-227482867535}"/>
              </a:ext>
            </a:extLst>
          </p:cNvPr>
          <p:cNvPicPr>
            <a:picLocks noChangeAspect="1"/>
          </p:cNvPicPr>
          <p:nvPr/>
        </p:nvPicPr>
        <p:blipFill rotWithShape="1">
          <a:blip r:embed="rId2"/>
          <a:srcRect t="32010" b="32990"/>
          <a:stretch/>
        </p:blipFill>
        <p:spPr>
          <a:xfrm>
            <a:off x="1525587" y="4185878"/>
            <a:ext cx="9144000" cy="1800200"/>
          </a:xfrm>
          <a:prstGeom prst="rect">
            <a:avLst/>
          </a:prstGeom>
        </p:spPr>
      </p:pic>
      <p:sp>
        <p:nvSpPr>
          <p:cNvPr id="2" name="Rechteck 1">
            <a:extLst>
              <a:ext uri="{FF2B5EF4-FFF2-40B4-BE49-F238E27FC236}">
                <a16:creationId xmlns:a16="http://schemas.microsoft.com/office/drawing/2014/main" id="{A6B313D8-C25F-DD94-36C6-7B23950E335C}"/>
              </a:ext>
            </a:extLst>
          </p:cNvPr>
          <p:cNvSpPr/>
          <p:nvPr/>
        </p:nvSpPr>
        <p:spPr>
          <a:xfrm>
            <a:off x="9589975" y="6310114"/>
            <a:ext cx="2605200" cy="549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954805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B3135F-5796-F3C5-92FF-83123D933177}"/>
              </a:ext>
            </a:extLst>
          </p:cNvPr>
          <p:cNvSpPr>
            <a:spLocks noGrp="1"/>
          </p:cNvSpPr>
          <p:nvPr>
            <p:ph type="body" sz="quarter" idx="20"/>
          </p:nvPr>
        </p:nvSpPr>
        <p:spPr/>
        <p:txBody>
          <a:bodyPr/>
          <a:lstStyle/>
          <a:p>
            <a:r>
              <a:rPr lang="de-DE" dirty="0"/>
              <a:t>Content</a:t>
            </a:r>
          </a:p>
        </p:txBody>
      </p:sp>
      <p:sp>
        <p:nvSpPr>
          <p:cNvPr id="3" name="Inhaltsplatzhalter 2">
            <a:extLst>
              <a:ext uri="{FF2B5EF4-FFF2-40B4-BE49-F238E27FC236}">
                <a16:creationId xmlns:a16="http://schemas.microsoft.com/office/drawing/2014/main" id="{036A0CBC-0713-A5B0-2DEA-E6BAE16B7D63}"/>
              </a:ext>
            </a:extLst>
          </p:cNvPr>
          <p:cNvSpPr>
            <a:spLocks noGrp="1"/>
          </p:cNvSpPr>
          <p:nvPr>
            <p:ph sz="quarter" idx="21"/>
          </p:nvPr>
        </p:nvSpPr>
        <p:spPr>
          <a:xfrm>
            <a:off x="543600" y="1197546"/>
            <a:ext cx="11090275" cy="5029244"/>
          </a:xfrm>
        </p:spPr>
        <p:txBody>
          <a:bodyPr/>
          <a:lstStyle/>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Why is there manipulation in the world?</a:t>
            </a:r>
          </a:p>
          <a:p>
            <a:pPr lvl="0">
              <a:spcBef>
                <a:spcPts val="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What are we talking about? </a:t>
            </a:r>
          </a:p>
          <a:p>
            <a:pPr lvl="0">
              <a:spcBef>
                <a:spcPts val="0"/>
              </a:spcBef>
              <a:spcAft>
                <a:spcPts val="600"/>
              </a:spcAft>
            </a:pPr>
            <a:r>
              <a:rPr lang="en-GB" sz="2200" dirty="0">
                <a:effectLst/>
                <a:ea typeface="Calibri" panose="020F0502020204030204" pitchFamily="34" charset="0"/>
                <a:cs typeface="Times New Roman" panose="02020603050405020304" pitchFamily="18" charset="0"/>
              </a:rPr>
              <a:t>Negotiation</a:t>
            </a: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Manipulation</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Propaganda</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Our Resources as Christians to Deal with Manipulation and Propaganda </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a:spcBef>
                <a:spcPts val="600"/>
              </a:spcBef>
              <a:spcAft>
                <a:spcPts val="600"/>
              </a:spcAft>
            </a:pPr>
            <a:endParaRPr lang="de-DE" sz="2200" dirty="0"/>
          </a:p>
        </p:txBody>
      </p:sp>
    </p:spTree>
    <p:extLst>
      <p:ext uri="{BB962C8B-B14F-4D97-AF65-F5344CB8AC3E}">
        <p14:creationId xmlns:p14="http://schemas.microsoft.com/office/powerpoint/2010/main" val="13306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A51A645-68CA-C408-78B0-FB3BDC3C3027}"/>
              </a:ext>
            </a:extLst>
          </p:cNvPr>
          <p:cNvSpPr>
            <a:spLocks noGrp="1"/>
          </p:cNvSpPr>
          <p:nvPr>
            <p:ph type="body" sz="quarter" idx="20"/>
          </p:nvPr>
        </p:nvSpPr>
        <p:spPr/>
        <p:txBody>
          <a:bodyPr/>
          <a:lstStyle/>
          <a:p>
            <a:r>
              <a:rPr lang="en-US" dirty="0"/>
              <a:t>The Harvard-Concept: A Supreme Way of Negotiation!</a:t>
            </a:r>
          </a:p>
        </p:txBody>
      </p:sp>
      <p:sp>
        <p:nvSpPr>
          <p:cNvPr id="3" name="Inhaltsplatzhalter 2">
            <a:extLst>
              <a:ext uri="{FF2B5EF4-FFF2-40B4-BE49-F238E27FC236}">
                <a16:creationId xmlns:a16="http://schemas.microsoft.com/office/drawing/2014/main" id="{BFF6BA8C-782E-A80F-498F-1468B507E68B}"/>
              </a:ext>
            </a:extLst>
          </p:cNvPr>
          <p:cNvSpPr>
            <a:spLocks noGrp="1"/>
          </p:cNvSpPr>
          <p:nvPr>
            <p:ph sz="quarter" idx="21"/>
          </p:nvPr>
        </p:nvSpPr>
        <p:spPr>
          <a:xfrm>
            <a:off x="543600" y="858144"/>
            <a:ext cx="7930251" cy="5366065"/>
          </a:xfrm>
        </p:spPr>
        <p:txBody>
          <a:bodyPr/>
          <a:lstStyle/>
          <a:p>
            <a:pPr marL="0" indent="0">
              <a:buNone/>
            </a:pPr>
            <a:r>
              <a:rPr lang="en-US" dirty="0"/>
              <a:t>Steps</a:t>
            </a:r>
          </a:p>
          <a:p>
            <a:r>
              <a:rPr lang="en-US" dirty="0"/>
              <a:t>Separate people and problems!</a:t>
            </a:r>
          </a:p>
          <a:p>
            <a:r>
              <a:rPr lang="en-US" dirty="0"/>
              <a:t>Concentrate first on needs and not on a specific solution idea!</a:t>
            </a:r>
          </a:p>
          <a:p>
            <a:r>
              <a:rPr lang="en-US" dirty="0"/>
              <a:t>Always develop several creative solution ideas for a problem!</a:t>
            </a:r>
          </a:p>
          <a:p>
            <a:r>
              <a:rPr lang="en-US" dirty="0"/>
              <a:t>Insist on a final solution that best satisfies the most important </a:t>
            </a:r>
            <a:br>
              <a:rPr lang="en-US" dirty="0"/>
            </a:br>
            <a:r>
              <a:rPr lang="en-US" dirty="0"/>
              <a:t>				        needs of both parties!</a:t>
            </a:r>
          </a:p>
          <a:p>
            <a:pPr marL="0" indent="0">
              <a:buNone/>
            </a:pPr>
            <a:r>
              <a:rPr lang="en-US" dirty="0"/>
              <a:t>Goals </a:t>
            </a:r>
          </a:p>
          <a:p>
            <a:r>
              <a:rPr lang="en-US" dirty="0"/>
              <a:t>Win-win results</a:t>
            </a:r>
          </a:p>
          <a:p>
            <a:r>
              <a:rPr lang="en-US" dirty="0"/>
              <a:t>Factual agreement</a:t>
            </a:r>
          </a:p>
          <a:p>
            <a:r>
              <a:rPr lang="en-US" dirty="0"/>
              <a:t>Resolved relationship</a:t>
            </a:r>
            <a:br>
              <a:rPr lang="en-US" dirty="0"/>
            </a:br>
            <a:endParaRPr lang="en-US" dirty="0"/>
          </a:p>
          <a:p>
            <a:pPr marL="0" indent="0">
              <a:buNone/>
            </a:pPr>
            <a:r>
              <a:rPr lang="en-US" dirty="0"/>
              <a:t>Values</a:t>
            </a:r>
          </a:p>
          <a:p>
            <a:r>
              <a:rPr lang="en-US" dirty="0"/>
              <a:t>Honesty</a:t>
            </a:r>
          </a:p>
          <a:p>
            <a:r>
              <a:rPr lang="en-US" dirty="0"/>
              <a:t>Fairness</a:t>
            </a:r>
          </a:p>
          <a:p>
            <a:r>
              <a:rPr lang="en-US" dirty="0"/>
              <a:t>Mutual respect</a:t>
            </a:r>
          </a:p>
        </p:txBody>
      </p:sp>
      <p:pic>
        <p:nvPicPr>
          <p:cNvPr id="7" name="Grafik 6">
            <a:extLst>
              <a:ext uri="{FF2B5EF4-FFF2-40B4-BE49-F238E27FC236}">
                <a16:creationId xmlns:a16="http://schemas.microsoft.com/office/drawing/2014/main" id="{B8F5214D-E0B1-01D5-2DA5-4B89C2DBD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001" y="951011"/>
            <a:ext cx="3377663" cy="5179084"/>
          </a:xfrm>
          <a:prstGeom prst="rect">
            <a:avLst/>
          </a:prstGeom>
        </p:spPr>
      </p:pic>
    </p:spTree>
    <p:extLst>
      <p:ext uri="{BB962C8B-B14F-4D97-AF65-F5344CB8AC3E}">
        <p14:creationId xmlns:p14="http://schemas.microsoft.com/office/powerpoint/2010/main" val="13292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B3135F-5796-F3C5-92FF-83123D933177}"/>
              </a:ext>
            </a:extLst>
          </p:cNvPr>
          <p:cNvSpPr>
            <a:spLocks noGrp="1"/>
          </p:cNvSpPr>
          <p:nvPr>
            <p:ph type="body" sz="quarter" idx="20"/>
          </p:nvPr>
        </p:nvSpPr>
        <p:spPr/>
        <p:txBody>
          <a:bodyPr/>
          <a:lstStyle/>
          <a:p>
            <a:r>
              <a:rPr lang="de-DE" dirty="0"/>
              <a:t>Content</a:t>
            </a:r>
          </a:p>
        </p:txBody>
      </p:sp>
      <p:sp>
        <p:nvSpPr>
          <p:cNvPr id="3" name="Inhaltsplatzhalter 2">
            <a:extLst>
              <a:ext uri="{FF2B5EF4-FFF2-40B4-BE49-F238E27FC236}">
                <a16:creationId xmlns:a16="http://schemas.microsoft.com/office/drawing/2014/main" id="{036A0CBC-0713-A5B0-2DEA-E6BAE16B7D63}"/>
              </a:ext>
            </a:extLst>
          </p:cNvPr>
          <p:cNvSpPr>
            <a:spLocks noGrp="1"/>
          </p:cNvSpPr>
          <p:nvPr>
            <p:ph sz="quarter" idx="21"/>
          </p:nvPr>
        </p:nvSpPr>
        <p:spPr>
          <a:xfrm>
            <a:off x="543600" y="1197546"/>
            <a:ext cx="11090275" cy="5029244"/>
          </a:xfrm>
        </p:spPr>
        <p:txBody>
          <a:bodyPr/>
          <a:lstStyle/>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Why is there manipulation in the world?</a:t>
            </a:r>
          </a:p>
          <a:p>
            <a:pPr lvl="0">
              <a:spcBef>
                <a:spcPts val="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What are we talking about? </a:t>
            </a:r>
          </a:p>
          <a:p>
            <a:pPr lvl="0">
              <a:spcBef>
                <a:spcPts val="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Negotiation</a:t>
            </a: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Manipulation</a:t>
            </a: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Propaganda</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Our Resources as Christians to Deal with Manipulation and Propaganda </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a:spcBef>
                <a:spcPts val="600"/>
              </a:spcBef>
              <a:spcAft>
                <a:spcPts val="600"/>
              </a:spcAft>
            </a:pPr>
            <a:endParaRPr lang="de-DE" sz="2200" dirty="0"/>
          </a:p>
        </p:txBody>
      </p:sp>
    </p:spTree>
    <p:extLst>
      <p:ext uri="{BB962C8B-B14F-4D97-AF65-F5344CB8AC3E}">
        <p14:creationId xmlns:p14="http://schemas.microsoft.com/office/powerpoint/2010/main" val="276453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36B2A86-43EF-D954-C18D-4B888E518D65}"/>
              </a:ext>
            </a:extLst>
          </p:cNvPr>
          <p:cNvSpPr>
            <a:spLocks noGrp="1"/>
          </p:cNvSpPr>
          <p:nvPr>
            <p:ph type="body" sz="quarter" idx="20"/>
          </p:nvPr>
        </p:nvSpPr>
        <p:spPr/>
        <p:txBody>
          <a:bodyPr/>
          <a:lstStyle/>
          <a:p>
            <a:r>
              <a:rPr lang="en-US" dirty="0"/>
              <a:t>Types of Manipulation</a:t>
            </a:r>
          </a:p>
        </p:txBody>
      </p:sp>
      <p:sp>
        <p:nvSpPr>
          <p:cNvPr id="3" name="Inhaltsplatzhalter 2">
            <a:extLst>
              <a:ext uri="{FF2B5EF4-FFF2-40B4-BE49-F238E27FC236}">
                <a16:creationId xmlns:a16="http://schemas.microsoft.com/office/drawing/2014/main" id="{5F662684-3821-8817-AE8C-D458AC833C11}"/>
              </a:ext>
            </a:extLst>
          </p:cNvPr>
          <p:cNvSpPr>
            <a:spLocks noGrp="1"/>
          </p:cNvSpPr>
          <p:nvPr>
            <p:ph sz="quarter" idx="21"/>
          </p:nvPr>
        </p:nvSpPr>
        <p:spPr>
          <a:xfrm>
            <a:off x="543600" y="680400"/>
            <a:ext cx="11651575" cy="5779377"/>
          </a:xfrm>
        </p:spPr>
        <p:txBody>
          <a:bodyPr/>
          <a:lstStyle/>
          <a:p>
            <a:pPr marL="0" indent="0">
              <a:buNone/>
            </a:pPr>
            <a:r>
              <a:rPr lang="de-DE" dirty="0"/>
              <a:t>Logical Manipulation</a:t>
            </a:r>
          </a:p>
          <a:p>
            <a:r>
              <a:rPr lang="en-US" dirty="0"/>
              <a:t>conditional misconceptions: "Quit smoking and do more sport, then you will live longer!"</a:t>
            </a:r>
          </a:p>
          <a:p>
            <a:r>
              <a:rPr lang="en-US" dirty="0"/>
              <a:t>analogy: "Just as water flows downward, capital always flows towards the highest rate of return!“</a:t>
            </a:r>
          </a:p>
          <a:p>
            <a:r>
              <a:rPr lang="en-US" dirty="0"/>
              <a:t>…</a:t>
            </a:r>
            <a:br>
              <a:rPr lang="de-DE" dirty="0"/>
            </a:br>
            <a:endParaRPr lang="de-DE" dirty="0"/>
          </a:p>
          <a:p>
            <a:pPr marL="0" indent="0">
              <a:buNone/>
            </a:pPr>
            <a:r>
              <a:rPr lang="de-DE" dirty="0"/>
              <a:t>Psychological Manipulation</a:t>
            </a:r>
          </a:p>
          <a:p>
            <a:r>
              <a:rPr lang="en-US" dirty="0"/>
              <a:t>emotional appeals	"We're all in the same boat” </a:t>
            </a:r>
          </a:p>
          <a:p>
            <a:r>
              <a:rPr lang="en-US" dirty="0"/>
              <a:t>black and white painting	"There is no alternative to saving the euro!”</a:t>
            </a:r>
          </a:p>
          <a:p>
            <a:r>
              <a:rPr lang="en-US" dirty="0"/>
              <a:t>attack on the person	"Of course, as a pastor, you have to say that God exists!"</a:t>
            </a:r>
          </a:p>
          <a:p>
            <a:r>
              <a:rPr lang="en-US" dirty="0"/>
              <a:t>well poisoning		"The argument comes from the right wing corner!"</a:t>
            </a:r>
          </a:p>
          <a:p>
            <a:r>
              <a:rPr lang="en-US" dirty="0"/>
              <a:t>…</a:t>
            </a:r>
            <a:br>
              <a:rPr lang="en-US" dirty="0"/>
            </a:br>
            <a:endParaRPr lang="en-US" dirty="0"/>
          </a:p>
          <a:p>
            <a:pPr marL="0" indent="0">
              <a:buNone/>
            </a:pPr>
            <a:r>
              <a:rPr lang="en-US" dirty="0"/>
              <a:t>Common tactic: Better a strong claim than a weak argument!</a:t>
            </a:r>
            <a:endParaRPr lang="de-DE" dirty="0"/>
          </a:p>
        </p:txBody>
      </p:sp>
    </p:spTree>
    <p:extLst>
      <p:ext uri="{BB962C8B-B14F-4D97-AF65-F5344CB8AC3E}">
        <p14:creationId xmlns:p14="http://schemas.microsoft.com/office/powerpoint/2010/main" val="35924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F2C75D4-372B-65AD-4DD0-6912375B3CB7}"/>
              </a:ext>
            </a:extLst>
          </p:cNvPr>
          <p:cNvSpPr>
            <a:spLocks noGrp="1"/>
          </p:cNvSpPr>
          <p:nvPr>
            <p:ph type="body" sz="quarter" idx="20"/>
          </p:nvPr>
        </p:nvSpPr>
        <p:spPr/>
        <p:txBody>
          <a:bodyPr/>
          <a:lstStyle/>
          <a:p>
            <a:r>
              <a:rPr lang="en-US"/>
              <a:t>Dealing with manipulation on a personal level</a:t>
            </a:r>
          </a:p>
        </p:txBody>
      </p:sp>
      <p:sp>
        <p:nvSpPr>
          <p:cNvPr id="3" name="Inhaltsplatzhalter 2">
            <a:extLst>
              <a:ext uri="{FF2B5EF4-FFF2-40B4-BE49-F238E27FC236}">
                <a16:creationId xmlns:a16="http://schemas.microsoft.com/office/drawing/2014/main" id="{480E202C-7245-0B2C-5B55-E4B6C2DD25B6}"/>
              </a:ext>
            </a:extLst>
          </p:cNvPr>
          <p:cNvSpPr>
            <a:spLocks noGrp="1"/>
          </p:cNvSpPr>
          <p:nvPr>
            <p:ph sz="quarter" idx="21"/>
          </p:nvPr>
        </p:nvSpPr>
        <p:spPr>
          <a:xfrm>
            <a:off x="552450" y="837506"/>
            <a:ext cx="11090275" cy="5364596"/>
          </a:xfrm>
        </p:spPr>
        <p:txBody>
          <a:bodyPr/>
          <a:lstStyle/>
          <a:p>
            <a:pPr marL="0" indent="0">
              <a:buNone/>
            </a:pPr>
            <a:r>
              <a:rPr lang="en-US" dirty="0"/>
              <a:t>Don’t  accept the burden of proof! </a:t>
            </a:r>
            <a:br>
              <a:rPr lang="en-US" dirty="0"/>
            </a:br>
            <a:endParaRPr lang="en-US" dirty="0"/>
          </a:p>
          <a:p>
            <a:pPr marL="0" indent="0">
              <a:buNone/>
            </a:pPr>
            <a:r>
              <a:rPr lang="en-US" dirty="0"/>
              <a:t>The burden lies with the one who</a:t>
            </a:r>
          </a:p>
          <a:p>
            <a:r>
              <a:rPr lang="en-US" dirty="0"/>
              <a:t>argues against the status quo or introduces new unsecured claims</a:t>
            </a:r>
          </a:p>
          <a:p>
            <a:r>
              <a:rPr lang="en-US" dirty="0"/>
              <a:t>represents something contrary to general experience</a:t>
            </a:r>
          </a:p>
          <a:p>
            <a:r>
              <a:rPr lang="en-US" dirty="0"/>
              <a:t>argues for something risky</a:t>
            </a:r>
            <a:br>
              <a:rPr lang="en-US" dirty="0"/>
            </a:br>
            <a:endParaRPr lang="en-US" dirty="0"/>
          </a:p>
          <a:p>
            <a:pPr marL="0" indent="0">
              <a:buNone/>
            </a:pPr>
            <a:r>
              <a:rPr lang="en-US" dirty="0"/>
              <a:t>Ask for precise reasons!</a:t>
            </a:r>
          </a:p>
          <a:p>
            <a:r>
              <a:rPr lang="en-US" dirty="0"/>
              <a:t>What exactly do you suggest?</a:t>
            </a:r>
          </a:p>
          <a:p>
            <a:r>
              <a:rPr lang="en-US" dirty="0"/>
              <a:t>What exactly are the consequences?</a:t>
            </a:r>
          </a:p>
          <a:p>
            <a:r>
              <a:rPr lang="en-US" dirty="0"/>
              <a:t>What facts speak for it?</a:t>
            </a:r>
          </a:p>
          <a:p>
            <a:r>
              <a:rPr lang="en-US" dirty="0"/>
              <a:t>What's the benefit? </a:t>
            </a:r>
          </a:p>
        </p:txBody>
      </p:sp>
    </p:spTree>
    <p:extLst>
      <p:ext uri="{BB962C8B-B14F-4D97-AF65-F5344CB8AC3E}">
        <p14:creationId xmlns:p14="http://schemas.microsoft.com/office/powerpoint/2010/main" val="29849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8E23AA0-6D05-292F-C3D8-83C051B1F221}"/>
              </a:ext>
            </a:extLst>
          </p:cNvPr>
          <p:cNvSpPr>
            <a:spLocks noGrp="1"/>
          </p:cNvSpPr>
          <p:nvPr>
            <p:ph type="body" sz="quarter" idx="20"/>
          </p:nvPr>
        </p:nvSpPr>
        <p:spPr>
          <a:xfrm>
            <a:off x="543600" y="225438"/>
            <a:ext cx="11099125" cy="468000"/>
          </a:xfrm>
        </p:spPr>
        <p:txBody>
          <a:bodyPr/>
          <a:lstStyle/>
          <a:p>
            <a:r>
              <a:rPr lang="en-US"/>
              <a:t>Methods of societal manipulation</a:t>
            </a:r>
          </a:p>
        </p:txBody>
      </p:sp>
      <p:sp>
        <p:nvSpPr>
          <p:cNvPr id="3" name="Inhaltsplatzhalter 2">
            <a:extLst>
              <a:ext uri="{FF2B5EF4-FFF2-40B4-BE49-F238E27FC236}">
                <a16:creationId xmlns:a16="http://schemas.microsoft.com/office/drawing/2014/main" id="{F3EB8DA0-4B08-027F-B126-C0C32BB27874}"/>
              </a:ext>
            </a:extLst>
          </p:cNvPr>
          <p:cNvSpPr>
            <a:spLocks noGrp="1"/>
          </p:cNvSpPr>
          <p:nvPr>
            <p:ph sz="quarter" idx="21"/>
          </p:nvPr>
        </p:nvSpPr>
        <p:spPr>
          <a:xfrm>
            <a:off x="543600" y="765498"/>
            <a:ext cx="11530651" cy="5592964"/>
          </a:xfrm>
        </p:spPr>
        <p:txBody>
          <a:bodyPr/>
          <a:lstStyle/>
          <a:p>
            <a:r>
              <a:rPr lang="en-US" dirty="0"/>
              <a:t>Hide it!</a:t>
            </a:r>
            <a:br>
              <a:rPr lang="en-US" dirty="0"/>
            </a:br>
            <a:endParaRPr lang="en-US" dirty="0"/>
          </a:p>
          <a:p>
            <a:r>
              <a:rPr lang="en-US" dirty="0"/>
              <a:t>If you can’t: Emotionalize, personalize, moralize, overstretch, trivialize, confuse it, lie, …</a:t>
            </a:r>
            <a:br>
              <a:rPr lang="en-US" dirty="0"/>
            </a:br>
            <a:endParaRPr lang="en-US" dirty="0"/>
          </a:p>
          <a:p>
            <a:r>
              <a:rPr lang="en-US" dirty="0"/>
              <a:t>Use ill defined or misleading expressions: Justice, equality, our values, reproductive rights,  … </a:t>
            </a:r>
            <a:br>
              <a:rPr lang="en-US" dirty="0"/>
            </a:br>
            <a:endParaRPr lang="en-US" dirty="0"/>
          </a:p>
          <a:p>
            <a:r>
              <a:rPr lang="en-US" dirty="0"/>
              <a:t>Thought Control: Agenda Setting</a:t>
            </a:r>
            <a:br>
              <a:rPr lang="en-US" dirty="0"/>
            </a:br>
            <a:br>
              <a:rPr lang="en-US" dirty="0"/>
            </a:br>
            <a:endParaRPr lang="en-US" dirty="0"/>
          </a:p>
          <a:p>
            <a:pPr marL="0" indent="0">
              <a:buNone/>
            </a:pPr>
            <a:r>
              <a:rPr lang="en-US" dirty="0"/>
              <a:t>Beyond manipulation:</a:t>
            </a:r>
            <a:br>
              <a:rPr lang="en-US" dirty="0"/>
            </a:br>
            <a:endParaRPr lang="en-US" dirty="0"/>
          </a:p>
          <a:p>
            <a:r>
              <a:rPr lang="en-US" dirty="0"/>
              <a:t>Social Isolation: Criminalize, pathologize</a:t>
            </a:r>
            <a:br>
              <a:rPr lang="en-US" dirty="0"/>
            </a:br>
            <a:endParaRPr lang="en-US" dirty="0"/>
          </a:p>
          <a:p>
            <a:r>
              <a:rPr lang="en-US" dirty="0"/>
              <a:t>Violence (or threat of it) by NGOs or anarchistic organizations</a:t>
            </a:r>
            <a:br>
              <a:rPr lang="en-US" dirty="0"/>
            </a:br>
            <a:endParaRPr lang="en-US" dirty="0"/>
          </a:p>
          <a:p>
            <a:r>
              <a:rPr lang="en-US" dirty="0"/>
              <a:t>Restrictive laws, hate speech  …</a:t>
            </a:r>
            <a:endParaRPr lang="de-DE" dirty="0"/>
          </a:p>
        </p:txBody>
      </p:sp>
    </p:spTree>
    <p:extLst>
      <p:ext uri="{BB962C8B-B14F-4D97-AF65-F5344CB8AC3E}">
        <p14:creationId xmlns:p14="http://schemas.microsoft.com/office/powerpoint/2010/main" val="287616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B3135F-5796-F3C5-92FF-83123D933177}"/>
              </a:ext>
            </a:extLst>
          </p:cNvPr>
          <p:cNvSpPr>
            <a:spLocks noGrp="1"/>
          </p:cNvSpPr>
          <p:nvPr>
            <p:ph type="body" sz="quarter" idx="20"/>
          </p:nvPr>
        </p:nvSpPr>
        <p:spPr/>
        <p:txBody>
          <a:bodyPr/>
          <a:lstStyle/>
          <a:p>
            <a:r>
              <a:rPr lang="de-DE" dirty="0"/>
              <a:t>Content</a:t>
            </a:r>
          </a:p>
        </p:txBody>
      </p:sp>
      <p:sp>
        <p:nvSpPr>
          <p:cNvPr id="3" name="Inhaltsplatzhalter 2">
            <a:extLst>
              <a:ext uri="{FF2B5EF4-FFF2-40B4-BE49-F238E27FC236}">
                <a16:creationId xmlns:a16="http://schemas.microsoft.com/office/drawing/2014/main" id="{036A0CBC-0713-A5B0-2DEA-E6BAE16B7D63}"/>
              </a:ext>
            </a:extLst>
          </p:cNvPr>
          <p:cNvSpPr>
            <a:spLocks noGrp="1"/>
          </p:cNvSpPr>
          <p:nvPr>
            <p:ph sz="quarter" idx="21"/>
          </p:nvPr>
        </p:nvSpPr>
        <p:spPr>
          <a:xfrm>
            <a:off x="543600" y="1197546"/>
            <a:ext cx="11090275" cy="5029244"/>
          </a:xfrm>
        </p:spPr>
        <p:txBody>
          <a:bodyPr/>
          <a:lstStyle/>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Why is there manipulation in the world?</a:t>
            </a:r>
          </a:p>
          <a:p>
            <a:pPr lvl="0">
              <a:spcBef>
                <a:spcPts val="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What are we talking about? </a:t>
            </a:r>
          </a:p>
          <a:p>
            <a:pPr lvl="0">
              <a:spcBef>
                <a:spcPts val="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Negotiation</a:t>
            </a: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Manipulation</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Propaganda</a:t>
            </a: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Our Resources as Christians to Deal with Manipulation and Propaganda </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a:spcBef>
                <a:spcPts val="600"/>
              </a:spcBef>
              <a:spcAft>
                <a:spcPts val="600"/>
              </a:spcAft>
            </a:pPr>
            <a:endParaRPr lang="de-DE" sz="2200" dirty="0"/>
          </a:p>
        </p:txBody>
      </p:sp>
    </p:spTree>
    <p:extLst>
      <p:ext uri="{BB962C8B-B14F-4D97-AF65-F5344CB8AC3E}">
        <p14:creationId xmlns:p14="http://schemas.microsoft.com/office/powerpoint/2010/main" val="59158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4C9376-4D3B-3920-99A7-9B2E7B63CACC}"/>
              </a:ext>
            </a:extLst>
          </p:cNvPr>
          <p:cNvSpPr>
            <a:spLocks noGrp="1"/>
          </p:cNvSpPr>
          <p:nvPr>
            <p:ph type="body" sz="quarter" idx="20"/>
          </p:nvPr>
        </p:nvSpPr>
        <p:spPr/>
        <p:txBody>
          <a:bodyPr/>
          <a:lstStyle/>
          <a:p>
            <a:r>
              <a:rPr lang="en-US" dirty="0"/>
              <a:t>The father of modern propaganda</a:t>
            </a:r>
            <a:endParaRPr lang="de-DE" dirty="0"/>
          </a:p>
        </p:txBody>
      </p:sp>
      <p:sp>
        <p:nvSpPr>
          <p:cNvPr id="3" name="Inhaltsplatzhalter 2">
            <a:extLst>
              <a:ext uri="{FF2B5EF4-FFF2-40B4-BE49-F238E27FC236}">
                <a16:creationId xmlns:a16="http://schemas.microsoft.com/office/drawing/2014/main" id="{0E685767-E31B-0D53-6288-11711A3F0F2D}"/>
              </a:ext>
            </a:extLst>
          </p:cNvPr>
          <p:cNvSpPr>
            <a:spLocks noGrp="1"/>
          </p:cNvSpPr>
          <p:nvPr>
            <p:ph sz="quarter" idx="21"/>
          </p:nvPr>
        </p:nvSpPr>
        <p:spPr>
          <a:xfrm>
            <a:off x="588975" y="1113933"/>
            <a:ext cx="7222779" cy="1739797"/>
          </a:xfrm>
        </p:spPr>
        <p:txBody>
          <a:bodyPr/>
          <a:lstStyle/>
          <a:p>
            <a:pPr marL="0" indent="0">
              <a:buNone/>
            </a:pPr>
            <a:r>
              <a:rPr lang="de-DE" sz="2000" dirty="0">
                <a:solidFill>
                  <a:srgbClr val="000000"/>
                </a:solidFill>
              </a:rPr>
              <a:t>Edward L. Bernays (1891 </a:t>
            </a:r>
            <a:r>
              <a:rPr lang="de-DE" sz="2000" dirty="0" err="1">
                <a:solidFill>
                  <a:srgbClr val="000000"/>
                </a:solidFill>
              </a:rPr>
              <a:t>born</a:t>
            </a:r>
            <a:r>
              <a:rPr lang="de-DE" sz="2000" dirty="0">
                <a:solidFill>
                  <a:srgbClr val="000000"/>
                </a:solidFill>
              </a:rPr>
              <a:t> in Vienna, </a:t>
            </a:r>
            <a:r>
              <a:rPr lang="de-DE" sz="2000" dirty="0" err="1">
                <a:solidFill>
                  <a:srgbClr val="000000"/>
                </a:solidFill>
              </a:rPr>
              <a:t>died</a:t>
            </a:r>
            <a:r>
              <a:rPr lang="de-DE" dirty="0">
                <a:solidFill>
                  <a:srgbClr val="000000"/>
                </a:solidFill>
              </a:rPr>
              <a:t> </a:t>
            </a:r>
            <a:r>
              <a:rPr lang="de-DE" sz="2000" dirty="0">
                <a:solidFill>
                  <a:srgbClr val="000000"/>
                </a:solidFill>
              </a:rPr>
              <a:t>1995 in </a:t>
            </a:r>
            <a:r>
              <a:rPr lang="de-DE" sz="2000" dirty="0" err="1">
                <a:solidFill>
                  <a:srgbClr val="000000"/>
                </a:solidFill>
              </a:rPr>
              <a:t>the</a:t>
            </a:r>
            <a:r>
              <a:rPr lang="de-DE" sz="2000" dirty="0">
                <a:solidFill>
                  <a:srgbClr val="000000"/>
                </a:solidFill>
              </a:rPr>
              <a:t> US)</a:t>
            </a:r>
            <a:br>
              <a:rPr lang="de-DE" sz="2000" dirty="0">
                <a:solidFill>
                  <a:srgbClr val="000000"/>
                </a:solidFill>
              </a:rPr>
            </a:br>
            <a:r>
              <a:rPr lang="en-US" dirty="0"/>
              <a:t>founded modern propaganda, later 'public relations’. </a:t>
            </a:r>
            <a:br>
              <a:rPr lang="en-US" dirty="0"/>
            </a:br>
            <a:br>
              <a:rPr lang="en-US" dirty="0"/>
            </a:br>
            <a:r>
              <a:rPr lang="en-US" dirty="0"/>
              <a:t>Bernays was 'spin doctor' and 'public relations consultant’</a:t>
            </a:r>
          </a:p>
        </p:txBody>
      </p:sp>
      <p:pic>
        <p:nvPicPr>
          <p:cNvPr id="4" name="Picture 2">
            <a:extLst>
              <a:ext uri="{FF2B5EF4-FFF2-40B4-BE49-F238E27FC236}">
                <a16:creationId xmlns:a16="http://schemas.microsoft.com/office/drawing/2014/main" id="{2F654EB9-72F7-22B1-826D-F94B8CD6F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579" y="1197546"/>
            <a:ext cx="3870697" cy="258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C280E751-8DD9-7EA1-1F1B-4F20C78C60B2}"/>
              </a:ext>
            </a:extLst>
          </p:cNvPr>
          <p:cNvSpPr txBox="1"/>
          <p:nvPr/>
        </p:nvSpPr>
        <p:spPr>
          <a:xfrm>
            <a:off x="543600" y="4478003"/>
            <a:ext cx="11170611" cy="1631216"/>
          </a:xfrm>
          <a:prstGeom prst="rect">
            <a:avLst/>
          </a:prstGeom>
          <a:noFill/>
        </p:spPr>
        <p:txBody>
          <a:bodyPr wrap="square">
            <a:spAutoFit/>
          </a:bodyPr>
          <a:lstStyle/>
          <a:p>
            <a:r>
              <a:rPr lang="en-US" sz="2000" dirty="0"/>
              <a:t>"The conscious and intelligent manipulation of the organized habits and opinions of the masses is an important element in democratic society. Those who manipulate this unseen mechanism of society constitute an invisible government which is the true ruling power of our country. We are governed, our minds are molded, our tastes formed, our ideas suggested, largely by men we have never heard of.“ 	</a:t>
            </a:r>
            <a:r>
              <a:rPr lang="de-DE" sz="2000" dirty="0"/>
              <a:t>	</a:t>
            </a:r>
            <a:r>
              <a:rPr lang="de-DE" sz="2000" dirty="0">
                <a:solidFill>
                  <a:schemeClr val="bg1">
                    <a:lumMod val="50000"/>
                  </a:schemeClr>
                </a:solidFill>
              </a:rPr>
              <a:t>Edward L. Bernays: Propaganda. </a:t>
            </a:r>
            <a:r>
              <a:rPr lang="de-DE" sz="2000" dirty="0" err="1">
                <a:solidFill>
                  <a:schemeClr val="bg1">
                    <a:lumMod val="50000"/>
                  </a:schemeClr>
                </a:solidFill>
              </a:rPr>
              <a:t>Liveright</a:t>
            </a:r>
            <a:r>
              <a:rPr lang="de-DE" sz="2000" dirty="0">
                <a:solidFill>
                  <a:schemeClr val="bg1">
                    <a:lumMod val="50000"/>
                  </a:schemeClr>
                </a:solidFill>
              </a:rPr>
              <a:t>: Horace (1928)</a:t>
            </a:r>
          </a:p>
        </p:txBody>
      </p:sp>
      <p:sp>
        <p:nvSpPr>
          <p:cNvPr id="9" name="Textfeld 8">
            <a:extLst>
              <a:ext uri="{FF2B5EF4-FFF2-40B4-BE49-F238E27FC236}">
                <a16:creationId xmlns:a16="http://schemas.microsoft.com/office/drawing/2014/main" id="{083F07FF-E4F9-E65F-8A0C-CB9FD705E869}"/>
              </a:ext>
            </a:extLst>
          </p:cNvPr>
          <p:cNvSpPr txBox="1"/>
          <p:nvPr/>
        </p:nvSpPr>
        <p:spPr>
          <a:xfrm>
            <a:off x="7985578" y="3855817"/>
            <a:ext cx="4016665" cy="523220"/>
          </a:xfrm>
          <a:prstGeom prst="rect">
            <a:avLst/>
          </a:prstGeom>
          <a:noFill/>
        </p:spPr>
        <p:txBody>
          <a:bodyPr wrap="square">
            <a:spAutoFit/>
          </a:bodyPr>
          <a:lstStyle/>
          <a:p>
            <a:r>
              <a:rPr lang="en-US" sz="1400" dirty="0">
                <a:hlinkClick r:id="rId4"/>
              </a:rPr>
              <a:t>https://en.wikipedia.org/wiki/Edward_Bernays</a:t>
            </a:r>
            <a:r>
              <a:rPr lang="en-US" sz="1400" dirty="0"/>
              <a:t>, Bernays in 1917, public domain</a:t>
            </a:r>
          </a:p>
        </p:txBody>
      </p:sp>
    </p:spTree>
    <p:extLst>
      <p:ext uri="{BB962C8B-B14F-4D97-AF65-F5344CB8AC3E}">
        <p14:creationId xmlns:p14="http://schemas.microsoft.com/office/powerpoint/2010/main" val="18946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627AA9-3DE3-ED16-9246-1D3A434034A7}"/>
              </a:ext>
            </a:extLst>
          </p:cNvPr>
          <p:cNvSpPr>
            <a:spLocks noGrp="1"/>
          </p:cNvSpPr>
          <p:nvPr>
            <p:ph type="body" sz="quarter" idx="20"/>
          </p:nvPr>
        </p:nvSpPr>
        <p:spPr/>
        <p:txBody>
          <a:bodyPr/>
          <a:lstStyle/>
          <a:p>
            <a:r>
              <a:rPr lang="en-US" dirty="0"/>
              <a:t>Edward Louis Bernays: Engineering Consent</a:t>
            </a:r>
            <a:endParaRPr lang="de-DE" dirty="0"/>
          </a:p>
        </p:txBody>
      </p:sp>
      <p:sp>
        <p:nvSpPr>
          <p:cNvPr id="3" name="Inhaltsplatzhalter 2">
            <a:extLst>
              <a:ext uri="{FF2B5EF4-FFF2-40B4-BE49-F238E27FC236}">
                <a16:creationId xmlns:a16="http://schemas.microsoft.com/office/drawing/2014/main" id="{E5CE9CCE-8160-3034-9211-2DE09C09434F}"/>
              </a:ext>
            </a:extLst>
          </p:cNvPr>
          <p:cNvSpPr>
            <a:spLocks noGrp="1"/>
          </p:cNvSpPr>
          <p:nvPr>
            <p:ph sz="quarter" idx="21"/>
          </p:nvPr>
        </p:nvSpPr>
        <p:spPr>
          <a:xfrm>
            <a:off x="543600" y="860725"/>
            <a:ext cx="11651575" cy="5366065"/>
          </a:xfrm>
        </p:spPr>
        <p:txBody>
          <a:bodyPr/>
          <a:lstStyle/>
          <a:p>
            <a:pPr marL="0" indent="0">
              <a:buNone/>
            </a:pPr>
            <a:r>
              <a:rPr lang="en-US" dirty="0"/>
              <a:t>Fundamental to Bernays was Freud's view of man </a:t>
            </a:r>
          </a:p>
          <a:p>
            <a:r>
              <a:rPr lang="en-US" dirty="0"/>
              <a:t>Humans are irrational beings motivated by unconscious impulses and need cultural restraint and control</a:t>
            </a:r>
          </a:p>
          <a:p>
            <a:r>
              <a:rPr lang="en-US" dirty="0"/>
              <a:t>Mass psychology according to Bernays: "If we understand the mechanism and motives of groupthink, it will be possible to control and direct the masses, without their knowledge, according to our will." </a:t>
            </a:r>
          </a:p>
          <a:p>
            <a:r>
              <a:rPr lang="en-US" dirty="0"/>
              <a:t>Goal: "Engineering of Consent" </a:t>
            </a:r>
            <a:br>
              <a:rPr lang="en-US" dirty="0"/>
            </a:br>
            <a:r>
              <a:rPr lang="en-US" dirty="0"/>
              <a:t>		 			</a:t>
            </a:r>
            <a:r>
              <a:rPr lang="en-US" dirty="0">
                <a:solidFill>
                  <a:schemeClr val="bg1">
                    <a:lumMod val="50000"/>
                  </a:schemeClr>
                </a:solidFill>
              </a:rPr>
              <a:t>see: https://de.wikipedia.org/wiki/Edward_Bernays </a:t>
            </a:r>
            <a:br>
              <a:rPr lang="en-US" dirty="0">
                <a:solidFill>
                  <a:schemeClr val="bg1">
                    <a:lumMod val="50000"/>
                  </a:schemeClr>
                </a:solidFill>
              </a:rPr>
            </a:br>
            <a:endParaRPr lang="en-US" dirty="0"/>
          </a:p>
          <a:p>
            <a:pPr marL="0" indent="0">
              <a:buNone/>
            </a:pPr>
            <a:r>
              <a:rPr lang="en-US" dirty="0"/>
              <a:t>Bernays developed a strategic approach to public relations </a:t>
            </a:r>
          </a:p>
          <a:p>
            <a:r>
              <a:rPr lang="en-US" dirty="0"/>
              <a:t>In the early 1920s, the American Tobacco Company asked him to develop a strategy to increase sales</a:t>
            </a:r>
          </a:p>
          <a:p>
            <a:r>
              <a:rPr lang="en-US" dirty="0"/>
              <a:t>Later he developed campaigns for industry, government and elections</a:t>
            </a:r>
            <a:br>
              <a:rPr lang="en-US" dirty="0"/>
            </a:br>
            <a:r>
              <a:rPr lang="en-US" dirty="0"/>
              <a:t>				</a:t>
            </a:r>
            <a:r>
              <a:rPr lang="en-US" dirty="0">
                <a:solidFill>
                  <a:schemeClr val="bg1">
                    <a:lumMod val="50000"/>
                  </a:schemeClr>
                </a:solidFill>
              </a:rPr>
              <a:t>see e.g. „The century of the self – Part 1“ </a:t>
            </a:r>
            <a:r>
              <a:rPr lang="en-US" dirty="0" err="1">
                <a:solidFill>
                  <a:schemeClr val="bg1">
                    <a:lumMod val="50000"/>
                  </a:schemeClr>
                </a:solidFill>
              </a:rPr>
              <a:t>Youtube</a:t>
            </a:r>
            <a:r>
              <a:rPr lang="en-US" dirty="0">
                <a:solidFill>
                  <a:schemeClr val="bg1">
                    <a:lumMod val="50000"/>
                  </a:schemeClr>
                </a:solidFill>
              </a:rPr>
              <a:t>-Video, 2002</a:t>
            </a:r>
          </a:p>
          <a:p>
            <a:pPr marL="0" indent="0">
              <a:buNone/>
            </a:pPr>
            <a:endParaRPr lang="de-DE" dirty="0"/>
          </a:p>
        </p:txBody>
      </p:sp>
    </p:spTree>
    <p:extLst>
      <p:ext uri="{BB962C8B-B14F-4D97-AF65-F5344CB8AC3E}">
        <p14:creationId xmlns:p14="http://schemas.microsoft.com/office/powerpoint/2010/main" val="31928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627AA9-3DE3-ED16-9246-1D3A434034A7}"/>
              </a:ext>
            </a:extLst>
          </p:cNvPr>
          <p:cNvSpPr>
            <a:spLocks noGrp="1"/>
          </p:cNvSpPr>
          <p:nvPr>
            <p:ph type="body" sz="quarter" idx="20"/>
          </p:nvPr>
        </p:nvSpPr>
        <p:spPr/>
        <p:txBody>
          <a:bodyPr/>
          <a:lstStyle/>
          <a:p>
            <a:r>
              <a:rPr lang="en-US" dirty="0"/>
              <a:t>A Strategy for the American Tobacco Industry </a:t>
            </a:r>
            <a:endParaRPr lang="de-DE" dirty="0"/>
          </a:p>
        </p:txBody>
      </p:sp>
      <p:sp>
        <p:nvSpPr>
          <p:cNvPr id="3" name="Inhaltsplatzhalter 2">
            <a:extLst>
              <a:ext uri="{FF2B5EF4-FFF2-40B4-BE49-F238E27FC236}">
                <a16:creationId xmlns:a16="http://schemas.microsoft.com/office/drawing/2014/main" id="{E5CE9CCE-8160-3034-9211-2DE09C09434F}"/>
              </a:ext>
            </a:extLst>
          </p:cNvPr>
          <p:cNvSpPr>
            <a:spLocks noGrp="1"/>
          </p:cNvSpPr>
          <p:nvPr>
            <p:ph sz="quarter" idx="21"/>
          </p:nvPr>
        </p:nvSpPr>
        <p:spPr>
          <a:xfrm>
            <a:off x="535397" y="734301"/>
            <a:ext cx="11322830" cy="2569069"/>
          </a:xfrm>
        </p:spPr>
        <p:txBody>
          <a:bodyPr/>
          <a:lstStyle/>
          <a:p>
            <a:r>
              <a:rPr lang="en-US" dirty="0">
                <a:effectLst/>
              </a:rPr>
              <a:t>Situation </a:t>
            </a:r>
            <a:br>
              <a:rPr lang="en-US" dirty="0">
                <a:effectLst/>
              </a:rPr>
            </a:br>
            <a:r>
              <a:rPr lang="en-US" dirty="0">
                <a:effectLst/>
              </a:rPr>
              <a:t>Public smoking taboo for women </a:t>
            </a:r>
          </a:p>
          <a:p>
            <a:r>
              <a:rPr lang="en-US" dirty="0">
                <a:effectLst/>
              </a:rPr>
              <a:t>Goal </a:t>
            </a:r>
            <a:br>
              <a:rPr lang="en-US" dirty="0">
                <a:effectLst/>
              </a:rPr>
            </a:br>
            <a:r>
              <a:rPr lang="en-US" dirty="0">
                <a:effectLst/>
              </a:rPr>
              <a:t>Make smoking acceptable and attractive for women! </a:t>
            </a:r>
          </a:p>
          <a:p>
            <a:r>
              <a:rPr lang="en-US" dirty="0">
                <a:effectLst/>
              </a:rPr>
              <a:t>Method</a:t>
            </a:r>
            <a:br>
              <a:rPr lang="en-US" dirty="0">
                <a:effectLst/>
              </a:rPr>
            </a:br>
            <a:r>
              <a:rPr lang="en-US" dirty="0">
                <a:effectLst/>
              </a:rPr>
              <a:t>Cigarettes as a symbol of emancipation to break women's resistance to smoking!</a:t>
            </a:r>
            <a:endParaRPr lang="en-US" dirty="0"/>
          </a:p>
          <a:p>
            <a:pPr marL="0" indent="0">
              <a:buNone/>
            </a:pPr>
            <a:endParaRPr lang="de-DE" dirty="0"/>
          </a:p>
        </p:txBody>
      </p:sp>
      <p:sp>
        <p:nvSpPr>
          <p:cNvPr id="6" name="Textfeld 5">
            <a:extLst>
              <a:ext uri="{FF2B5EF4-FFF2-40B4-BE49-F238E27FC236}">
                <a16:creationId xmlns:a16="http://schemas.microsoft.com/office/drawing/2014/main" id="{573323C0-7EB6-86E9-1AF8-B920A9CEC797}"/>
              </a:ext>
            </a:extLst>
          </p:cNvPr>
          <p:cNvSpPr txBox="1"/>
          <p:nvPr/>
        </p:nvSpPr>
        <p:spPr>
          <a:xfrm>
            <a:off x="543392" y="3303370"/>
            <a:ext cx="11206823" cy="2031325"/>
          </a:xfrm>
          <a:prstGeom prst="rect">
            <a:avLst/>
          </a:prstGeom>
          <a:noFill/>
        </p:spPr>
        <p:txBody>
          <a:bodyPr wrap="square">
            <a:spAutoFit/>
          </a:bodyPr>
          <a:lstStyle/>
          <a:p>
            <a:pPr marL="0" indent="0">
              <a:buNone/>
            </a:pPr>
            <a:r>
              <a:rPr lang="en-US" dirty="0">
                <a:effectLst/>
              </a:rPr>
              <a:t>Procedure </a:t>
            </a:r>
          </a:p>
          <a:p>
            <a:pPr marL="342900" indent="-342900">
              <a:buFont typeface="Arial" panose="020B0604020202020204" pitchFamily="34" charset="0"/>
              <a:buChar char="•"/>
            </a:pPr>
            <a:r>
              <a:rPr lang="en-US" dirty="0"/>
              <a:t>In</a:t>
            </a:r>
            <a:r>
              <a:rPr lang="en-US" dirty="0">
                <a:effectLst/>
              </a:rPr>
              <a:t>fluencing fashion industry: </a:t>
            </a:r>
            <a:br>
              <a:rPr lang="en-US" dirty="0">
                <a:effectLst/>
              </a:rPr>
            </a:br>
            <a:r>
              <a:rPr lang="en-US" dirty="0">
                <a:effectLst/>
              </a:rPr>
              <a:t>Make Lucky Strike's shade of green the color of the season </a:t>
            </a:r>
          </a:p>
          <a:p>
            <a:pPr marL="342900" indent="-342900">
              <a:buFont typeface="Arial" panose="020B0604020202020204" pitchFamily="34" charset="0"/>
              <a:buChar char="•"/>
            </a:pPr>
            <a:r>
              <a:rPr lang="en-US" dirty="0">
                <a:effectLst/>
              </a:rPr>
              <a:t>Creating publicity: "Women's rights activists" light cigarettes on  5th Avenue during Easter Parade 1929 in New York, newspaper reporters take pictures </a:t>
            </a:r>
          </a:p>
          <a:p>
            <a:pPr marL="342900" indent="-342900">
              <a:buFont typeface="Arial" panose="020B0604020202020204" pitchFamily="34" charset="0"/>
              <a:buChar char="•"/>
            </a:pPr>
            <a:r>
              <a:rPr lang="en-US" dirty="0">
                <a:effectLst/>
              </a:rPr>
              <a:t>Proclaiming "Torches of freedom“</a:t>
            </a:r>
          </a:p>
        </p:txBody>
      </p:sp>
    </p:spTree>
    <p:extLst>
      <p:ext uri="{BB962C8B-B14F-4D97-AF65-F5344CB8AC3E}">
        <p14:creationId xmlns:p14="http://schemas.microsoft.com/office/powerpoint/2010/main" val="7663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A74740-046D-6A6C-8637-88293ABA8E46}"/>
              </a:ext>
            </a:extLst>
          </p:cNvPr>
          <p:cNvSpPr>
            <a:spLocks noGrp="1"/>
          </p:cNvSpPr>
          <p:nvPr>
            <p:ph type="body" sz="quarter" idx="20"/>
          </p:nvPr>
        </p:nvSpPr>
        <p:spPr/>
        <p:txBody>
          <a:bodyPr/>
          <a:lstStyle/>
          <a:p>
            <a:r>
              <a:rPr lang="en-US"/>
              <a:t>Manipulation and Propaganda – Why does it matter?</a:t>
            </a:r>
          </a:p>
        </p:txBody>
      </p:sp>
      <p:sp>
        <p:nvSpPr>
          <p:cNvPr id="3" name="Inhaltsplatzhalter 2">
            <a:extLst>
              <a:ext uri="{FF2B5EF4-FFF2-40B4-BE49-F238E27FC236}">
                <a16:creationId xmlns:a16="http://schemas.microsoft.com/office/drawing/2014/main" id="{2F55DC6A-B5C0-F50B-F41B-D1C85D7B0332}"/>
              </a:ext>
            </a:extLst>
          </p:cNvPr>
          <p:cNvSpPr>
            <a:spLocks noGrp="1"/>
          </p:cNvSpPr>
          <p:nvPr>
            <p:ph sz="quarter" idx="21"/>
          </p:nvPr>
        </p:nvSpPr>
        <p:spPr>
          <a:xfrm>
            <a:off x="543600" y="909514"/>
            <a:ext cx="6706115" cy="4045232"/>
          </a:xfrm>
        </p:spPr>
        <p:txBody>
          <a:bodyPr/>
          <a:lstStyle/>
          <a:p>
            <a:pPr marL="0" indent="0">
              <a:buNone/>
            </a:pPr>
            <a:r>
              <a:rPr lang="de-DE" dirty="0">
                <a:effectLst/>
              </a:rPr>
              <a:t>The Iraq War</a:t>
            </a:r>
          </a:p>
          <a:p>
            <a:r>
              <a:rPr lang="en-US" dirty="0"/>
              <a:t>February 2003 </a:t>
            </a:r>
            <a:br>
              <a:rPr lang="en-US" dirty="0"/>
            </a:br>
            <a:r>
              <a:rPr lang="en-US" dirty="0"/>
              <a:t>U.S. Secretary of State Colin Powell at the UN Security Council shows "evidence" that</a:t>
            </a:r>
            <a:br>
              <a:rPr lang="en-US" dirty="0"/>
            </a:br>
            <a:r>
              <a:rPr lang="en-US" dirty="0"/>
              <a:t>Saddam Hussein is in possession of biological and chemical weapons of mass destruction!</a:t>
            </a:r>
          </a:p>
          <a:p>
            <a:r>
              <a:rPr lang="en-US" dirty="0">
                <a:effectLst/>
              </a:rPr>
              <a:t>September 2005 </a:t>
            </a:r>
            <a:br>
              <a:rPr lang="en-US" dirty="0">
                <a:effectLst/>
              </a:rPr>
            </a:br>
            <a:r>
              <a:rPr lang="en-US" dirty="0">
                <a:effectLst/>
              </a:rPr>
              <a:t>ABC TV interview concerning the presentation to UN:</a:t>
            </a:r>
            <a:br>
              <a:rPr lang="en-US" dirty="0">
                <a:effectLst/>
              </a:rPr>
            </a:br>
            <a:r>
              <a:rPr lang="en-US" dirty="0">
                <a:effectLst/>
              </a:rPr>
              <a:t>“Powell said </a:t>
            </a:r>
            <a:r>
              <a:rPr lang="en-US" dirty="0"/>
              <a:t>‘’i</a:t>
            </a:r>
            <a:r>
              <a:rPr lang="en-US" dirty="0">
                <a:effectLst/>
              </a:rPr>
              <a:t>t's a blot’’ on his record.”</a:t>
            </a:r>
            <a:br>
              <a:rPr lang="en-US" dirty="0">
                <a:effectLst/>
              </a:rPr>
            </a:br>
            <a:r>
              <a:rPr lang="en-US" dirty="0">
                <a:effectLst/>
              </a:rPr>
              <a:t>“He said he felt </a:t>
            </a:r>
            <a:r>
              <a:rPr lang="en-US" dirty="0"/>
              <a:t>‘’</a:t>
            </a:r>
            <a:r>
              <a:rPr lang="en-US" dirty="0">
                <a:effectLst/>
              </a:rPr>
              <a:t>terrible’’ at being misinformed.”</a:t>
            </a:r>
            <a:br>
              <a:rPr lang="en-US" dirty="0">
                <a:effectLst/>
              </a:rPr>
            </a:br>
            <a:endParaRPr lang="en-US" dirty="0">
              <a:effectLst/>
            </a:endParaRPr>
          </a:p>
          <a:p>
            <a:pPr marL="0" indent="0">
              <a:buNone/>
            </a:pPr>
            <a:r>
              <a:rPr lang="en-US" dirty="0">
                <a:effectLst/>
              </a:rPr>
              <a:t>A war started based on manipulation and propaganda!</a:t>
            </a:r>
          </a:p>
        </p:txBody>
      </p:sp>
      <p:pic>
        <p:nvPicPr>
          <p:cNvPr id="4" name="Picture 2">
            <a:extLst>
              <a:ext uri="{FF2B5EF4-FFF2-40B4-BE49-F238E27FC236}">
                <a16:creationId xmlns:a16="http://schemas.microsoft.com/office/drawing/2014/main" id="{98BDAAD6-681B-DA47-E763-24B042CCA25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49715" y="1158581"/>
            <a:ext cx="4764805" cy="363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9498240C-7351-91E7-5D87-9229A1D7AB35}"/>
              </a:ext>
            </a:extLst>
          </p:cNvPr>
          <p:cNvSpPr txBox="1"/>
          <p:nvPr/>
        </p:nvSpPr>
        <p:spPr>
          <a:xfrm>
            <a:off x="543600" y="5303743"/>
            <a:ext cx="11651575" cy="646331"/>
          </a:xfrm>
          <a:prstGeom prst="rect">
            <a:avLst/>
          </a:prstGeom>
          <a:noFill/>
        </p:spPr>
        <p:txBody>
          <a:bodyPr wrap="square">
            <a:spAutoFit/>
          </a:bodyPr>
          <a:lstStyle/>
          <a:p>
            <a:r>
              <a:rPr lang="de-DE" sz="1800" dirty="0"/>
              <a:t>Sources: </a:t>
            </a:r>
            <a:r>
              <a:rPr lang="de-DE" sz="1800" dirty="0">
                <a:solidFill>
                  <a:schemeClr val="bg1">
                    <a:lumMod val="50000"/>
                  </a:schemeClr>
                </a:solidFill>
                <a:hlinkClick r:id="rId4">
                  <a:extLst>
                    <a:ext uri="{A12FA001-AC4F-418D-AE19-62706E023703}">
                      <ahyp:hlinkClr xmlns:ahyp="http://schemas.microsoft.com/office/drawing/2018/hyperlinkcolor" val="tx"/>
                    </a:ext>
                  </a:extLst>
                </a:hlinkClick>
              </a:rPr>
              <a:t>https://www.abc.net.au/news/2005-09-09/powell-regrets-un-speech-on-iraq-wmds/2099674</a:t>
            </a:r>
            <a:r>
              <a:rPr lang="de-DE" sz="1800" dirty="0">
                <a:solidFill>
                  <a:schemeClr val="bg1">
                    <a:lumMod val="50000"/>
                  </a:schemeClr>
                </a:solidFill>
              </a:rPr>
              <a:t>  </a:t>
            </a:r>
            <a:br>
              <a:rPr lang="de-DE" sz="1800" dirty="0">
                <a:solidFill>
                  <a:schemeClr val="bg1">
                    <a:lumMod val="50000"/>
                  </a:schemeClr>
                </a:solidFill>
              </a:rPr>
            </a:br>
            <a:r>
              <a:rPr lang="de-DE" sz="1800" dirty="0">
                <a:solidFill>
                  <a:schemeClr val="bg1">
                    <a:lumMod val="50000"/>
                  </a:schemeClr>
                </a:solidFill>
                <a:hlinkClick r:id="rId5">
                  <a:extLst>
                    <a:ext uri="{A12FA001-AC4F-418D-AE19-62706E023703}">
                      <ahyp:hlinkClr xmlns:ahyp="http://schemas.microsoft.com/office/drawing/2018/hyperlinkcolor" val="tx"/>
                    </a:ext>
                  </a:extLst>
                </a:hlinkClick>
              </a:rPr>
              <a:t>http://www.planet-schule.de/warum-geschichte/internationale-krisen/gol/txt.html</a:t>
            </a:r>
            <a:r>
              <a:rPr lang="de-DE" sz="1800" dirty="0">
                <a:solidFill>
                  <a:schemeClr val="bg1">
                    <a:lumMod val="50000"/>
                  </a:schemeClr>
                </a:solidFill>
              </a:rPr>
              <a:t> </a:t>
            </a:r>
            <a:endParaRPr lang="de-DE" sz="1800" dirty="0"/>
          </a:p>
        </p:txBody>
      </p:sp>
    </p:spTree>
    <p:extLst>
      <p:ext uri="{BB962C8B-B14F-4D97-AF65-F5344CB8AC3E}">
        <p14:creationId xmlns:p14="http://schemas.microsoft.com/office/powerpoint/2010/main" val="35789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73CC24-C7FE-8053-A156-EF79A2143E95}"/>
              </a:ext>
            </a:extLst>
          </p:cNvPr>
          <p:cNvSpPr>
            <a:spLocks noGrp="1"/>
          </p:cNvSpPr>
          <p:nvPr>
            <p:ph type="body" sz="quarter" idx="20"/>
          </p:nvPr>
        </p:nvSpPr>
        <p:spPr/>
        <p:txBody>
          <a:bodyPr/>
          <a:lstStyle/>
          <a:p>
            <a:r>
              <a:rPr lang="en-US" dirty="0"/>
              <a:t>Recognizing propaganda</a:t>
            </a:r>
          </a:p>
        </p:txBody>
      </p:sp>
      <p:sp>
        <p:nvSpPr>
          <p:cNvPr id="3" name="Inhaltsplatzhalter 2">
            <a:extLst>
              <a:ext uri="{FF2B5EF4-FFF2-40B4-BE49-F238E27FC236}">
                <a16:creationId xmlns:a16="http://schemas.microsoft.com/office/drawing/2014/main" id="{E9A7A18E-5E9F-CC51-633B-92FB088698BF}"/>
              </a:ext>
            </a:extLst>
          </p:cNvPr>
          <p:cNvSpPr>
            <a:spLocks noGrp="1"/>
          </p:cNvSpPr>
          <p:nvPr>
            <p:ph sz="quarter" idx="21"/>
          </p:nvPr>
        </p:nvSpPr>
        <p:spPr>
          <a:xfrm>
            <a:off x="543600" y="693490"/>
            <a:ext cx="11651575" cy="5688632"/>
          </a:xfrm>
        </p:spPr>
        <p:txBody>
          <a:bodyPr/>
          <a:lstStyle/>
          <a:p>
            <a:pPr marL="0" indent="0">
              <a:spcAft>
                <a:spcPts val="600"/>
              </a:spcAft>
              <a:buNone/>
            </a:pPr>
            <a:r>
              <a:rPr lang="en-US" dirty="0"/>
              <a:t>„Engineering consent“ at work</a:t>
            </a:r>
          </a:p>
          <a:p>
            <a:pPr marL="0" indent="0">
              <a:buNone/>
            </a:pPr>
            <a:r>
              <a:rPr lang="en-US" dirty="0"/>
              <a:t>Recent or current examples: Fear and lack of alternatives!</a:t>
            </a:r>
          </a:p>
          <a:p>
            <a:pPr marL="446088" lvl="1" indent="-446088">
              <a:tabLst>
                <a:tab pos="6637338" algn="l"/>
              </a:tabLst>
            </a:pPr>
            <a:r>
              <a:rPr lang="en-US" sz="2000" dirty="0"/>
              <a:t>“Follow the science”	there is only one (reasonable) solution</a:t>
            </a:r>
          </a:p>
          <a:p>
            <a:pPr marL="446088" lvl="1" indent="-446088">
              <a:tabLst>
                <a:tab pos="6637338" algn="l"/>
              </a:tabLst>
            </a:pPr>
            <a:r>
              <a:rPr lang="en-US" sz="2000" dirty="0"/>
              <a:t>“We are the last generation”	seed fear to enforce (specific) action</a:t>
            </a:r>
          </a:p>
          <a:p>
            <a:pPr marL="446088" lvl="1" indent="-446088">
              <a:spcAft>
                <a:spcPts val="1200"/>
              </a:spcAft>
            </a:pPr>
            <a:r>
              <a:rPr lang="en-US" sz="2000" dirty="0"/>
              <a:t>…</a:t>
            </a:r>
          </a:p>
          <a:p>
            <a:pPr marL="0" indent="0" defTabSz="1071563">
              <a:buNone/>
              <a:tabLst>
                <a:tab pos="446088" algn="l"/>
                <a:tab pos="4841875" algn="l"/>
                <a:tab pos="7086600" algn="l"/>
              </a:tabLst>
            </a:pPr>
            <a:r>
              <a:rPr lang="en-US" dirty="0"/>
              <a:t>Topics to be expected in the near future: Control in the name of safety and justice!</a:t>
            </a:r>
          </a:p>
          <a:p>
            <a:pPr defTabSz="1660525">
              <a:tabLst>
                <a:tab pos="446088" algn="l"/>
                <a:tab pos="4841875" algn="l"/>
                <a:tab pos="6637338" algn="l"/>
              </a:tabLst>
            </a:pPr>
            <a:r>
              <a:rPr lang="en-US" dirty="0"/>
              <a:t>Centralized decisions on pandemic situations 	control of worldwide travel</a:t>
            </a:r>
            <a:br>
              <a:rPr lang="en-US" dirty="0"/>
            </a:br>
            <a:r>
              <a:rPr lang="en-US" dirty="0"/>
              <a:t>by the World Health Organization (WHO)</a:t>
            </a:r>
          </a:p>
          <a:p>
            <a:pPr defTabSz="1660525">
              <a:spcBef>
                <a:spcPts val="0"/>
              </a:spcBef>
              <a:spcAft>
                <a:spcPts val="600"/>
              </a:spcAft>
              <a:tabLst>
                <a:tab pos="4841875" algn="l"/>
              </a:tabLst>
            </a:pPr>
            <a:r>
              <a:rPr lang="en-US" dirty="0"/>
              <a:t>Introduction of Central Bank Digital Currency (CBDC) 	control of everybody's finances</a:t>
            </a:r>
            <a:br>
              <a:rPr lang="en-US" dirty="0"/>
            </a:br>
            <a:r>
              <a:rPr lang="en-US" dirty="0"/>
              <a:t>and abolishment of cash</a:t>
            </a:r>
          </a:p>
          <a:p>
            <a:pPr defTabSz="1660525">
              <a:spcBef>
                <a:spcPts val="0"/>
              </a:spcBef>
              <a:tabLst>
                <a:tab pos="4841875" algn="l"/>
              </a:tabLst>
            </a:pPr>
            <a:r>
              <a:rPr lang="en-US" dirty="0"/>
              <a:t>Individual C0</a:t>
            </a:r>
            <a:r>
              <a:rPr lang="en-US" baseline="-25000" dirty="0"/>
              <a:t>2</a:t>
            </a:r>
            <a:r>
              <a:rPr lang="en-US" dirty="0"/>
              <a:t>-footprint			control of every aspect of human life</a:t>
            </a:r>
          </a:p>
          <a:p>
            <a:pPr defTabSz="1660525">
              <a:spcBef>
                <a:spcPts val="0"/>
              </a:spcBef>
              <a:tabLst>
                <a:tab pos="4841875" algn="l"/>
              </a:tabLst>
            </a:pPr>
            <a:r>
              <a:rPr lang="en-US" dirty="0"/>
              <a:t>…</a:t>
            </a:r>
            <a:br>
              <a:rPr lang="en-US" dirty="0"/>
            </a:br>
            <a:endParaRPr lang="en-US" dirty="0"/>
          </a:p>
          <a:p>
            <a:pPr defTabSz="1660525">
              <a:spcBef>
                <a:spcPts val="0"/>
              </a:spcBef>
              <a:buFont typeface="Symbol" panose="05050102010706020507" pitchFamily="18" charset="2"/>
              <a:buChar char="Þ"/>
              <a:tabLst>
                <a:tab pos="4841875" algn="l"/>
              </a:tabLst>
            </a:pPr>
            <a:r>
              <a:rPr lang="en-US" dirty="0"/>
              <a:t>Control and diminishing freedom: A threat not only for Christians!</a:t>
            </a:r>
          </a:p>
          <a:p>
            <a:pPr defTabSz="1660525">
              <a:spcBef>
                <a:spcPts val="0"/>
              </a:spcBef>
              <a:buFont typeface="Symbol" panose="05050102010706020507" pitchFamily="18" charset="2"/>
              <a:buChar char="Þ"/>
              <a:tabLst>
                <a:tab pos="4841875" algn="l"/>
              </a:tabLst>
            </a:pPr>
            <a:r>
              <a:rPr lang="en-US" dirty="0"/>
              <a:t>The high price of social manipulation and propaganda: A polarized society!</a:t>
            </a:r>
            <a:br>
              <a:rPr lang="en-US" dirty="0"/>
            </a:br>
            <a:r>
              <a:rPr lang="en-US" dirty="0"/>
              <a:t>or: How can anyone trust a government that supports such developments?</a:t>
            </a:r>
          </a:p>
        </p:txBody>
      </p:sp>
    </p:spTree>
    <p:extLst>
      <p:ext uri="{BB962C8B-B14F-4D97-AF65-F5344CB8AC3E}">
        <p14:creationId xmlns:p14="http://schemas.microsoft.com/office/powerpoint/2010/main" val="122970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B3135F-5796-F3C5-92FF-83123D933177}"/>
              </a:ext>
            </a:extLst>
          </p:cNvPr>
          <p:cNvSpPr>
            <a:spLocks noGrp="1"/>
          </p:cNvSpPr>
          <p:nvPr>
            <p:ph type="body" sz="quarter" idx="20"/>
          </p:nvPr>
        </p:nvSpPr>
        <p:spPr>
          <a:xfrm>
            <a:off x="543600" y="150055"/>
            <a:ext cx="11099125" cy="468000"/>
          </a:xfrm>
        </p:spPr>
        <p:txBody>
          <a:bodyPr/>
          <a:lstStyle/>
          <a:p>
            <a:r>
              <a:rPr lang="de-DE" dirty="0"/>
              <a:t>Content</a:t>
            </a:r>
          </a:p>
        </p:txBody>
      </p:sp>
      <p:sp>
        <p:nvSpPr>
          <p:cNvPr id="3" name="Inhaltsplatzhalter 2">
            <a:extLst>
              <a:ext uri="{FF2B5EF4-FFF2-40B4-BE49-F238E27FC236}">
                <a16:creationId xmlns:a16="http://schemas.microsoft.com/office/drawing/2014/main" id="{036A0CBC-0713-A5B0-2DEA-E6BAE16B7D63}"/>
              </a:ext>
            </a:extLst>
          </p:cNvPr>
          <p:cNvSpPr>
            <a:spLocks noGrp="1"/>
          </p:cNvSpPr>
          <p:nvPr>
            <p:ph sz="quarter" idx="21"/>
          </p:nvPr>
        </p:nvSpPr>
        <p:spPr>
          <a:xfrm>
            <a:off x="543600" y="1197546"/>
            <a:ext cx="11090275" cy="5029244"/>
          </a:xfrm>
        </p:spPr>
        <p:txBody>
          <a:bodyPr/>
          <a:lstStyle/>
          <a:p>
            <a:pPr lvl="0">
              <a:spcBef>
                <a:spcPts val="600"/>
              </a:spcBef>
              <a:spcAft>
                <a:spcPts val="600"/>
              </a:spcAft>
            </a:pPr>
            <a:r>
              <a:rPr lang="en-US" sz="2200" dirty="0">
                <a:solidFill>
                  <a:schemeClr val="bg1">
                    <a:lumMod val="50000"/>
                  </a:schemeClr>
                </a:solidFill>
                <a:effectLst/>
                <a:ea typeface="Calibri" panose="020F0502020204030204" pitchFamily="34" charset="0"/>
                <a:cs typeface="Times New Roman" panose="02020603050405020304" pitchFamily="18" charset="0"/>
              </a:rPr>
              <a:t>Why is there manipulation in the world?</a:t>
            </a:r>
          </a:p>
          <a:p>
            <a:pPr lvl="0">
              <a:spcBef>
                <a:spcPts val="0"/>
              </a:spcBef>
              <a:spcAft>
                <a:spcPts val="600"/>
              </a:spcAft>
            </a:pPr>
            <a:r>
              <a:rPr lang="en-US" sz="2200" dirty="0">
                <a:solidFill>
                  <a:schemeClr val="bg1">
                    <a:lumMod val="50000"/>
                  </a:schemeClr>
                </a:solidFill>
                <a:effectLst/>
                <a:ea typeface="Calibri" panose="020F0502020204030204" pitchFamily="34" charset="0"/>
                <a:cs typeface="Times New Roman" panose="02020603050405020304" pitchFamily="18" charset="0"/>
              </a:rPr>
              <a:t>What are we talking about? </a:t>
            </a:r>
          </a:p>
          <a:p>
            <a:pPr lvl="0">
              <a:spcBef>
                <a:spcPts val="0"/>
              </a:spcBef>
              <a:spcAft>
                <a:spcPts val="600"/>
              </a:spcAft>
            </a:pPr>
            <a:r>
              <a:rPr lang="en-US" sz="2200" dirty="0">
                <a:solidFill>
                  <a:schemeClr val="bg1">
                    <a:lumMod val="50000"/>
                  </a:schemeClr>
                </a:solidFill>
                <a:effectLst/>
                <a:ea typeface="Calibri" panose="020F0502020204030204" pitchFamily="34" charset="0"/>
                <a:cs typeface="Times New Roman" panose="02020603050405020304" pitchFamily="18" charset="0"/>
              </a:rPr>
              <a:t>Negotiation</a:t>
            </a:r>
          </a:p>
          <a:p>
            <a:pPr lvl="0">
              <a:spcBef>
                <a:spcPts val="600"/>
              </a:spcBef>
              <a:spcAft>
                <a:spcPts val="600"/>
              </a:spcAft>
            </a:pPr>
            <a:r>
              <a:rPr lang="en-US" sz="2200" dirty="0">
                <a:solidFill>
                  <a:schemeClr val="bg1">
                    <a:lumMod val="50000"/>
                  </a:schemeClr>
                </a:solidFill>
                <a:effectLst/>
                <a:ea typeface="Calibri" panose="020F0502020204030204" pitchFamily="34" charset="0"/>
                <a:cs typeface="Times New Roman" panose="02020603050405020304" pitchFamily="18" charset="0"/>
              </a:rPr>
              <a:t>Manipulation</a:t>
            </a:r>
          </a:p>
          <a:p>
            <a:pPr lvl="0">
              <a:spcBef>
                <a:spcPts val="600"/>
              </a:spcBef>
              <a:spcAft>
                <a:spcPts val="600"/>
              </a:spcAft>
            </a:pPr>
            <a:r>
              <a:rPr lang="en-US" sz="2200" dirty="0">
                <a:solidFill>
                  <a:schemeClr val="bg1">
                    <a:lumMod val="50000"/>
                  </a:schemeClr>
                </a:solidFill>
                <a:effectLst/>
                <a:ea typeface="Calibri" panose="020F0502020204030204" pitchFamily="34" charset="0"/>
                <a:cs typeface="Times New Roman" panose="02020603050405020304" pitchFamily="18" charset="0"/>
              </a:rPr>
              <a:t>Propaganda</a:t>
            </a:r>
          </a:p>
          <a:p>
            <a:pPr lvl="0">
              <a:spcBef>
                <a:spcPts val="600"/>
              </a:spcBef>
              <a:spcAft>
                <a:spcPts val="600"/>
              </a:spcAft>
            </a:pPr>
            <a:r>
              <a:rPr lang="en-US" sz="2200" dirty="0">
                <a:effectLst/>
                <a:ea typeface="Calibri" panose="020F0502020204030204" pitchFamily="34" charset="0"/>
                <a:cs typeface="Times New Roman" panose="02020603050405020304" pitchFamily="18" charset="0"/>
              </a:rPr>
              <a:t>Our Resources as Christians to Deal with Manipulation and Propaganda </a:t>
            </a:r>
          </a:p>
        </p:txBody>
      </p:sp>
    </p:spTree>
    <p:extLst>
      <p:ext uri="{BB962C8B-B14F-4D97-AF65-F5344CB8AC3E}">
        <p14:creationId xmlns:p14="http://schemas.microsoft.com/office/powerpoint/2010/main" val="43064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D28095-81DA-4B6F-A0CA-7BE1CFF86B88}"/>
              </a:ext>
            </a:extLst>
          </p:cNvPr>
          <p:cNvSpPr>
            <a:spLocks noGrp="1"/>
          </p:cNvSpPr>
          <p:nvPr>
            <p:ph type="body" sz="quarter" idx="20"/>
          </p:nvPr>
        </p:nvSpPr>
        <p:spPr/>
        <p:txBody>
          <a:bodyPr/>
          <a:lstStyle/>
          <a:p>
            <a:r>
              <a:rPr lang="en-US" dirty="0"/>
              <a:t>Reclaim freedom of thought, overcome self censorship!</a:t>
            </a:r>
          </a:p>
        </p:txBody>
      </p:sp>
      <p:sp>
        <p:nvSpPr>
          <p:cNvPr id="4" name="Inhaltsplatzhalter 2">
            <a:extLst>
              <a:ext uri="{FF2B5EF4-FFF2-40B4-BE49-F238E27FC236}">
                <a16:creationId xmlns:a16="http://schemas.microsoft.com/office/drawing/2014/main" id="{71F23FEC-99E5-41D6-9FB9-90D12CB6B74F}"/>
              </a:ext>
            </a:extLst>
          </p:cNvPr>
          <p:cNvSpPr txBox="1">
            <a:spLocks/>
          </p:cNvSpPr>
          <p:nvPr/>
        </p:nvSpPr>
        <p:spPr>
          <a:xfrm>
            <a:off x="658089" y="1377566"/>
            <a:ext cx="11231631" cy="1487379"/>
          </a:xfrm>
          <a:prstGeom prst="rect">
            <a:avLst/>
          </a:prstGeom>
        </p:spPr>
        <p:txBody>
          <a:bodyPr/>
          <a:lstStyle>
            <a:lvl1pPr marL="408291" indent="-408291" algn="l" defTabSz="1088776"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631" indent="-340243" algn="l" defTabSz="1088776"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970" indent="-272194" algn="l" defTabSz="108877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35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746"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4134"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Aft>
                <a:spcPts val="600"/>
              </a:spcAft>
              <a:buNone/>
            </a:pPr>
            <a:r>
              <a:rPr lang="de-DE" sz="2000" dirty="0"/>
              <a:t>„</a:t>
            </a:r>
            <a:r>
              <a:rPr lang="en-US" sz="2000" dirty="0"/>
              <a:t>[…] the Christian philosopher has a perfect right to the point of view and </a:t>
            </a:r>
            <a:r>
              <a:rPr lang="en-US" sz="2000" dirty="0" err="1"/>
              <a:t>prephilosophical</a:t>
            </a:r>
            <a:r>
              <a:rPr lang="en-US" sz="2000" dirty="0"/>
              <a:t> assumptions he brings to philosophic work; the fact that these are not widely shared outside the Christian […] community is interesting but fundamentally irrelevant.</a:t>
            </a:r>
            <a:r>
              <a:rPr lang="de-DE" sz="2000" dirty="0"/>
              <a:t>“</a:t>
            </a:r>
            <a:endParaRPr lang="de-DE" sz="1800" dirty="0">
              <a:solidFill>
                <a:schemeClr val="bg1">
                  <a:lumMod val="65000"/>
                </a:schemeClr>
              </a:solidFill>
            </a:endParaRPr>
          </a:p>
        </p:txBody>
      </p:sp>
      <p:sp>
        <p:nvSpPr>
          <p:cNvPr id="7" name="Inhaltsplatzhalter 2">
            <a:extLst>
              <a:ext uri="{FF2B5EF4-FFF2-40B4-BE49-F238E27FC236}">
                <a16:creationId xmlns:a16="http://schemas.microsoft.com/office/drawing/2014/main" id="{00A0EF07-505F-4EAB-A6B2-C723F28D66E5}"/>
              </a:ext>
            </a:extLst>
          </p:cNvPr>
          <p:cNvSpPr txBox="1">
            <a:spLocks/>
          </p:cNvSpPr>
          <p:nvPr/>
        </p:nvSpPr>
        <p:spPr>
          <a:xfrm>
            <a:off x="671363" y="2598413"/>
            <a:ext cx="11231631" cy="723369"/>
          </a:xfrm>
          <a:prstGeom prst="rect">
            <a:avLst/>
          </a:prstGeom>
        </p:spPr>
        <p:txBody>
          <a:bodyPr/>
          <a:lstStyle>
            <a:lvl1pPr marL="408291" indent="-408291" algn="l" defTabSz="1088776"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631" indent="-340243" algn="l" defTabSz="1088776"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970" indent="-272194" algn="l" defTabSz="108877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35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746"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4134"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lumMod val="50000"/>
                  </a:schemeClr>
                </a:solidFill>
              </a:rPr>
              <a:t>Source: Alvin Plantinga “Advice to Christian Philosophers. With a special preface for Christian thinkers from different disciplines.” Faith and Philosophy - J Society of</a:t>
            </a:r>
            <a:r>
              <a:rPr lang="de-DE" sz="1800" dirty="0">
                <a:solidFill>
                  <a:schemeClr val="bg1">
                    <a:lumMod val="50000"/>
                  </a:schemeClr>
                </a:solidFill>
              </a:rPr>
              <a:t> Christian </a:t>
            </a:r>
            <a:r>
              <a:rPr lang="de-DE" sz="1800" dirty="0" err="1">
                <a:solidFill>
                  <a:schemeClr val="bg1">
                    <a:lumMod val="50000"/>
                  </a:schemeClr>
                </a:solidFill>
              </a:rPr>
              <a:t>Philosophers</a:t>
            </a:r>
            <a:r>
              <a:rPr lang="de-DE" sz="1800" dirty="0">
                <a:solidFill>
                  <a:schemeClr val="bg1">
                    <a:lumMod val="50000"/>
                  </a:schemeClr>
                </a:solidFill>
              </a:rPr>
              <a:t> 1(3), 253-71 (1984)</a:t>
            </a:r>
          </a:p>
        </p:txBody>
      </p:sp>
      <p:sp>
        <p:nvSpPr>
          <p:cNvPr id="3" name="Textfeld 2">
            <a:extLst>
              <a:ext uri="{FF2B5EF4-FFF2-40B4-BE49-F238E27FC236}">
                <a16:creationId xmlns:a16="http://schemas.microsoft.com/office/drawing/2014/main" id="{32FB8B92-0E34-ED6B-A7FC-6FDEA4544292}"/>
              </a:ext>
            </a:extLst>
          </p:cNvPr>
          <p:cNvSpPr txBox="1"/>
          <p:nvPr/>
        </p:nvSpPr>
        <p:spPr>
          <a:xfrm>
            <a:off x="658089" y="833440"/>
            <a:ext cx="6015562" cy="400110"/>
          </a:xfrm>
          <a:prstGeom prst="rect">
            <a:avLst/>
          </a:prstGeom>
          <a:noFill/>
        </p:spPr>
        <p:txBody>
          <a:bodyPr wrap="square" rtlCol="0">
            <a:spAutoFit/>
          </a:bodyPr>
          <a:lstStyle/>
          <a:p>
            <a:pPr defTabSz="914400"/>
            <a:r>
              <a:rPr lang="en-US" sz="2000" dirty="0">
                <a:solidFill>
                  <a:srgbClr val="000000"/>
                </a:solidFill>
                <a:latin typeface="Arial" panose="020B0604020202020204" pitchFamily="34" charset="0"/>
                <a:cs typeface="Arial" panose="020B0604020202020204" pitchFamily="34" charset="0"/>
              </a:rPr>
              <a:t>Advice (not only) to Christian philosophers</a:t>
            </a:r>
          </a:p>
        </p:txBody>
      </p:sp>
      <p:sp>
        <p:nvSpPr>
          <p:cNvPr id="9" name="Textfeld 8">
            <a:extLst>
              <a:ext uri="{FF2B5EF4-FFF2-40B4-BE49-F238E27FC236}">
                <a16:creationId xmlns:a16="http://schemas.microsoft.com/office/drawing/2014/main" id="{97A7A417-C9A6-F2DC-7696-0FEC4E9192C2}"/>
              </a:ext>
            </a:extLst>
          </p:cNvPr>
          <p:cNvSpPr txBox="1"/>
          <p:nvPr/>
        </p:nvSpPr>
        <p:spPr>
          <a:xfrm>
            <a:off x="658089" y="3645818"/>
            <a:ext cx="11350785" cy="2323713"/>
          </a:xfrm>
          <a:prstGeom prst="rect">
            <a:avLst/>
          </a:prstGeom>
          <a:noFill/>
        </p:spPr>
        <p:txBody>
          <a:bodyPr wrap="square">
            <a:spAutoFit/>
          </a:bodyPr>
          <a:lstStyle/>
          <a:p>
            <a:pPr marL="0" indent="0">
              <a:spcBef>
                <a:spcPts val="0"/>
              </a:spcBef>
              <a:spcAft>
                <a:spcPts val="1200"/>
              </a:spcAft>
              <a:buNone/>
            </a:pPr>
            <a:r>
              <a:rPr lang="en-US" sz="2000" dirty="0"/>
              <a:t>Overcome self censorship!</a:t>
            </a:r>
          </a:p>
          <a:p>
            <a:pPr marL="342900" indent="-342900">
              <a:spcBef>
                <a:spcPts val="0"/>
              </a:spcBef>
              <a:buFont typeface="Arial" panose="020B0604020202020204" pitchFamily="34" charset="0"/>
              <a:buChar char="•"/>
            </a:pPr>
            <a:r>
              <a:rPr lang="en-US" sz="2000" dirty="0"/>
              <a:t>Most frequent question: Can I say x? Is it legal to say y ? (sex, marriage, gender, abortion, …)</a:t>
            </a:r>
          </a:p>
          <a:p>
            <a:pPr marL="342900" indent="-342900">
              <a:spcBef>
                <a:spcPts val="0"/>
              </a:spcBef>
              <a:buFont typeface="Arial" panose="020B0604020202020204" pitchFamily="34" charset="0"/>
              <a:buChar char="•"/>
            </a:pPr>
            <a:r>
              <a:rPr lang="en-US" sz="2000" dirty="0"/>
              <a:t>Sometimes considerate behavior and self censorship is confused</a:t>
            </a:r>
            <a:br>
              <a:rPr lang="en-US" dirty="0"/>
            </a:br>
            <a:endParaRPr lang="en-US" dirty="0"/>
          </a:p>
          <a:p>
            <a:r>
              <a:rPr lang="en-US" sz="1800" dirty="0">
                <a:solidFill>
                  <a:schemeClr val="bg1">
                    <a:lumMod val="50000"/>
                  </a:schemeClr>
                </a:solidFill>
              </a:rPr>
              <a:t>see: M. B. Esparza et al.: </a:t>
            </a:r>
            <a:r>
              <a:rPr lang="en-US" sz="1800" i="1" dirty="0">
                <a:solidFill>
                  <a:schemeClr val="bg1">
                    <a:lumMod val="50000"/>
                  </a:schemeClr>
                </a:solidFill>
              </a:rPr>
              <a:t>Perceptions of Self-Censorship: Confirming and Understanding the “Chilling Effect”</a:t>
            </a:r>
            <a:r>
              <a:rPr lang="en-US" sz="1800" dirty="0">
                <a:solidFill>
                  <a:schemeClr val="bg1">
                    <a:lumMod val="50000"/>
                  </a:schemeClr>
                </a:solidFill>
              </a:rPr>
              <a:t>; published by IIRF, OLIRE and OIDAC EUROPE, June 2022, www.intoleranceagainstchristians.eu/publications/top-5-report-2020#c73 </a:t>
            </a:r>
            <a:endParaRPr lang="en-US" sz="1800" dirty="0"/>
          </a:p>
        </p:txBody>
      </p:sp>
    </p:spTree>
    <p:extLst>
      <p:ext uri="{BB962C8B-B14F-4D97-AF65-F5344CB8AC3E}">
        <p14:creationId xmlns:p14="http://schemas.microsoft.com/office/powerpoint/2010/main" val="253913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44B9C5-51EF-4D7E-B912-18E5F97F982A}"/>
              </a:ext>
            </a:extLst>
          </p:cNvPr>
          <p:cNvSpPr>
            <a:spLocks noGrp="1"/>
          </p:cNvSpPr>
          <p:nvPr>
            <p:ph type="body" sz="quarter" idx="20"/>
          </p:nvPr>
        </p:nvSpPr>
        <p:spPr/>
        <p:txBody>
          <a:bodyPr/>
          <a:lstStyle/>
          <a:p>
            <a:r>
              <a:rPr lang="en-US" dirty="0"/>
              <a:t>Conformity Experiments of Solomon Asch (Univ. of Pennsylvania in the 1950</a:t>
            </a:r>
            <a:r>
              <a:rPr lang="en-US" baseline="30000" dirty="0"/>
              <a:t>th</a:t>
            </a:r>
            <a:r>
              <a:rPr lang="en-US" dirty="0"/>
              <a:t>)</a:t>
            </a:r>
          </a:p>
          <a:p>
            <a:endParaRPr lang="en-US" dirty="0"/>
          </a:p>
        </p:txBody>
      </p:sp>
      <p:sp>
        <p:nvSpPr>
          <p:cNvPr id="8" name="Inhaltsplatzhalter 2">
            <a:extLst>
              <a:ext uri="{FF2B5EF4-FFF2-40B4-BE49-F238E27FC236}">
                <a16:creationId xmlns:a16="http://schemas.microsoft.com/office/drawing/2014/main" id="{D95C68BD-22A9-49E8-B6FB-46E4CB33AB43}"/>
              </a:ext>
            </a:extLst>
          </p:cNvPr>
          <p:cNvSpPr txBox="1">
            <a:spLocks/>
          </p:cNvSpPr>
          <p:nvPr/>
        </p:nvSpPr>
        <p:spPr bwMode="auto">
          <a:xfrm>
            <a:off x="722782" y="1027684"/>
            <a:ext cx="7992888" cy="54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a:solidFill>
                  <a:schemeClr val="tx1"/>
                </a:solidFill>
                <a:latin typeface="+mn-lt"/>
                <a:ea typeface="ＭＳ Ｐゴシック" charset="-128"/>
                <a:cs typeface="ＭＳ Ｐゴシック" charset="-128"/>
              </a:defRPr>
            </a:lvl1pPr>
            <a:lvl2pPr marL="574675" indent="-117475" algn="l" rtl="0" eaLnBrk="0" fontAlgn="base" hangingPunct="0">
              <a:lnSpc>
                <a:spcPct val="95000"/>
              </a:lnSpc>
              <a:spcBef>
                <a:spcPts val="838"/>
              </a:spcBef>
              <a:spcAft>
                <a:spcPct val="0"/>
              </a:spcAft>
              <a:buFont typeface="Arial" charset="0"/>
              <a:defRPr sz="2000">
                <a:solidFill>
                  <a:schemeClr val="tx1"/>
                </a:solidFill>
                <a:latin typeface="+mn-lt"/>
                <a:ea typeface="ＭＳ Ｐゴシック" charset="-128"/>
              </a:defRPr>
            </a:lvl2pPr>
            <a:lvl3pPr marL="914400" algn="l" rtl="0" eaLnBrk="0" fontAlgn="base" hangingPunct="0">
              <a:lnSpc>
                <a:spcPct val="95000"/>
              </a:lnSpc>
              <a:spcBef>
                <a:spcPts val="838"/>
              </a:spcBef>
              <a:spcAft>
                <a:spcPct val="0"/>
              </a:spcAft>
              <a:buFont typeface="Arial" charset="0"/>
              <a:defRPr sz="1600">
                <a:solidFill>
                  <a:schemeClr val="tx1"/>
                </a:solidFill>
                <a:latin typeface="+mn-lt"/>
                <a:ea typeface="ＭＳ Ｐゴシック" charset="-128"/>
              </a:defRPr>
            </a:lvl3pPr>
            <a:lvl4pPr marL="1252538" indent="119063" algn="l" rtl="0" eaLnBrk="0" fontAlgn="base" hangingPunct="0">
              <a:lnSpc>
                <a:spcPct val="95000"/>
              </a:lnSpc>
              <a:spcBef>
                <a:spcPts val="838"/>
              </a:spcBef>
              <a:spcAft>
                <a:spcPct val="0"/>
              </a:spcAft>
              <a:buFont typeface="Arial" charset="0"/>
              <a:defRPr sz="1200">
                <a:solidFill>
                  <a:schemeClr val="tx1"/>
                </a:solidFill>
                <a:latin typeface="+mn-lt"/>
                <a:ea typeface="ＭＳ Ｐゴシック" charset="-128"/>
              </a:defRPr>
            </a:lvl4pPr>
            <a:lvl5pPr marL="1608138" indent="220663" algn="l" rtl="0" eaLnBrk="0" fontAlgn="base" hangingPunct="0">
              <a:lnSpc>
                <a:spcPct val="95000"/>
              </a:lnSpc>
              <a:spcBef>
                <a:spcPts val="838"/>
              </a:spcBef>
              <a:spcAft>
                <a:spcPct val="0"/>
              </a:spcAft>
              <a:buFont typeface="Arial" charset="0"/>
              <a:defRPr sz="1200">
                <a:solidFill>
                  <a:schemeClr val="tx1"/>
                </a:solidFill>
                <a:latin typeface="+mn-lt"/>
                <a:ea typeface="ＭＳ Ｐゴシック" charset="-128"/>
              </a:defRPr>
            </a:lvl5pPr>
            <a:lvl6pPr marL="2065338" indent="220663"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6pPr>
            <a:lvl7pPr marL="2522538" indent="220663"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7pPr>
            <a:lvl8pPr marL="2979738" indent="220663"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8pPr>
            <a:lvl9pPr marL="3436938" indent="220663" algn="l" rtl="0" fontAlgn="base">
              <a:lnSpc>
                <a:spcPct val="95000"/>
              </a:lnSpc>
              <a:spcBef>
                <a:spcPts val="838"/>
              </a:spcBef>
              <a:spcAft>
                <a:spcPct val="0"/>
              </a:spcAft>
              <a:buFont typeface="Arial" charset="0"/>
              <a:defRPr sz="1200">
                <a:solidFill>
                  <a:schemeClr val="tx1"/>
                </a:solidFill>
                <a:latin typeface="+mn-lt"/>
                <a:ea typeface="ＭＳ Ｐゴシック" charset="-128"/>
              </a:defRPr>
            </a:lvl9pPr>
          </a:lstStyle>
          <a:p>
            <a:pPr marL="0" lvl="0" indent="0" defTabSz="914400">
              <a:lnSpc>
                <a:spcPct val="100000"/>
              </a:lnSpc>
              <a:buClr>
                <a:srgbClr val="0183B7"/>
              </a:buClr>
              <a:buNone/>
              <a:defRPr/>
            </a:pPr>
            <a:endParaRPr lang="en-US" sz="2000" kern="0" dirty="0">
              <a:solidFill>
                <a:srgbClr val="000000"/>
              </a:solidFill>
            </a:endParaRPr>
          </a:p>
        </p:txBody>
      </p:sp>
      <p:grpSp>
        <p:nvGrpSpPr>
          <p:cNvPr id="21" name="Gruppieren 20">
            <a:extLst>
              <a:ext uri="{FF2B5EF4-FFF2-40B4-BE49-F238E27FC236}">
                <a16:creationId xmlns:a16="http://schemas.microsoft.com/office/drawing/2014/main" id="{5293DE97-4D44-4ACA-AEDE-AB2BD6BC7DF7}"/>
              </a:ext>
            </a:extLst>
          </p:cNvPr>
          <p:cNvGrpSpPr/>
          <p:nvPr/>
        </p:nvGrpSpPr>
        <p:grpSpPr>
          <a:xfrm>
            <a:off x="9193931" y="765498"/>
            <a:ext cx="2376264" cy="1656184"/>
            <a:chOff x="6228184" y="2492896"/>
            <a:chExt cx="2376264" cy="1656184"/>
          </a:xfrm>
        </p:grpSpPr>
        <p:sp>
          <p:nvSpPr>
            <p:cNvPr id="16" name="Rechteck 15">
              <a:extLst>
                <a:ext uri="{FF2B5EF4-FFF2-40B4-BE49-F238E27FC236}">
                  <a16:creationId xmlns:a16="http://schemas.microsoft.com/office/drawing/2014/main" id="{94D265C2-666D-4588-A07D-DF93216F41B3}"/>
                </a:ext>
              </a:extLst>
            </p:cNvPr>
            <p:cNvSpPr/>
            <p:nvPr/>
          </p:nvSpPr>
          <p:spPr>
            <a:xfrm>
              <a:off x="6228184" y="2492896"/>
              <a:ext cx="2376264" cy="1656184"/>
            </a:xfrm>
            <a:prstGeom prst="rect">
              <a:avLst/>
            </a:prstGeom>
            <a:solidFill>
              <a:srgbClr val="FFFFFF"/>
            </a:solidFill>
            <a:ln w="9525"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Arial"/>
                <a:ea typeface="+mn-ea"/>
                <a:cs typeface="+mn-cs"/>
              </a:endParaRPr>
            </a:p>
          </p:txBody>
        </p:sp>
        <p:cxnSp>
          <p:nvCxnSpPr>
            <p:cNvPr id="17" name="Gerader Verbinder 16">
              <a:extLst>
                <a:ext uri="{FF2B5EF4-FFF2-40B4-BE49-F238E27FC236}">
                  <a16:creationId xmlns:a16="http://schemas.microsoft.com/office/drawing/2014/main" id="{96CDF4A1-E607-4E9D-85D8-93D9AF761775}"/>
                </a:ext>
              </a:extLst>
            </p:cNvPr>
            <p:cNvCxnSpPr/>
            <p:nvPr/>
          </p:nvCxnSpPr>
          <p:spPr>
            <a:xfrm>
              <a:off x="6509414" y="2852936"/>
              <a:ext cx="0" cy="936104"/>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cxnSp>
          <p:nvCxnSpPr>
            <p:cNvPr id="18" name="Gerader Verbinder 17">
              <a:extLst>
                <a:ext uri="{FF2B5EF4-FFF2-40B4-BE49-F238E27FC236}">
                  <a16:creationId xmlns:a16="http://schemas.microsoft.com/office/drawing/2014/main" id="{43C9D62D-DE81-47DA-9947-F9D10996D71A}"/>
                </a:ext>
              </a:extLst>
            </p:cNvPr>
            <p:cNvCxnSpPr/>
            <p:nvPr/>
          </p:nvCxnSpPr>
          <p:spPr>
            <a:xfrm>
              <a:off x="7482244" y="3075628"/>
              <a:ext cx="0" cy="720080"/>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cxnSp>
          <p:nvCxnSpPr>
            <p:cNvPr id="19" name="Gerader Verbinder 18">
              <a:extLst>
                <a:ext uri="{FF2B5EF4-FFF2-40B4-BE49-F238E27FC236}">
                  <a16:creationId xmlns:a16="http://schemas.microsoft.com/office/drawing/2014/main" id="{C8ADFF6B-F30E-4F8C-B78C-AEE029A29095}"/>
                </a:ext>
              </a:extLst>
            </p:cNvPr>
            <p:cNvCxnSpPr>
              <a:cxnSpLocks/>
            </p:cNvCxnSpPr>
            <p:nvPr/>
          </p:nvCxnSpPr>
          <p:spPr>
            <a:xfrm>
              <a:off x="7770339" y="2852936"/>
              <a:ext cx="0" cy="936104"/>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cxnSp>
          <p:nvCxnSpPr>
            <p:cNvPr id="20" name="Gerader Verbinder 19">
              <a:extLst>
                <a:ext uri="{FF2B5EF4-FFF2-40B4-BE49-F238E27FC236}">
                  <a16:creationId xmlns:a16="http://schemas.microsoft.com/office/drawing/2014/main" id="{4FDC7F50-B0EE-4B5B-B9AC-56A60DC27693}"/>
                </a:ext>
              </a:extLst>
            </p:cNvPr>
            <p:cNvCxnSpPr>
              <a:cxnSpLocks/>
            </p:cNvCxnSpPr>
            <p:nvPr/>
          </p:nvCxnSpPr>
          <p:spPr>
            <a:xfrm>
              <a:off x="8028384" y="2996952"/>
              <a:ext cx="0" cy="792088"/>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grpSp>
      <p:graphicFrame>
        <p:nvGraphicFramePr>
          <p:cNvPr id="3" name="Tabelle 3">
            <a:extLst>
              <a:ext uri="{FF2B5EF4-FFF2-40B4-BE49-F238E27FC236}">
                <a16:creationId xmlns:a16="http://schemas.microsoft.com/office/drawing/2014/main" id="{79238BB2-EFA9-473C-9622-165380D94A41}"/>
              </a:ext>
            </a:extLst>
          </p:cNvPr>
          <p:cNvGraphicFramePr>
            <a:graphicFrameLocks noGrp="1"/>
          </p:cNvGraphicFramePr>
          <p:nvPr/>
        </p:nvGraphicFramePr>
        <p:xfrm>
          <a:off x="732991" y="3105758"/>
          <a:ext cx="9829092" cy="114300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3676296525"/>
                    </a:ext>
                  </a:extLst>
                </a:gridCol>
                <a:gridCol w="5580620">
                  <a:extLst>
                    <a:ext uri="{9D8B030D-6E8A-4147-A177-3AD203B41FA5}">
                      <a16:colId xmlns:a16="http://schemas.microsoft.com/office/drawing/2014/main" val="4120695816"/>
                    </a:ext>
                  </a:extLst>
                </a:gridCol>
              </a:tblGrid>
              <a:tr h="370840">
                <a:tc>
                  <a:txBody>
                    <a:bodyPr/>
                    <a:lstStyle/>
                    <a:p>
                      <a:r>
                        <a:rPr lang="en-US" noProof="0" dirty="0"/>
                        <a:t>Behavior of instructed persons </a:t>
                      </a:r>
                    </a:p>
                  </a:txBody>
                  <a:tcPr/>
                </a:tc>
                <a:tc>
                  <a:txBody>
                    <a:bodyPr/>
                    <a:lstStyle/>
                    <a:p>
                      <a:r>
                        <a:rPr lang="en-US" dirty="0"/>
                        <a:t>Proportion of test persons who give an obviously wrong answer </a:t>
                      </a:r>
                      <a:endParaRPr lang="de-DE" dirty="0"/>
                    </a:p>
                  </a:txBody>
                  <a:tcPr/>
                </a:tc>
                <a:extLst>
                  <a:ext uri="{0D108BD9-81ED-4DB2-BD59-A6C34878D82A}">
                    <a16:rowId xmlns:a16="http://schemas.microsoft.com/office/drawing/2014/main" val="4063169854"/>
                  </a:ext>
                </a:extLst>
              </a:tr>
              <a:tr h="370840">
                <a:tc>
                  <a:txBody>
                    <a:bodyPr/>
                    <a:lstStyle/>
                    <a:p>
                      <a:r>
                        <a:rPr lang="en-US" noProof="0" dirty="0"/>
                        <a:t>all give wrong answer</a:t>
                      </a:r>
                    </a:p>
                  </a:txBody>
                  <a:tcPr/>
                </a:tc>
                <a:tc>
                  <a:txBody>
                    <a:bodyPr/>
                    <a:lstStyle/>
                    <a:p>
                      <a:pPr algn="ctr"/>
                      <a:r>
                        <a:rPr lang="de-DE" dirty="0"/>
                        <a:t>37 %</a:t>
                      </a:r>
                    </a:p>
                  </a:txBody>
                  <a:tcPr/>
                </a:tc>
                <a:extLst>
                  <a:ext uri="{0D108BD9-81ED-4DB2-BD59-A6C34878D82A}">
                    <a16:rowId xmlns:a16="http://schemas.microsoft.com/office/drawing/2014/main" val="4255706770"/>
                  </a:ext>
                </a:extLst>
              </a:tr>
            </a:tbl>
          </a:graphicData>
        </a:graphic>
      </p:graphicFrame>
      <p:sp>
        <p:nvSpPr>
          <p:cNvPr id="5" name="Rechteck 4">
            <a:extLst>
              <a:ext uri="{FF2B5EF4-FFF2-40B4-BE49-F238E27FC236}">
                <a16:creationId xmlns:a16="http://schemas.microsoft.com/office/drawing/2014/main" id="{845705E0-8CC3-45B1-8820-AD0965A18FE8}"/>
              </a:ext>
            </a:extLst>
          </p:cNvPr>
          <p:cNvSpPr/>
          <p:nvPr/>
        </p:nvSpPr>
        <p:spPr>
          <a:xfrm>
            <a:off x="624979" y="5664818"/>
            <a:ext cx="10189132" cy="369332"/>
          </a:xfrm>
          <a:prstGeom prst="rect">
            <a:avLst/>
          </a:prstGeom>
        </p:spPr>
        <p:txBody>
          <a:bodyPr wrap="square">
            <a:spAutoFit/>
          </a:bodyPr>
          <a:lstStyle/>
          <a:p>
            <a:pPr lvl="0" defTabSz="914400" eaLnBrk="0" fontAlgn="base" hangingPunct="0">
              <a:spcBef>
                <a:spcPts val="1438"/>
              </a:spcBef>
              <a:spcAft>
                <a:spcPct val="0"/>
              </a:spcAft>
              <a:buClr>
                <a:srgbClr val="0183B7"/>
              </a:buClr>
              <a:defRPr/>
            </a:pPr>
            <a:r>
              <a:rPr lang="en-US" sz="1800" kern="0" dirty="0">
                <a:solidFill>
                  <a:schemeClr val="bg1">
                    <a:lumMod val="50000"/>
                  </a:schemeClr>
                </a:solidFill>
                <a:ea typeface="ＭＳ Ｐゴシック" charset="-128"/>
              </a:rPr>
              <a:t>source: </a:t>
            </a:r>
            <a:r>
              <a:rPr lang="en-US" sz="1800" u="sng" kern="0" dirty="0">
                <a:solidFill>
                  <a:schemeClr val="bg1">
                    <a:lumMod val="50000"/>
                  </a:schemeClr>
                </a:solidFill>
                <a:ea typeface="ＭＳ Ｐゴシック" charset="-128"/>
                <a:hlinkClick r:id="rId2">
                  <a:extLst>
                    <a:ext uri="{A12FA001-AC4F-418D-AE19-62706E023703}">
                      <ahyp:hlinkClr xmlns:ahyp="http://schemas.microsoft.com/office/drawing/2018/hyperlinkcolor" val="tx"/>
                    </a:ext>
                  </a:extLst>
                </a:hlinkClick>
              </a:rPr>
              <a:t>https://en.wikipedia.org/wiki/Asch_conformity_experiments</a:t>
            </a:r>
            <a:r>
              <a:rPr lang="en-US" sz="1800" u="sng" kern="0" dirty="0">
                <a:solidFill>
                  <a:schemeClr val="bg1">
                    <a:lumMod val="50000"/>
                  </a:schemeClr>
                </a:solidFill>
                <a:ea typeface="ＭＳ Ｐゴシック" charset="-128"/>
              </a:rPr>
              <a:t> </a:t>
            </a:r>
            <a:endParaRPr lang="en-US" sz="1800" kern="0" dirty="0">
              <a:solidFill>
                <a:schemeClr val="bg1">
                  <a:lumMod val="50000"/>
                </a:schemeClr>
              </a:solidFill>
              <a:ea typeface="ＭＳ Ｐゴシック" charset="-128"/>
            </a:endParaRPr>
          </a:p>
        </p:txBody>
      </p:sp>
      <p:sp>
        <p:nvSpPr>
          <p:cNvPr id="4" name="Rechteck 3">
            <a:extLst>
              <a:ext uri="{FF2B5EF4-FFF2-40B4-BE49-F238E27FC236}">
                <a16:creationId xmlns:a16="http://schemas.microsoft.com/office/drawing/2014/main" id="{1680A902-FCD3-4874-AB59-AC01061ADDF7}"/>
              </a:ext>
            </a:extLst>
          </p:cNvPr>
          <p:cNvSpPr/>
          <p:nvPr/>
        </p:nvSpPr>
        <p:spPr>
          <a:xfrm>
            <a:off x="722782" y="1089534"/>
            <a:ext cx="7564969" cy="415498"/>
          </a:xfrm>
          <a:prstGeom prst="rect">
            <a:avLst/>
          </a:prstGeom>
        </p:spPr>
        <p:txBody>
          <a:bodyPr wrap="square">
            <a:spAutoFit/>
          </a:bodyPr>
          <a:lstStyle/>
          <a:p>
            <a:pPr lvl="0" defTabSz="914400">
              <a:buClr>
                <a:srgbClr val="0183B7"/>
              </a:buClr>
              <a:defRPr/>
            </a:pPr>
            <a:r>
              <a:rPr lang="en-US" sz="2000" dirty="0"/>
              <a:t>Test subjects are asked to assess the length of lines </a:t>
            </a:r>
            <a:endParaRPr lang="en-US" sz="2000" kern="0" dirty="0">
              <a:solidFill>
                <a:srgbClr val="000000"/>
              </a:solidFill>
              <a:ea typeface="ＭＳ Ｐゴシック" charset="-128"/>
            </a:endParaRPr>
          </a:p>
        </p:txBody>
      </p:sp>
      <p:sp>
        <p:nvSpPr>
          <p:cNvPr id="6" name="Rechteck 5">
            <a:extLst>
              <a:ext uri="{FF2B5EF4-FFF2-40B4-BE49-F238E27FC236}">
                <a16:creationId xmlns:a16="http://schemas.microsoft.com/office/drawing/2014/main" id="{9F674F62-A9C8-405F-AD2D-92262B8C458A}"/>
              </a:ext>
            </a:extLst>
          </p:cNvPr>
          <p:cNvSpPr/>
          <p:nvPr/>
        </p:nvSpPr>
        <p:spPr>
          <a:xfrm>
            <a:off x="743199" y="1701602"/>
            <a:ext cx="8702757" cy="400110"/>
          </a:xfrm>
          <a:prstGeom prst="rect">
            <a:avLst/>
          </a:prstGeom>
        </p:spPr>
        <p:txBody>
          <a:bodyPr wrap="square">
            <a:spAutoFit/>
          </a:bodyPr>
          <a:lstStyle/>
          <a:p>
            <a:r>
              <a:rPr lang="en-US" sz="2000" dirty="0"/>
              <a:t>Setting: Only one ‘real’ test person, others are instructed how to answer </a:t>
            </a:r>
          </a:p>
        </p:txBody>
      </p:sp>
    </p:spTree>
    <p:extLst>
      <p:ext uri="{BB962C8B-B14F-4D97-AF65-F5344CB8AC3E}">
        <p14:creationId xmlns:p14="http://schemas.microsoft.com/office/powerpoint/2010/main" val="36149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44B9C5-51EF-4D7E-B912-18E5F97F982A}"/>
              </a:ext>
            </a:extLst>
          </p:cNvPr>
          <p:cNvSpPr>
            <a:spLocks noGrp="1"/>
          </p:cNvSpPr>
          <p:nvPr>
            <p:ph type="body" sz="quarter" idx="20"/>
          </p:nvPr>
        </p:nvSpPr>
        <p:spPr>
          <a:xfrm>
            <a:off x="624979" y="212400"/>
            <a:ext cx="11017746" cy="468000"/>
          </a:xfrm>
        </p:spPr>
        <p:txBody>
          <a:bodyPr/>
          <a:lstStyle/>
          <a:p>
            <a:r>
              <a:rPr lang="en-US" dirty="0"/>
              <a:t>Conformity Experiments of Solomon Asch (Univ. of Pennsylvania in the 1950th)</a:t>
            </a:r>
          </a:p>
        </p:txBody>
      </p:sp>
      <p:grpSp>
        <p:nvGrpSpPr>
          <p:cNvPr id="21" name="Gruppieren 20">
            <a:extLst>
              <a:ext uri="{FF2B5EF4-FFF2-40B4-BE49-F238E27FC236}">
                <a16:creationId xmlns:a16="http://schemas.microsoft.com/office/drawing/2014/main" id="{5293DE97-4D44-4ACA-AEDE-AB2BD6BC7DF7}"/>
              </a:ext>
            </a:extLst>
          </p:cNvPr>
          <p:cNvGrpSpPr/>
          <p:nvPr/>
        </p:nvGrpSpPr>
        <p:grpSpPr>
          <a:xfrm>
            <a:off x="9193931" y="765498"/>
            <a:ext cx="2376264" cy="1656184"/>
            <a:chOff x="6228184" y="2492896"/>
            <a:chExt cx="2376264" cy="1656184"/>
          </a:xfrm>
        </p:grpSpPr>
        <p:sp>
          <p:nvSpPr>
            <p:cNvPr id="16" name="Rechteck 15">
              <a:extLst>
                <a:ext uri="{FF2B5EF4-FFF2-40B4-BE49-F238E27FC236}">
                  <a16:creationId xmlns:a16="http://schemas.microsoft.com/office/drawing/2014/main" id="{94D265C2-666D-4588-A07D-DF93216F41B3}"/>
                </a:ext>
              </a:extLst>
            </p:cNvPr>
            <p:cNvSpPr/>
            <p:nvPr/>
          </p:nvSpPr>
          <p:spPr>
            <a:xfrm>
              <a:off x="6228184" y="2492896"/>
              <a:ext cx="2376264" cy="1656184"/>
            </a:xfrm>
            <a:prstGeom prst="rect">
              <a:avLst/>
            </a:prstGeom>
            <a:solidFill>
              <a:srgbClr val="FFFFFF"/>
            </a:solidFill>
            <a:ln w="9525"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a:ea typeface="+mn-ea"/>
                <a:cs typeface="+mn-cs"/>
              </a:endParaRPr>
            </a:p>
          </p:txBody>
        </p:sp>
        <p:cxnSp>
          <p:nvCxnSpPr>
            <p:cNvPr id="17" name="Gerader Verbinder 16">
              <a:extLst>
                <a:ext uri="{FF2B5EF4-FFF2-40B4-BE49-F238E27FC236}">
                  <a16:creationId xmlns:a16="http://schemas.microsoft.com/office/drawing/2014/main" id="{96CDF4A1-E607-4E9D-85D8-93D9AF761775}"/>
                </a:ext>
              </a:extLst>
            </p:cNvPr>
            <p:cNvCxnSpPr/>
            <p:nvPr/>
          </p:nvCxnSpPr>
          <p:spPr>
            <a:xfrm>
              <a:off x="6509414" y="2852936"/>
              <a:ext cx="0" cy="936104"/>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cxnSp>
          <p:nvCxnSpPr>
            <p:cNvPr id="18" name="Gerader Verbinder 17">
              <a:extLst>
                <a:ext uri="{FF2B5EF4-FFF2-40B4-BE49-F238E27FC236}">
                  <a16:creationId xmlns:a16="http://schemas.microsoft.com/office/drawing/2014/main" id="{43C9D62D-DE81-47DA-9947-F9D10996D71A}"/>
                </a:ext>
              </a:extLst>
            </p:cNvPr>
            <p:cNvCxnSpPr/>
            <p:nvPr/>
          </p:nvCxnSpPr>
          <p:spPr>
            <a:xfrm>
              <a:off x="7482244" y="3075628"/>
              <a:ext cx="0" cy="720080"/>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cxnSp>
          <p:nvCxnSpPr>
            <p:cNvPr id="19" name="Gerader Verbinder 18">
              <a:extLst>
                <a:ext uri="{FF2B5EF4-FFF2-40B4-BE49-F238E27FC236}">
                  <a16:creationId xmlns:a16="http://schemas.microsoft.com/office/drawing/2014/main" id="{C8ADFF6B-F30E-4F8C-B78C-AEE029A29095}"/>
                </a:ext>
              </a:extLst>
            </p:cNvPr>
            <p:cNvCxnSpPr>
              <a:cxnSpLocks/>
            </p:cNvCxnSpPr>
            <p:nvPr/>
          </p:nvCxnSpPr>
          <p:spPr>
            <a:xfrm>
              <a:off x="7770339" y="2852936"/>
              <a:ext cx="0" cy="936104"/>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cxnSp>
          <p:nvCxnSpPr>
            <p:cNvPr id="20" name="Gerader Verbinder 19">
              <a:extLst>
                <a:ext uri="{FF2B5EF4-FFF2-40B4-BE49-F238E27FC236}">
                  <a16:creationId xmlns:a16="http://schemas.microsoft.com/office/drawing/2014/main" id="{4FDC7F50-B0EE-4B5B-B9AC-56A60DC27693}"/>
                </a:ext>
              </a:extLst>
            </p:cNvPr>
            <p:cNvCxnSpPr>
              <a:cxnSpLocks/>
            </p:cNvCxnSpPr>
            <p:nvPr/>
          </p:nvCxnSpPr>
          <p:spPr>
            <a:xfrm>
              <a:off x="8028384" y="2996952"/>
              <a:ext cx="0" cy="792088"/>
            </a:xfrm>
            <a:prstGeom prst="line">
              <a:avLst/>
            </a:prstGeom>
            <a:noFill/>
            <a:ln w="25400" cap="flat" cmpd="sng" algn="ctr">
              <a:solidFill>
                <a:srgbClr val="0183B7"/>
              </a:solidFill>
              <a:prstDash val="solid"/>
            </a:ln>
            <a:effectLst>
              <a:outerShdw blurRad="40000" dist="20000" dir="5400000" rotWithShape="0">
                <a:srgbClr val="000000">
                  <a:alpha val="38000"/>
                </a:srgbClr>
              </a:outerShdw>
            </a:effectLst>
          </p:spPr>
        </p:cxnSp>
      </p:grpSp>
      <p:graphicFrame>
        <p:nvGraphicFramePr>
          <p:cNvPr id="3" name="Tabelle 3">
            <a:extLst>
              <a:ext uri="{FF2B5EF4-FFF2-40B4-BE49-F238E27FC236}">
                <a16:creationId xmlns:a16="http://schemas.microsoft.com/office/drawing/2014/main" id="{79238BB2-EFA9-473C-9622-165380D94A41}"/>
              </a:ext>
            </a:extLst>
          </p:cNvPr>
          <p:cNvGraphicFramePr>
            <a:graphicFrameLocks noGrp="1"/>
          </p:cNvGraphicFramePr>
          <p:nvPr/>
        </p:nvGraphicFramePr>
        <p:xfrm>
          <a:off x="732991" y="3105758"/>
          <a:ext cx="9829092" cy="155448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3676296525"/>
                    </a:ext>
                  </a:extLst>
                </a:gridCol>
                <a:gridCol w="5580620">
                  <a:extLst>
                    <a:ext uri="{9D8B030D-6E8A-4147-A177-3AD203B41FA5}">
                      <a16:colId xmlns:a16="http://schemas.microsoft.com/office/drawing/2014/main" val="4120695816"/>
                    </a:ext>
                  </a:extLst>
                </a:gridCol>
              </a:tblGrid>
              <a:tr h="370840">
                <a:tc>
                  <a:txBody>
                    <a:bodyPr/>
                    <a:lstStyle/>
                    <a:p>
                      <a:r>
                        <a:rPr lang="en-US" noProof="0"/>
                        <a:t>Behavior of instructed persons </a:t>
                      </a:r>
                    </a:p>
                  </a:txBody>
                  <a:tcPr/>
                </a:tc>
                <a:tc>
                  <a:txBody>
                    <a:bodyPr/>
                    <a:lstStyle/>
                    <a:p>
                      <a:r>
                        <a:rPr lang="en-US" noProof="0"/>
                        <a:t>Proportion of test persons who give an obviously wrong answer </a:t>
                      </a:r>
                    </a:p>
                  </a:txBody>
                  <a:tcPr/>
                </a:tc>
                <a:extLst>
                  <a:ext uri="{0D108BD9-81ED-4DB2-BD59-A6C34878D82A}">
                    <a16:rowId xmlns:a16="http://schemas.microsoft.com/office/drawing/2014/main" val="4063169854"/>
                  </a:ext>
                </a:extLst>
              </a:tr>
              <a:tr h="370840">
                <a:tc>
                  <a:txBody>
                    <a:bodyPr/>
                    <a:lstStyle/>
                    <a:p>
                      <a:r>
                        <a:rPr lang="en-US" noProof="0"/>
                        <a:t>all give wrong answer</a:t>
                      </a:r>
                    </a:p>
                  </a:txBody>
                  <a:tcPr/>
                </a:tc>
                <a:tc>
                  <a:txBody>
                    <a:bodyPr/>
                    <a:lstStyle/>
                    <a:p>
                      <a:pPr algn="ctr"/>
                      <a:r>
                        <a:rPr lang="en-US" noProof="0"/>
                        <a:t>37 %</a:t>
                      </a:r>
                    </a:p>
                  </a:txBody>
                  <a:tcPr/>
                </a:tc>
                <a:extLst>
                  <a:ext uri="{0D108BD9-81ED-4DB2-BD59-A6C34878D82A}">
                    <a16:rowId xmlns:a16="http://schemas.microsoft.com/office/drawing/2014/main" val="4255706770"/>
                  </a:ext>
                </a:extLst>
              </a:tr>
              <a:tr h="370840">
                <a:tc>
                  <a:txBody>
                    <a:bodyPr/>
                    <a:lstStyle/>
                    <a:p>
                      <a:r>
                        <a:rPr lang="en-US" noProof="0"/>
                        <a:t>one person gives correct answer</a:t>
                      </a:r>
                    </a:p>
                  </a:txBody>
                  <a:tcPr/>
                </a:tc>
                <a:tc>
                  <a:txBody>
                    <a:bodyPr/>
                    <a:lstStyle/>
                    <a:p>
                      <a:pPr algn="ctr"/>
                      <a:r>
                        <a:rPr lang="en-US" noProof="0" dirty="0"/>
                        <a:t>  5 % </a:t>
                      </a:r>
                    </a:p>
                  </a:txBody>
                  <a:tcPr/>
                </a:tc>
                <a:extLst>
                  <a:ext uri="{0D108BD9-81ED-4DB2-BD59-A6C34878D82A}">
                    <a16:rowId xmlns:a16="http://schemas.microsoft.com/office/drawing/2014/main" val="883626701"/>
                  </a:ext>
                </a:extLst>
              </a:tr>
            </a:tbl>
          </a:graphicData>
        </a:graphic>
      </p:graphicFrame>
      <p:sp>
        <p:nvSpPr>
          <p:cNvPr id="13" name="Rechteck 12">
            <a:extLst>
              <a:ext uri="{FF2B5EF4-FFF2-40B4-BE49-F238E27FC236}">
                <a16:creationId xmlns:a16="http://schemas.microsoft.com/office/drawing/2014/main" id="{17BC8FE6-A4A8-FA44-32B7-355D5AB431DC}"/>
              </a:ext>
            </a:extLst>
          </p:cNvPr>
          <p:cNvSpPr/>
          <p:nvPr/>
        </p:nvSpPr>
        <p:spPr>
          <a:xfrm>
            <a:off x="722782" y="1089534"/>
            <a:ext cx="7564969" cy="415498"/>
          </a:xfrm>
          <a:prstGeom prst="rect">
            <a:avLst/>
          </a:prstGeom>
        </p:spPr>
        <p:txBody>
          <a:bodyPr wrap="square">
            <a:spAutoFit/>
          </a:bodyPr>
          <a:lstStyle/>
          <a:p>
            <a:pPr lvl="0" defTabSz="914400">
              <a:buClr>
                <a:srgbClr val="0183B7"/>
              </a:buClr>
              <a:defRPr/>
            </a:pPr>
            <a:r>
              <a:rPr lang="en-US" sz="2000" dirty="0"/>
              <a:t>Test subjects are asked to assess the length of lines </a:t>
            </a:r>
            <a:endParaRPr lang="en-US" sz="2000" kern="0" dirty="0">
              <a:solidFill>
                <a:srgbClr val="000000"/>
              </a:solidFill>
              <a:ea typeface="ＭＳ Ｐゴシック" charset="-128"/>
            </a:endParaRPr>
          </a:p>
        </p:txBody>
      </p:sp>
      <p:sp>
        <p:nvSpPr>
          <p:cNvPr id="14" name="Rechteck 13">
            <a:extLst>
              <a:ext uri="{FF2B5EF4-FFF2-40B4-BE49-F238E27FC236}">
                <a16:creationId xmlns:a16="http://schemas.microsoft.com/office/drawing/2014/main" id="{1E24F052-51B4-A4A5-984A-6B0474CA1EDE}"/>
              </a:ext>
            </a:extLst>
          </p:cNvPr>
          <p:cNvSpPr/>
          <p:nvPr/>
        </p:nvSpPr>
        <p:spPr>
          <a:xfrm>
            <a:off x="743199" y="1701602"/>
            <a:ext cx="8702757" cy="400110"/>
          </a:xfrm>
          <a:prstGeom prst="rect">
            <a:avLst/>
          </a:prstGeom>
        </p:spPr>
        <p:txBody>
          <a:bodyPr wrap="square">
            <a:spAutoFit/>
          </a:bodyPr>
          <a:lstStyle/>
          <a:p>
            <a:r>
              <a:rPr lang="en-US" sz="2000" dirty="0"/>
              <a:t>Setting: Only one ‘real’ test person, others are instructed how to answer </a:t>
            </a:r>
          </a:p>
        </p:txBody>
      </p:sp>
      <p:sp>
        <p:nvSpPr>
          <p:cNvPr id="4" name="Textfeld 3">
            <a:extLst>
              <a:ext uri="{FF2B5EF4-FFF2-40B4-BE49-F238E27FC236}">
                <a16:creationId xmlns:a16="http://schemas.microsoft.com/office/drawing/2014/main" id="{8F449F6D-52D2-404B-78A4-4D6AA76DE719}"/>
              </a:ext>
            </a:extLst>
          </p:cNvPr>
          <p:cNvSpPr txBox="1"/>
          <p:nvPr/>
        </p:nvSpPr>
        <p:spPr>
          <a:xfrm>
            <a:off x="722782" y="5118761"/>
            <a:ext cx="11017746" cy="400110"/>
          </a:xfrm>
          <a:prstGeom prst="rect">
            <a:avLst/>
          </a:prstGeom>
          <a:noFill/>
        </p:spPr>
        <p:txBody>
          <a:bodyPr wrap="square" rtlCol="0">
            <a:spAutoFit/>
          </a:bodyPr>
          <a:lstStyle/>
          <a:p>
            <a:pPr defTabSz="914400"/>
            <a:r>
              <a:rPr lang="en-US" sz="20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2000" dirty="0">
                <a:solidFill>
                  <a:srgbClr val="000000"/>
                </a:solidFill>
                <a:latin typeface="Arial" panose="020B0604020202020204" pitchFamily="34" charset="0"/>
                <a:cs typeface="Arial" panose="020B0604020202020204" pitchFamily="34" charset="0"/>
              </a:rPr>
              <a:t>Raising your voice as an individual can have an enormous impact!</a:t>
            </a:r>
          </a:p>
        </p:txBody>
      </p:sp>
      <p:sp>
        <p:nvSpPr>
          <p:cNvPr id="6" name="Rechteck 5">
            <a:extLst>
              <a:ext uri="{FF2B5EF4-FFF2-40B4-BE49-F238E27FC236}">
                <a16:creationId xmlns:a16="http://schemas.microsoft.com/office/drawing/2014/main" id="{4E465D41-9490-F995-6CBB-292F404D1B3D}"/>
              </a:ext>
            </a:extLst>
          </p:cNvPr>
          <p:cNvSpPr/>
          <p:nvPr/>
        </p:nvSpPr>
        <p:spPr>
          <a:xfrm>
            <a:off x="626058" y="5675371"/>
            <a:ext cx="10189132" cy="369332"/>
          </a:xfrm>
          <a:prstGeom prst="rect">
            <a:avLst/>
          </a:prstGeom>
        </p:spPr>
        <p:txBody>
          <a:bodyPr wrap="square">
            <a:spAutoFit/>
          </a:bodyPr>
          <a:lstStyle/>
          <a:p>
            <a:pPr lvl="0" defTabSz="914400" eaLnBrk="0" fontAlgn="base" hangingPunct="0">
              <a:spcBef>
                <a:spcPts val="1438"/>
              </a:spcBef>
              <a:spcAft>
                <a:spcPct val="0"/>
              </a:spcAft>
              <a:buClr>
                <a:srgbClr val="0183B7"/>
              </a:buClr>
              <a:defRPr/>
            </a:pPr>
            <a:r>
              <a:rPr lang="en-US" sz="1800" kern="0" dirty="0">
                <a:solidFill>
                  <a:schemeClr val="bg1">
                    <a:lumMod val="50000"/>
                  </a:schemeClr>
                </a:solidFill>
                <a:ea typeface="ＭＳ Ｐゴシック" charset="-128"/>
              </a:rPr>
              <a:t>source: </a:t>
            </a:r>
            <a:r>
              <a:rPr lang="en-US" sz="1800" u="sng" kern="0" dirty="0">
                <a:solidFill>
                  <a:schemeClr val="bg1">
                    <a:lumMod val="50000"/>
                  </a:schemeClr>
                </a:solidFill>
                <a:ea typeface="ＭＳ Ｐゴシック" charset="-128"/>
                <a:hlinkClick r:id="rId2">
                  <a:extLst>
                    <a:ext uri="{A12FA001-AC4F-418D-AE19-62706E023703}">
                      <ahyp:hlinkClr xmlns:ahyp="http://schemas.microsoft.com/office/drawing/2018/hyperlinkcolor" val="tx"/>
                    </a:ext>
                  </a:extLst>
                </a:hlinkClick>
              </a:rPr>
              <a:t>https://en.wikipedia.org/wiki/Asch_conformity_experiments</a:t>
            </a:r>
            <a:r>
              <a:rPr lang="en-US" sz="1800" u="sng" kern="0" dirty="0">
                <a:solidFill>
                  <a:schemeClr val="bg1">
                    <a:lumMod val="50000"/>
                  </a:schemeClr>
                </a:solidFill>
                <a:ea typeface="ＭＳ Ｐゴシック" charset="-128"/>
              </a:rPr>
              <a:t> </a:t>
            </a:r>
            <a:endParaRPr lang="en-US" sz="1800" kern="0" dirty="0">
              <a:solidFill>
                <a:schemeClr val="bg1">
                  <a:lumMod val="50000"/>
                </a:schemeClr>
              </a:solidFill>
              <a:ea typeface="ＭＳ Ｐゴシック" charset="-128"/>
            </a:endParaRPr>
          </a:p>
        </p:txBody>
      </p:sp>
    </p:spTree>
    <p:extLst>
      <p:ext uri="{BB962C8B-B14F-4D97-AF65-F5344CB8AC3E}">
        <p14:creationId xmlns:p14="http://schemas.microsoft.com/office/powerpoint/2010/main" val="26479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89E7B6-3C22-1F15-D677-C34DCD43B27D}"/>
              </a:ext>
            </a:extLst>
          </p:cNvPr>
          <p:cNvSpPr>
            <a:spLocks noGrp="1"/>
          </p:cNvSpPr>
          <p:nvPr>
            <p:ph type="body" sz="quarter" idx="20"/>
          </p:nvPr>
        </p:nvSpPr>
        <p:spPr/>
        <p:txBody>
          <a:bodyPr/>
          <a:lstStyle/>
          <a:p>
            <a:r>
              <a:rPr lang="en-US" dirty="0"/>
              <a:t>How to deal with manipulation and propaganda</a:t>
            </a:r>
          </a:p>
        </p:txBody>
      </p:sp>
      <p:sp>
        <p:nvSpPr>
          <p:cNvPr id="3" name="Inhaltsplatzhalter 2">
            <a:extLst>
              <a:ext uri="{FF2B5EF4-FFF2-40B4-BE49-F238E27FC236}">
                <a16:creationId xmlns:a16="http://schemas.microsoft.com/office/drawing/2014/main" id="{2160117C-78D6-5659-6F9E-28FDA0478E69}"/>
              </a:ext>
            </a:extLst>
          </p:cNvPr>
          <p:cNvSpPr>
            <a:spLocks noGrp="1"/>
          </p:cNvSpPr>
          <p:nvPr>
            <p:ph sz="quarter" idx="21"/>
          </p:nvPr>
        </p:nvSpPr>
        <p:spPr>
          <a:xfrm>
            <a:off x="543600" y="873510"/>
            <a:ext cx="11242619" cy="3744416"/>
          </a:xfrm>
        </p:spPr>
        <p:txBody>
          <a:bodyPr/>
          <a:lstStyle/>
          <a:p>
            <a:pPr>
              <a:lnSpc>
                <a:spcPct val="150000"/>
              </a:lnSpc>
            </a:pPr>
            <a:r>
              <a:rPr lang="en-GB" dirty="0">
                <a:effectLst/>
                <a:ea typeface="Calibri" panose="020F0502020204030204" pitchFamily="34" charset="0"/>
              </a:rPr>
              <a:t>Overcome fear and self-censorship – no one will thank you for backing off!</a:t>
            </a:r>
          </a:p>
          <a:p>
            <a:pPr>
              <a:lnSpc>
                <a:spcPct val="150000"/>
              </a:lnSpc>
            </a:pPr>
            <a:r>
              <a:rPr lang="en-GB" dirty="0">
                <a:ea typeface="Calibri" panose="020F0502020204030204" pitchFamily="34" charset="0"/>
              </a:rPr>
              <a:t>Exercise argumentation with one discussion partner, go from small groups to larger audiences</a:t>
            </a:r>
            <a:endParaRPr lang="en-GB" dirty="0">
              <a:effectLst/>
              <a:ea typeface="Calibri" panose="020F0502020204030204" pitchFamily="34" charset="0"/>
            </a:endParaRPr>
          </a:p>
          <a:p>
            <a:pPr>
              <a:lnSpc>
                <a:spcPct val="150000"/>
              </a:lnSpc>
            </a:pPr>
            <a:r>
              <a:rPr lang="en-GB" dirty="0">
                <a:ea typeface="Calibri" panose="020F0502020204030204" pitchFamily="34" charset="0"/>
              </a:rPr>
              <a:t>S</a:t>
            </a:r>
            <a:r>
              <a:rPr lang="en-GB" dirty="0">
                <a:effectLst/>
                <a:ea typeface="Calibri" panose="020F0502020204030204" pitchFamily="34" charset="0"/>
              </a:rPr>
              <a:t>peak up in public persuasively, not manipulatively</a:t>
            </a:r>
          </a:p>
          <a:p>
            <a:pPr>
              <a:lnSpc>
                <a:spcPct val="150000"/>
              </a:lnSpc>
            </a:pPr>
            <a:r>
              <a:rPr lang="en-GB" dirty="0">
                <a:ea typeface="Calibri" panose="020F0502020204030204" pitchFamily="34" charset="0"/>
              </a:rPr>
              <a:t>Try to win the audience, not the presenter</a:t>
            </a:r>
          </a:p>
          <a:p>
            <a:pPr>
              <a:lnSpc>
                <a:spcPct val="150000"/>
              </a:lnSpc>
            </a:pPr>
            <a:r>
              <a:rPr lang="en-GB" dirty="0">
                <a:ea typeface="Calibri" panose="020F0502020204030204" pitchFamily="34" charset="0"/>
              </a:rPr>
              <a:t>T</a:t>
            </a:r>
            <a:r>
              <a:rPr lang="en-GB" dirty="0">
                <a:effectLst/>
                <a:ea typeface="Calibri" panose="020F0502020204030204" pitchFamily="34" charset="0"/>
              </a:rPr>
              <a:t>ruth and logic are our friends!</a:t>
            </a:r>
            <a:br>
              <a:rPr lang="en-US" dirty="0"/>
            </a:br>
            <a:endParaRPr lang="en-US" dirty="0"/>
          </a:p>
        </p:txBody>
      </p:sp>
    </p:spTree>
    <p:extLst>
      <p:ext uri="{BB962C8B-B14F-4D97-AF65-F5344CB8AC3E}">
        <p14:creationId xmlns:p14="http://schemas.microsoft.com/office/powerpoint/2010/main" val="3750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29D48B-6541-B1DA-196C-4EE65EC64E45}"/>
              </a:ext>
            </a:extLst>
          </p:cNvPr>
          <p:cNvSpPr>
            <a:spLocks noGrp="1"/>
          </p:cNvSpPr>
          <p:nvPr>
            <p:ph type="body" sz="quarter" idx="20"/>
          </p:nvPr>
        </p:nvSpPr>
        <p:spPr/>
        <p:txBody>
          <a:bodyPr/>
          <a:lstStyle/>
          <a:p>
            <a:r>
              <a:rPr lang="en-US"/>
              <a:t>Summary and Conclusions</a:t>
            </a:r>
          </a:p>
        </p:txBody>
      </p:sp>
      <p:sp>
        <p:nvSpPr>
          <p:cNvPr id="3" name="Inhaltsplatzhalter 2">
            <a:extLst>
              <a:ext uri="{FF2B5EF4-FFF2-40B4-BE49-F238E27FC236}">
                <a16:creationId xmlns:a16="http://schemas.microsoft.com/office/drawing/2014/main" id="{3E900E91-5EAF-79AA-68AE-232681F45301}"/>
              </a:ext>
            </a:extLst>
          </p:cNvPr>
          <p:cNvSpPr>
            <a:spLocks noGrp="1"/>
          </p:cNvSpPr>
          <p:nvPr>
            <p:ph sz="quarter" idx="21"/>
          </p:nvPr>
        </p:nvSpPr>
        <p:spPr>
          <a:xfrm>
            <a:off x="543600" y="801502"/>
            <a:ext cx="11090275" cy="5366065"/>
          </a:xfrm>
        </p:spPr>
        <p:txBody>
          <a:bodyPr/>
          <a:lstStyle/>
          <a:p>
            <a:r>
              <a:rPr lang="en-US" dirty="0"/>
              <a:t>“Power kills and absolute power kills absolutely“ 		</a:t>
            </a:r>
            <a:r>
              <a:rPr lang="en-US" dirty="0">
                <a:solidFill>
                  <a:schemeClr val="bg1">
                    <a:lumMod val="50000"/>
                  </a:schemeClr>
                </a:solidFill>
              </a:rPr>
              <a:t>Rudolf </a:t>
            </a:r>
            <a:r>
              <a:rPr lang="en-US" dirty="0" err="1">
                <a:solidFill>
                  <a:schemeClr val="bg1">
                    <a:lumMod val="50000"/>
                  </a:schemeClr>
                </a:solidFill>
              </a:rPr>
              <a:t>Rummel</a:t>
            </a:r>
            <a:br>
              <a:rPr lang="en-US" dirty="0"/>
            </a:br>
            <a:br>
              <a:rPr lang="en-US" dirty="0"/>
            </a:br>
            <a:endParaRPr lang="en-US" dirty="0"/>
          </a:p>
          <a:p>
            <a:r>
              <a:rPr lang="en-US" dirty="0"/>
              <a:t>“You know about the rulers of the nations. They hold power over their people. […] Don't be like that. Instead, anyone who wants to be important among you must be your servant.”								</a:t>
            </a:r>
            <a:r>
              <a:rPr lang="en-US" dirty="0">
                <a:solidFill>
                  <a:schemeClr val="bg1">
                    <a:lumMod val="50000"/>
                  </a:schemeClr>
                </a:solidFill>
              </a:rPr>
              <a:t>Mt. 20, 25-26 (NIRV)</a:t>
            </a:r>
            <a:br>
              <a:rPr lang="en-US" dirty="0">
                <a:solidFill>
                  <a:schemeClr val="bg1">
                    <a:lumMod val="50000"/>
                  </a:schemeClr>
                </a:solidFill>
              </a:rPr>
            </a:br>
            <a:br>
              <a:rPr lang="en-US" dirty="0"/>
            </a:br>
            <a:endParaRPr lang="en-US" dirty="0"/>
          </a:p>
          <a:p>
            <a:r>
              <a:rPr lang="en-US" dirty="0"/>
              <a:t>Abuse of power by manipulation and propaganda is to be expected</a:t>
            </a:r>
            <a:br>
              <a:rPr lang="en-US" dirty="0"/>
            </a:br>
            <a:endParaRPr lang="en-US" dirty="0"/>
          </a:p>
          <a:p>
            <a:r>
              <a:rPr lang="en-US" dirty="0"/>
              <a:t>Don’t lament over it, prepare for it! </a:t>
            </a:r>
            <a:br>
              <a:rPr lang="en-US" dirty="0"/>
            </a:br>
            <a:endParaRPr lang="en-US" dirty="0"/>
          </a:p>
          <a:p>
            <a:r>
              <a:rPr lang="en-US" dirty="0"/>
              <a:t>Develop resilience and look for allies! </a:t>
            </a:r>
            <a:br>
              <a:rPr lang="en-US" dirty="0"/>
            </a:br>
            <a:endParaRPr lang="en-US" dirty="0"/>
          </a:p>
          <a:p>
            <a:r>
              <a:rPr lang="en-US" dirty="0"/>
              <a:t>Finally: Take the Word of God serious! </a:t>
            </a:r>
          </a:p>
        </p:txBody>
      </p:sp>
    </p:spTree>
    <p:extLst>
      <p:ext uri="{BB962C8B-B14F-4D97-AF65-F5344CB8AC3E}">
        <p14:creationId xmlns:p14="http://schemas.microsoft.com/office/powerpoint/2010/main" val="10228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5EB0DD8-8363-30D2-FF83-7AF05172C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35" y="225438"/>
            <a:ext cx="2952328" cy="4526904"/>
          </a:xfrm>
          <a:prstGeom prst="rect">
            <a:avLst/>
          </a:prstGeom>
        </p:spPr>
      </p:pic>
      <p:pic>
        <p:nvPicPr>
          <p:cNvPr id="4" name="Grafik 3">
            <a:extLst>
              <a:ext uri="{FF2B5EF4-FFF2-40B4-BE49-F238E27FC236}">
                <a16:creationId xmlns:a16="http://schemas.microsoft.com/office/drawing/2014/main" id="{FF82FE04-2468-0AB3-D770-CCE86A8DE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876" y="2241662"/>
            <a:ext cx="2947516" cy="4421274"/>
          </a:xfrm>
          <a:prstGeom prst="rect">
            <a:avLst/>
          </a:prstGeom>
        </p:spPr>
      </p:pic>
      <p:pic>
        <p:nvPicPr>
          <p:cNvPr id="5" name="Grafik 4">
            <a:extLst>
              <a:ext uri="{FF2B5EF4-FFF2-40B4-BE49-F238E27FC236}">
                <a16:creationId xmlns:a16="http://schemas.microsoft.com/office/drawing/2014/main" id="{BA55755E-5EF6-20E7-BD75-4E0501051FE4}"/>
              </a:ext>
            </a:extLst>
          </p:cNvPr>
          <p:cNvPicPr>
            <a:picLocks noChangeAspect="1"/>
          </p:cNvPicPr>
          <p:nvPr/>
        </p:nvPicPr>
        <p:blipFill>
          <a:blip r:embed="rId4"/>
          <a:stretch>
            <a:fillRect/>
          </a:stretch>
        </p:blipFill>
        <p:spPr>
          <a:xfrm>
            <a:off x="9229935" y="1053530"/>
            <a:ext cx="2881122" cy="4421274"/>
          </a:xfrm>
          <a:prstGeom prst="rect">
            <a:avLst/>
          </a:prstGeom>
        </p:spPr>
      </p:pic>
      <p:pic>
        <p:nvPicPr>
          <p:cNvPr id="6" name="Grafik 5">
            <a:extLst>
              <a:ext uri="{FF2B5EF4-FFF2-40B4-BE49-F238E27FC236}">
                <a16:creationId xmlns:a16="http://schemas.microsoft.com/office/drawing/2014/main" id="{CE59DC2B-EF8A-E383-4B42-A9DBD8E1B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398" y="225438"/>
            <a:ext cx="2881122" cy="4437284"/>
          </a:xfrm>
          <a:prstGeom prst="rect">
            <a:avLst/>
          </a:prstGeom>
        </p:spPr>
      </p:pic>
      <p:sp>
        <p:nvSpPr>
          <p:cNvPr id="3" name="Textfeld 2">
            <a:extLst>
              <a:ext uri="{FF2B5EF4-FFF2-40B4-BE49-F238E27FC236}">
                <a16:creationId xmlns:a16="http://schemas.microsoft.com/office/drawing/2014/main" id="{131F42F6-865B-51CD-BA2F-C23A1FB2CAFD}"/>
              </a:ext>
            </a:extLst>
          </p:cNvPr>
          <p:cNvSpPr txBox="1"/>
          <p:nvPr/>
        </p:nvSpPr>
        <p:spPr>
          <a:xfrm>
            <a:off x="6255398" y="5590034"/>
            <a:ext cx="5689434" cy="646331"/>
          </a:xfrm>
          <a:prstGeom prst="rect">
            <a:avLst/>
          </a:prstGeom>
          <a:noFill/>
        </p:spPr>
        <p:txBody>
          <a:bodyPr wrap="square" rtlCol="0">
            <a:spAutoFit/>
          </a:bodyPr>
          <a:lstStyle/>
          <a:p>
            <a:pPr defTabSz="914400"/>
            <a:r>
              <a:rPr lang="en-US" sz="1800" dirty="0">
                <a:solidFill>
                  <a:srgbClr val="000000"/>
                </a:solidFill>
                <a:latin typeface="Arial" panose="020B0604020202020204" pitchFamily="34" charset="0"/>
                <a:cs typeface="Arial" panose="020B0604020202020204" pitchFamily="34" charset="0"/>
              </a:rPr>
              <a:t>For further resources in English and German see </a:t>
            </a:r>
            <a:r>
              <a:rPr lang="en-US" sz="1800" dirty="0">
                <a:solidFill>
                  <a:srgbClr val="000000"/>
                </a:solidFill>
                <a:latin typeface="Arial" panose="020B0604020202020204" pitchFamily="34" charset="0"/>
                <a:cs typeface="Arial" panose="020B0604020202020204" pitchFamily="34" charset="0"/>
                <a:hlinkClick r:id="rId6"/>
              </a:rPr>
              <a:t>https://professorenforum.de/ressourcen/</a:t>
            </a:r>
            <a:r>
              <a:rPr lang="en-US" sz="18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1618995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B3135F-5796-F3C5-92FF-83123D933177}"/>
              </a:ext>
            </a:extLst>
          </p:cNvPr>
          <p:cNvSpPr>
            <a:spLocks noGrp="1"/>
          </p:cNvSpPr>
          <p:nvPr>
            <p:ph type="body" sz="quarter" idx="20"/>
          </p:nvPr>
        </p:nvSpPr>
        <p:spPr/>
        <p:txBody>
          <a:bodyPr/>
          <a:lstStyle/>
          <a:p>
            <a:r>
              <a:rPr lang="de-DE" dirty="0"/>
              <a:t>Content</a:t>
            </a:r>
          </a:p>
        </p:txBody>
      </p:sp>
      <p:sp>
        <p:nvSpPr>
          <p:cNvPr id="3" name="Inhaltsplatzhalter 2">
            <a:extLst>
              <a:ext uri="{FF2B5EF4-FFF2-40B4-BE49-F238E27FC236}">
                <a16:creationId xmlns:a16="http://schemas.microsoft.com/office/drawing/2014/main" id="{036A0CBC-0713-A5B0-2DEA-E6BAE16B7D63}"/>
              </a:ext>
            </a:extLst>
          </p:cNvPr>
          <p:cNvSpPr>
            <a:spLocks noGrp="1"/>
          </p:cNvSpPr>
          <p:nvPr>
            <p:ph sz="quarter" idx="21"/>
          </p:nvPr>
        </p:nvSpPr>
        <p:spPr>
          <a:xfrm>
            <a:off x="543600" y="1197546"/>
            <a:ext cx="11090275" cy="5029244"/>
          </a:xfrm>
        </p:spPr>
        <p:txBody>
          <a:bodyPr/>
          <a:lstStyle/>
          <a:p>
            <a:pPr lvl="0">
              <a:spcBef>
                <a:spcPts val="600"/>
              </a:spcBef>
              <a:spcAft>
                <a:spcPts val="600"/>
              </a:spcAft>
            </a:pPr>
            <a:r>
              <a:rPr lang="en-GB" sz="2200" dirty="0">
                <a:effectLst/>
                <a:ea typeface="Calibri" panose="020F0502020204030204" pitchFamily="34" charset="0"/>
                <a:cs typeface="Times New Roman" panose="02020603050405020304" pitchFamily="18" charset="0"/>
              </a:rPr>
              <a:t>Why is there manipulation in the world?</a:t>
            </a:r>
            <a:endParaRPr lang="de-DE" sz="2200" dirty="0">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What are we talking about? </a:t>
            </a:r>
            <a:endParaRPr lang="de-DE" sz="2200" dirty="0">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Negotiation</a:t>
            </a:r>
            <a:endParaRPr lang="de-DE" sz="2200" dirty="0">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Manipulation</a:t>
            </a:r>
            <a:endParaRPr lang="de-DE" sz="2200" dirty="0">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Propaganda</a:t>
            </a:r>
            <a:endParaRPr lang="de-DE" sz="2200" dirty="0">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effectLst/>
                <a:ea typeface="Calibri" panose="020F0502020204030204" pitchFamily="34" charset="0"/>
                <a:cs typeface="Times New Roman" panose="02020603050405020304" pitchFamily="18" charset="0"/>
              </a:rPr>
              <a:t>Dealing with Manipulation and Propaganda </a:t>
            </a:r>
            <a:endParaRPr lang="de-DE" sz="2200" dirty="0">
              <a:effectLst/>
              <a:ea typeface="Calibri" panose="020F0502020204030204" pitchFamily="34" charset="0"/>
              <a:cs typeface="Times New Roman" panose="02020603050405020304" pitchFamily="18" charset="0"/>
            </a:endParaRPr>
          </a:p>
          <a:p>
            <a:pPr>
              <a:spcBef>
                <a:spcPts val="600"/>
              </a:spcBef>
              <a:spcAft>
                <a:spcPts val="600"/>
              </a:spcAft>
            </a:pPr>
            <a:endParaRPr lang="de-DE" sz="2200" dirty="0"/>
          </a:p>
        </p:txBody>
      </p:sp>
    </p:spTree>
    <p:extLst>
      <p:ext uri="{BB962C8B-B14F-4D97-AF65-F5344CB8AC3E}">
        <p14:creationId xmlns:p14="http://schemas.microsoft.com/office/powerpoint/2010/main" val="12888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11655D-BA84-707D-1DB8-753EABC585AA}"/>
              </a:ext>
            </a:extLst>
          </p:cNvPr>
          <p:cNvSpPr>
            <a:spLocks noGrp="1"/>
          </p:cNvSpPr>
          <p:nvPr>
            <p:ph type="body" sz="quarter" idx="20"/>
          </p:nvPr>
        </p:nvSpPr>
        <p:spPr/>
        <p:txBody>
          <a:bodyPr/>
          <a:lstStyle/>
          <a:p>
            <a:r>
              <a:rPr lang="en-US" sz="2400" dirty="0"/>
              <a:t>The </a:t>
            </a:r>
            <a:r>
              <a:rPr lang="en-US" dirty="0"/>
              <a:t>H</a:t>
            </a:r>
            <a:r>
              <a:rPr lang="en-US" sz="2400" dirty="0"/>
              <a:t>uman </a:t>
            </a:r>
            <a:r>
              <a:rPr lang="en-US" dirty="0"/>
              <a:t>H</a:t>
            </a:r>
            <a:r>
              <a:rPr lang="en-US" sz="2400" dirty="0"/>
              <a:t>eart and the </a:t>
            </a:r>
            <a:r>
              <a:rPr lang="en-US" dirty="0"/>
              <a:t>R</a:t>
            </a:r>
            <a:r>
              <a:rPr lang="en-US" sz="2400" dirty="0"/>
              <a:t>esponsibility of Christian Leaders</a:t>
            </a:r>
          </a:p>
        </p:txBody>
      </p:sp>
      <p:sp>
        <p:nvSpPr>
          <p:cNvPr id="3" name="Inhaltsplatzhalter 2">
            <a:extLst>
              <a:ext uri="{FF2B5EF4-FFF2-40B4-BE49-F238E27FC236}">
                <a16:creationId xmlns:a16="http://schemas.microsoft.com/office/drawing/2014/main" id="{92BE91B1-508F-F83A-2DC0-65BEC439CF4A}"/>
              </a:ext>
            </a:extLst>
          </p:cNvPr>
          <p:cNvSpPr>
            <a:spLocks noGrp="1"/>
          </p:cNvSpPr>
          <p:nvPr>
            <p:ph sz="quarter" idx="21"/>
          </p:nvPr>
        </p:nvSpPr>
        <p:spPr>
          <a:xfrm>
            <a:off x="543600" y="1053530"/>
            <a:ext cx="11551418" cy="5214922"/>
          </a:xfrm>
        </p:spPr>
        <p:txBody>
          <a:bodyPr/>
          <a:lstStyle/>
          <a:p>
            <a:pPr>
              <a:spcBef>
                <a:spcPts val="0"/>
              </a:spcBef>
              <a:spcAft>
                <a:spcPts val="600"/>
              </a:spcAft>
            </a:pPr>
            <a:r>
              <a:rPr lang="en-US" dirty="0"/>
              <a:t>“For it is from within, out of a person’s heart, that evil thoughts come […].” </a:t>
            </a:r>
            <a:br>
              <a:rPr lang="en-US" dirty="0"/>
            </a:br>
            <a:r>
              <a:rPr lang="en-US" dirty="0"/>
              <a:t>								</a:t>
            </a:r>
            <a:r>
              <a:rPr lang="en-US" dirty="0">
                <a:solidFill>
                  <a:schemeClr val="bg1">
                    <a:lumMod val="50000"/>
                  </a:schemeClr>
                </a:solidFill>
              </a:rPr>
              <a:t>Mk. 7,21-22 (NIV)</a:t>
            </a:r>
            <a:br>
              <a:rPr lang="en-US" dirty="0">
                <a:solidFill>
                  <a:schemeClr val="bg1">
                    <a:lumMod val="50000"/>
                  </a:schemeClr>
                </a:solidFill>
              </a:rPr>
            </a:br>
            <a:br>
              <a:rPr lang="en-US" dirty="0">
                <a:solidFill>
                  <a:schemeClr val="bg1">
                    <a:lumMod val="50000"/>
                  </a:schemeClr>
                </a:solidFill>
              </a:rPr>
            </a:br>
            <a:endParaRPr lang="en-US" dirty="0">
              <a:solidFill>
                <a:schemeClr val="bg1">
                  <a:lumMod val="50000"/>
                </a:schemeClr>
              </a:solidFill>
            </a:endParaRPr>
          </a:p>
          <a:p>
            <a:pPr>
              <a:spcBef>
                <a:spcPts val="0"/>
              </a:spcBef>
              <a:spcAft>
                <a:spcPts val="600"/>
              </a:spcAft>
            </a:pPr>
            <a:r>
              <a:rPr lang="en-US" dirty="0"/>
              <a:t>“You know about the rulers of the nations. They hold power over their people. […] Don't be like that. Instead, anyone who wants to be important among you must be your servant.”										</a:t>
            </a:r>
            <a:r>
              <a:rPr lang="en-US" dirty="0">
                <a:solidFill>
                  <a:schemeClr val="bg1">
                    <a:lumMod val="50000"/>
                  </a:schemeClr>
                </a:solidFill>
              </a:rPr>
              <a:t>Mt. 20, 25-26 (NIRV) </a:t>
            </a:r>
            <a:br>
              <a:rPr lang="en-US" dirty="0">
                <a:solidFill>
                  <a:schemeClr val="bg1">
                    <a:lumMod val="50000"/>
                  </a:schemeClr>
                </a:solidFill>
              </a:rPr>
            </a:br>
            <a:br>
              <a:rPr lang="en-US" dirty="0">
                <a:solidFill>
                  <a:schemeClr val="bg1">
                    <a:lumMod val="50000"/>
                  </a:schemeClr>
                </a:solidFill>
              </a:rPr>
            </a:br>
            <a:endParaRPr lang="en-US" dirty="0">
              <a:solidFill>
                <a:schemeClr val="bg1">
                  <a:lumMod val="50000"/>
                </a:schemeClr>
              </a:solidFill>
            </a:endParaRPr>
          </a:p>
          <a:p>
            <a:pPr>
              <a:spcBef>
                <a:spcPts val="0"/>
              </a:spcBef>
              <a:spcAft>
                <a:spcPts val="600"/>
              </a:spcAft>
            </a:pPr>
            <a:r>
              <a:rPr lang="en-US" dirty="0">
                <a:ea typeface="Calibri" panose="020F0502020204030204" pitchFamily="34" charset="0"/>
              </a:rPr>
              <a:t>“Do not conform to the pattern of this world, but be transformed by the renewing of your mind. Then you will be able to test and approve what God’s will is – his good, pleasing and perfect will.”</a:t>
            </a:r>
            <a:br>
              <a:rPr lang="en-GB" dirty="0">
                <a:ea typeface="Calibri" panose="020F0502020204030204" pitchFamily="34" charset="0"/>
              </a:rPr>
            </a:br>
            <a:r>
              <a:rPr lang="en-GB" dirty="0">
                <a:ea typeface="Calibri" panose="020F0502020204030204" pitchFamily="34" charset="0"/>
              </a:rPr>
              <a:t>								</a:t>
            </a:r>
            <a:r>
              <a:rPr lang="en-GB" dirty="0">
                <a:solidFill>
                  <a:schemeClr val="bg1">
                    <a:lumMod val="50000"/>
                  </a:schemeClr>
                </a:solidFill>
                <a:ea typeface="Calibri" panose="020F0502020204030204" pitchFamily="34" charset="0"/>
              </a:rPr>
              <a:t>Romans 12,2 (NIV)</a:t>
            </a:r>
            <a:br>
              <a:rPr lang="en-GB" dirty="0">
                <a:solidFill>
                  <a:schemeClr val="bg1">
                    <a:lumMod val="50000"/>
                  </a:schemeClr>
                </a:solidFill>
                <a:ea typeface="Calibri" panose="020F0502020204030204" pitchFamily="34" charset="0"/>
              </a:rPr>
            </a:br>
            <a:endParaRPr lang="en-GB" dirty="0">
              <a:solidFill>
                <a:schemeClr val="bg1">
                  <a:lumMod val="50000"/>
                </a:schemeClr>
              </a:solidFill>
              <a:ea typeface="Calibri" panose="020F0502020204030204" pitchFamily="34" charset="0"/>
            </a:endParaRPr>
          </a:p>
          <a:p>
            <a:pPr marL="363538" indent="-363538">
              <a:spcBef>
                <a:spcPts val="0"/>
              </a:spcBef>
              <a:spcAft>
                <a:spcPts val="600"/>
              </a:spcAft>
              <a:buNone/>
            </a:pPr>
            <a:r>
              <a:rPr lang="en-GB" dirty="0">
                <a:ea typeface="Calibri" panose="020F0502020204030204" pitchFamily="34" charset="0"/>
                <a:sym typeface="Symbol" panose="05050102010706020507" pitchFamily="18" charset="2"/>
              </a:rPr>
              <a:t>  Christians, especially those in prominent positions, have a responsibility to serve their society by discernment which cones from a renewed mind.  </a:t>
            </a:r>
            <a:endParaRPr lang="en-GB" dirty="0">
              <a:ea typeface="Calibri" panose="020F0502020204030204" pitchFamily="34" charset="0"/>
            </a:endParaRPr>
          </a:p>
        </p:txBody>
      </p:sp>
    </p:spTree>
    <p:extLst>
      <p:ext uri="{BB962C8B-B14F-4D97-AF65-F5344CB8AC3E}">
        <p14:creationId xmlns:p14="http://schemas.microsoft.com/office/powerpoint/2010/main" val="28190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E7A949-B495-7A9A-D259-625DD5D2C1B5}"/>
              </a:ext>
            </a:extLst>
          </p:cNvPr>
          <p:cNvSpPr>
            <a:spLocks noGrp="1"/>
          </p:cNvSpPr>
          <p:nvPr>
            <p:ph type="body" sz="quarter" idx="20"/>
          </p:nvPr>
        </p:nvSpPr>
        <p:spPr/>
        <p:txBody>
          <a:bodyPr/>
          <a:lstStyle/>
          <a:p>
            <a:r>
              <a:rPr lang="en-US" sz="2400" dirty="0"/>
              <a:t>World views and ideologies and their consequences</a:t>
            </a:r>
          </a:p>
        </p:txBody>
      </p:sp>
      <p:sp>
        <p:nvSpPr>
          <p:cNvPr id="3" name="Inhaltsplatzhalter 2">
            <a:extLst>
              <a:ext uri="{FF2B5EF4-FFF2-40B4-BE49-F238E27FC236}">
                <a16:creationId xmlns:a16="http://schemas.microsoft.com/office/drawing/2014/main" id="{CAFE3DDE-5887-C3FE-7574-EED8F244AF1B}"/>
              </a:ext>
            </a:extLst>
          </p:cNvPr>
          <p:cNvSpPr>
            <a:spLocks noGrp="1"/>
          </p:cNvSpPr>
          <p:nvPr>
            <p:ph sz="quarter" idx="21"/>
          </p:nvPr>
        </p:nvSpPr>
        <p:spPr>
          <a:xfrm>
            <a:off x="543600" y="873510"/>
            <a:ext cx="11090275" cy="5449389"/>
          </a:xfrm>
        </p:spPr>
        <p:txBody>
          <a:bodyPr/>
          <a:lstStyle/>
          <a:p>
            <a:pPr marL="0" indent="0">
              <a:spcBef>
                <a:spcPts val="400"/>
              </a:spcBef>
              <a:buNone/>
            </a:pPr>
            <a:r>
              <a:rPr lang="en-US" dirty="0"/>
              <a:t>World views </a:t>
            </a:r>
          </a:p>
          <a:p>
            <a:pPr marL="357188" indent="-357188">
              <a:spcBef>
                <a:spcPts val="400"/>
              </a:spcBef>
              <a:buFont typeface="Arial" pitchFamily="34" charset="0"/>
              <a:buChar char="•"/>
            </a:pPr>
            <a:r>
              <a:rPr lang="en-US" dirty="0"/>
              <a:t>Collection of values, views or concepts </a:t>
            </a:r>
          </a:p>
          <a:p>
            <a:pPr marL="357188" indent="-357188">
              <a:spcBef>
                <a:spcPts val="400"/>
              </a:spcBef>
              <a:buFont typeface="Arial" pitchFamily="34" charset="0"/>
              <a:buChar char="•"/>
            </a:pPr>
            <a:r>
              <a:rPr lang="en-US" dirty="0"/>
              <a:t>Explanation of the world, the society, the role of the individual</a:t>
            </a:r>
          </a:p>
          <a:p>
            <a:pPr marL="357188" indent="-357188">
              <a:spcBef>
                <a:spcPts val="400"/>
              </a:spcBef>
              <a:buFont typeface="Arial" pitchFamily="34" charset="0"/>
              <a:buChar char="•"/>
            </a:pPr>
            <a:r>
              <a:rPr lang="en-US" dirty="0"/>
              <a:t>Meaning of life</a:t>
            </a:r>
          </a:p>
          <a:p>
            <a:pPr marL="357188" indent="-357188">
              <a:spcBef>
                <a:spcPts val="400"/>
              </a:spcBef>
              <a:buFont typeface="Arial" pitchFamily="34" charset="0"/>
              <a:buChar char="•"/>
            </a:pPr>
            <a:r>
              <a:rPr lang="en-US" dirty="0"/>
              <a:t>Views on transcendence</a:t>
            </a:r>
          </a:p>
          <a:p>
            <a:pPr marL="0" indent="0">
              <a:spcBef>
                <a:spcPts val="400"/>
              </a:spcBef>
              <a:buNone/>
            </a:pPr>
            <a:endParaRPr lang="en-US" dirty="0"/>
          </a:p>
          <a:p>
            <a:pPr marL="0" indent="0">
              <a:spcBef>
                <a:spcPts val="400"/>
              </a:spcBef>
              <a:buNone/>
            </a:pPr>
            <a:r>
              <a:rPr lang="en-US" dirty="0"/>
              <a:t>Ideologies</a:t>
            </a:r>
          </a:p>
          <a:p>
            <a:pPr marL="360000" indent="-407988">
              <a:spcBef>
                <a:spcPts val="400"/>
              </a:spcBef>
              <a:tabLst>
                <a:tab pos="357188" algn="l"/>
              </a:tabLst>
            </a:pPr>
            <a:r>
              <a:rPr lang="en-US" dirty="0"/>
              <a:t>Ideas and worldviews that are not based on evidence and good arguments, </a:t>
            </a:r>
            <a:br>
              <a:rPr lang="en-US" dirty="0"/>
            </a:br>
            <a:r>
              <a:rPr lang="en-US" dirty="0"/>
              <a:t>but that essentially aim to stabilize or change power relations</a:t>
            </a:r>
            <a:br>
              <a:rPr lang="en-US" dirty="0"/>
            </a:br>
            <a:endParaRPr lang="en-US" dirty="0"/>
          </a:p>
          <a:p>
            <a:pPr marL="0" indent="0">
              <a:spcBef>
                <a:spcPts val="400"/>
              </a:spcBef>
              <a:buNone/>
              <a:tabLst>
                <a:tab pos="357188" algn="l"/>
              </a:tabLst>
            </a:pPr>
            <a:r>
              <a:rPr lang="en-US" dirty="0"/>
              <a:t>Selfish or skewed world views and especially ideologies are dangerous</a:t>
            </a:r>
          </a:p>
          <a:p>
            <a:pPr>
              <a:spcBef>
                <a:spcPts val="400"/>
              </a:spcBef>
              <a:tabLst>
                <a:tab pos="357188" algn="l"/>
              </a:tabLst>
            </a:pPr>
            <a:r>
              <a:rPr lang="en-US" dirty="0"/>
              <a:t>Manipulation and propaganda is to be expected – see Jesus in Mk. and Mt.</a:t>
            </a:r>
          </a:p>
          <a:p>
            <a:pPr>
              <a:spcBef>
                <a:spcPts val="400"/>
              </a:spcBef>
            </a:pPr>
            <a:r>
              <a:rPr lang="en-US" dirty="0"/>
              <a:t>“Power kills and absolute power kills absolutely“– Rudolph J. </a:t>
            </a:r>
            <a:r>
              <a:rPr lang="en-US" dirty="0" err="1"/>
              <a:t>Rummel</a:t>
            </a:r>
            <a:r>
              <a:rPr lang="en-US" dirty="0"/>
              <a:t> (1932 – 2014)</a:t>
            </a:r>
            <a:br>
              <a:rPr lang="en-US" dirty="0"/>
            </a:br>
            <a:r>
              <a:rPr lang="en-US" dirty="0">
                <a:solidFill>
                  <a:schemeClr val="bg1">
                    <a:lumMod val="50000"/>
                  </a:schemeClr>
                </a:solidFill>
              </a:rPr>
              <a:t>Rudolph J. </a:t>
            </a:r>
            <a:r>
              <a:rPr lang="en-US" dirty="0" err="1">
                <a:solidFill>
                  <a:schemeClr val="bg1">
                    <a:lumMod val="50000"/>
                  </a:schemeClr>
                </a:solidFill>
              </a:rPr>
              <a:t>Rummel</a:t>
            </a:r>
            <a:r>
              <a:rPr lang="en-US" dirty="0">
                <a:solidFill>
                  <a:schemeClr val="bg1">
                    <a:lumMod val="50000"/>
                  </a:schemeClr>
                </a:solidFill>
              </a:rPr>
              <a:t>: Death by Government, Transaction Publishers (2008)</a:t>
            </a:r>
            <a:endParaRPr lang="de-DE" dirty="0"/>
          </a:p>
        </p:txBody>
      </p:sp>
    </p:spTree>
    <p:extLst>
      <p:ext uri="{BB962C8B-B14F-4D97-AF65-F5344CB8AC3E}">
        <p14:creationId xmlns:p14="http://schemas.microsoft.com/office/powerpoint/2010/main" val="16071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B3135F-5796-F3C5-92FF-83123D933177}"/>
              </a:ext>
            </a:extLst>
          </p:cNvPr>
          <p:cNvSpPr>
            <a:spLocks noGrp="1"/>
          </p:cNvSpPr>
          <p:nvPr>
            <p:ph type="body" sz="quarter" idx="20"/>
          </p:nvPr>
        </p:nvSpPr>
        <p:spPr/>
        <p:txBody>
          <a:bodyPr/>
          <a:lstStyle/>
          <a:p>
            <a:r>
              <a:rPr lang="de-DE" dirty="0"/>
              <a:t>Content</a:t>
            </a:r>
          </a:p>
        </p:txBody>
      </p:sp>
      <p:sp>
        <p:nvSpPr>
          <p:cNvPr id="3" name="Inhaltsplatzhalter 2">
            <a:extLst>
              <a:ext uri="{FF2B5EF4-FFF2-40B4-BE49-F238E27FC236}">
                <a16:creationId xmlns:a16="http://schemas.microsoft.com/office/drawing/2014/main" id="{036A0CBC-0713-A5B0-2DEA-E6BAE16B7D63}"/>
              </a:ext>
            </a:extLst>
          </p:cNvPr>
          <p:cNvSpPr>
            <a:spLocks noGrp="1"/>
          </p:cNvSpPr>
          <p:nvPr>
            <p:ph sz="quarter" idx="21"/>
          </p:nvPr>
        </p:nvSpPr>
        <p:spPr>
          <a:xfrm>
            <a:off x="543600" y="1197546"/>
            <a:ext cx="11090275" cy="5029244"/>
          </a:xfrm>
        </p:spPr>
        <p:txBody>
          <a:bodyPr/>
          <a:lstStyle/>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Why is there manipulation in the world?</a:t>
            </a:r>
          </a:p>
          <a:p>
            <a:pPr lvl="0">
              <a:spcBef>
                <a:spcPts val="0"/>
              </a:spcBef>
              <a:spcAft>
                <a:spcPts val="600"/>
              </a:spcAft>
            </a:pPr>
            <a:r>
              <a:rPr lang="en-GB" sz="2200" dirty="0">
                <a:effectLst/>
                <a:ea typeface="Calibri" panose="020F0502020204030204" pitchFamily="34" charset="0"/>
                <a:cs typeface="Times New Roman" panose="02020603050405020304" pitchFamily="18" charset="0"/>
              </a:rPr>
              <a:t>What are we talking about? </a:t>
            </a: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Negotiation</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Manipulation</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Propaganda</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lvl="0">
              <a:spcBef>
                <a:spcPts val="600"/>
              </a:spcBef>
              <a:spcAft>
                <a:spcPts val="600"/>
              </a:spcAft>
            </a:pPr>
            <a:r>
              <a:rPr lang="en-GB" sz="2200" dirty="0">
                <a:solidFill>
                  <a:schemeClr val="bg1">
                    <a:lumMod val="50000"/>
                  </a:schemeClr>
                </a:solidFill>
                <a:effectLst/>
                <a:ea typeface="Calibri" panose="020F0502020204030204" pitchFamily="34" charset="0"/>
                <a:cs typeface="Times New Roman" panose="02020603050405020304" pitchFamily="18" charset="0"/>
              </a:rPr>
              <a:t>Our Resources as Christians to Deal with Manipulation and Propaganda </a:t>
            </a:r>
            <a:endParaRPr lang="de-DE" sz="2200" dirty="0">
              <a:solidFill>
                <a:schemeClr val="bg1">
                  <a:lumMod val="50000"/>
                </a:schemeClr>
              </a:solidFill>
              <a:effectLst/>
              <a:ea typeface="Calibri" panose="020F0502020204030204" pitchFamily="34" charset="0"/>
              <a:cs typeface="Times New Roman" panose="02020603050405020304" pitchFamily="18" charset="0"/>
            </a:endParaRPr>
          </a:p>
          <a:p>
            <a:pPr>
              <a:spcBef>
                <a:spcPts val="600"/>
              </a:spcBef>
              <a:spcAft>
                <a:spcPts val="600"/>
              </a:spcAft>
            </a:pPr>
            <a:endParaRPr lang="de-DE" sz="2200" dirty="0"/>
          </a:p>
        </p:txBody>
      </p:sp>
    </p:spTree>
    <p:extLst>
      <p:ext uri="{BB962C8B-B14F-4D97-AF65-F5344CB8AC3E}">
        <p14:creationId xmlns:p14="http://schemas.microsoft.com/office/powerpoint/2010/main" val="210484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2A3898-88A6-4A53-B0A8-52BAA1EFD1C5}"/>
              </a:ext>
            </a:extLst>
          </p:cNvPr>
          <p:cNvSpPr>
            <a:spLocks noGrp="1"/>
          </p:cNvSpPr>
          <p:nvPr>
            <p:ph type="body" sz="quarter" idx="20"/>
          </p:nvPr>
        </p:nvSpPr>
        <p:spPr/>
        <p:txBody>
          <a:bodyPr/>
          <a:lstStyle/>
          <a:p>
            <a:r>
              <a:rPr lang="en-GB" dirty="0">
                <a:ea typeface="Calibri" panose="020F0502020204030204" pitchFamily="34" charset="0"/>
                <a:cs typeface="Times New Roman" panose="02020603050405020304" pitchFamily="18" charset="0"/>
              </a:rPr>
              <a:t>A</a:t>
            </a:r>
            <a:r>
              <a:rPr lang="en-GB" sz="2400" dirty="0">
                <a:effectLst/>
                <a:ea typeface="Calibri" panose="020F0502020204030204" pitchFamily="34" charset="0"/>
                <a:cs typeface="Times New Roman" panose="02020603050405020304" pitchFamily="18" charset="0"/>
              </a:rPr>
              <a:t>rgumentation, evidence, and proof</a:t>
            </a:r>
            <a:endParaRPr lang="de-DE" sz="2400" dirty="0">
              <a:effectLst/>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36FB11DC-55DE-D68A-2CC7-549D731489A2}"/>
              </a:ext>
            </a:extLst>
          </p:cNvPr>
          <p:cNvSpPr>
            <a:spLocks noGrp="1"/>
          </p:cNvSpPr>
          <p:nvPr>
            <p:ph sz="quarter" idx="21"/>
          </p:nvPr>
        </p:nvSpPr>
        <p:spPr>
          <a:xfrm>
            <a:off x="543600" y="729494"/>
            <a:ext cx="11651575" cy="5580620"/>
          </a:xfrm>
        </p:spPr>
        <p:txBody>
          <a:bodyPr/>
          <a:lstStyle/>
          <a:p>
            <a:pPr marL="0" indent="0">
              <a:spcBef>
                <a:spcPts val="600"/>
              </a:spcBef>
              <a:spcAft>
                <a:spcPts val="600"/>
              </a:spcAft>
              <a:buNone/>
            </a:pPr>
            <a:r>
              <a:rPr lang="en-US" dirty="0"/>
              <a:t>Argumentation: Conclusion supported by one or several premises through logical reasoning</a:t>
            </a:r>
          </a:p>
          <a:p>
            <a:pPr marL="0" indent="0">
              <a:buNone/>
            </a:pPr>
            <a:r>
              <a:rPr lang="en-US" dirty="0"/>
              <a:t>Proof: Argument, that makes a statement irrevocably true!</a:t>
            </a:r>
          </a:p>
          <a:p>
            <a:r>
              <a:rPr lang="en-US" dirty="0"/>
              <a:t>cannot be challenged </a:t>
            </a:r>
          </a:p>
          <a:p>
            <a:r>
              <a:rPr lang="en-US" dirty="0"/>
              <a:t>exists only in mathematics!</a:t>
            </a:r>
          </a:p>
          <a:p>
            <a:pPr>
              <a:spcAft>
                <a:spcPts val="600"/>
              </a:spcAft>
            </a:pPr>
            <a:r>
              <a:rPr lang="en-US" dirty="0"/>
              <a:t>Example: The Pythagorean theorem was, is and will always be correct.</a:t>
            </a:r>
          </a:p>
          <a:p>
            <a:pPr>
              <a:spcBef>
                <a:spcPts val="0"/>
              </a:spcBef>
              <a:spcAft>
                <a:spcPts val="1200"/>
              </a:spcAft>
              <a:buFont typeface="Symbol" panose="05050102010706020507" pitchFamily="18" charset="2"/>
              <a:buChar char="Þ"/>
            </a:pPr>
            <a:r>
              <a:rPr lang="en-US" dirty="0"/>
              <a:t>Not applicable in “ordinary” life</a:t>
            </a:r>
          </a:p>
          <a:p>
            <a:pPr marL="0" indent="0">
              <a:spcBef>
                <a:spcPts val="0"/>
              </a:spcBef>
              <a:buNone/>
            </a:pPr>
            <a:r>
              <a:rPr lang="en-US" dirty="0"/>
              <a:t>Evidence: Argument, that makes a statement (extremely) plausible. </a:t>
            </a:r>
          </a:p>
          <a:p>
            <a:pPr>
              <a:spcBef>
                <a:spcPts val="600"/>
              </a:spcBef>
              <a:spcAft>
                <a:spcPts val="600"/>
              </a:spcAft>
            </a:pPr>
            <a:r>
              <a:rPr lang="en-US" dirty="0"/>
              <a:t>Example: Who is the murderer?</a:t>
            </a:r>
          </a:p>
          <a:p>
            <a:pPr lvl="1">
              <a:spcBef>
                <a:spcPts val="0"/>
              </a:spcBef>
            </a:pPr>
            <a:r>
              <a:rPr lang="en-US" sz="2000" dirty="0"/>
              <a:t>Premises</a:t>
            </a:r>
            <a:br>
              <a:rPr lang="en-US" sz="2000" dirty="0"/>
            </a:br>
            <a:r>
              <a:rPr lang="en-US" sz="2000" dirty="0" err="1"/>
              <a:t>i</a:t>
            </a:r>
            <a:r>
              <a:rPr lang="en-US" sz="2000" dirty="0"/>
              <a:t>) Fingerprints of the gardener have been found on the knife that was used to kill Lord </a:t>
            </a:r>
            <a:r>
              <a:rPr lang="en-US" sz="2000" dirty="0" err="1"/>
              <a:t>Baxtor</a:t>
            </a:r>
            <a:br>
              <a:rPr lang="en-US" sz="2000" dirty="0"/>
            </a:br>
            <a:r>
              <a:rPr lang="en-US" sz="2000" dirty="0"/>
              <a:t>ii) </a:t>
            </a:r>
            <a:r>
              <a:rPr lang="en-US" sz="2000" dirty="0">
                <a:effectLst/>
              </a:rPr>
              <a:t>Lord </a:t>
            </a:r>
            <a:r>
              <a:rPr lang="en-US" sz="2000" dirty="0" err="1">
                <a:effectLst/>
              </a:rPr>
              <a:t>Baxtor</a:t>
            </a:r>
            <a:r>
              <a:rPr lang="en-US" sz="2000" dirty="0">
                <a:effectLst/>
              </a:rPr>
              <a:t> recently made the gardener his all-heir</a:t>
            </a:r>
            <a:br>
              <a:rPr lang="en-US" sz="2000" dirty="0">
                <a:effectLst/>
              </a:rPr>
            </a:br>
            <a:r>
              <a:rPr lang="en-US" sz="2000" dirty="0">
                <a:effectLst/>
              </a:rPr>
              <a:t>iii) The gardener has no alibi</a:t>
            </a:r>
          </a:p>
          <a:p>
            <a:pPr lvl="1">
              <a:spcBef>
                <a:spcPts val="0"/>
              </a:spcBef>
              <a:spcAft>
                <a:spcPts val="600"/>
              </a:spcAft>
            </a:pPr>
            <a:r>
              <a:rPr lang="en-US" sz="2000" dirty="0"/>
              <a:t>Conclusion: The gardener is the murderer!</a:t>
            </a:r>
          </a:p>
          <a:p>
            <a:pPr marL="68048" indent="0">
              <a:spcBef>
                <a:spcPts val="600"/>
              </a:spcBef>
              <a:spcAft>
                <a:spcPts val="600"/>
              </a:spcAft>
              <a:buNone/>
            </a:pPr>
            <a:r>
              <a:rPr lang="en-US" dirty="0">
                <a:sym typeface="Symbol" panose="05050102010706020507" pitchFamily="18" charset="2"/>
              </a:rPr>
              <a:t> B</a:t>
            </a:r>
            <a:r>
              <a:rPr lang="en-US" dirty="0"/>
              <a:t>asic element of science and daily life! However: </a:t>
            </a:r>
            <a:r>
              <a:rPr lang="en-US" sz="2000" dirty="0"/>
              <a:t>Even a very plausible argument is not a proof!</a:t>
            </a:r>
            <a:r>
              <a:rPr lang="en-US" sz="2000" dirty="0">
                <a:sym typeface="Symbol" panose="05050102010706020507" pitchFamily="18" charset="2"/>
              </a:rPr>
              <a:t> </a:t>
            </a:r>
          </a:p>
          <a:p>
            <a:pPr marL="538163" lvl="2" indent="0">
              <a:spcBef>
                <a:spcPts val="0"/>
              </a:spcBef>
              <a:spcAft>
                <a:spcPts val="600"/>
              </a:spcAft>
              <a:buNone/>
            </a:pPr>
            <a:r>
              <a:rPr lang="en-US" sz="2000" dirty="0"/>
              <a:t>			                      s</a:t>
            </a:r>
            <a:r>
              <a:rPr lang="en-US" sz="2000" dirty="0">
                <a:solidFill>
                  <a:schemeClr val="bg1">
                    <a:lumMod val="50000"/>
                  </a:schemeClr>
                </a:solidFill>
              </a:rPr>
              <a:t>ee e.g. https://en.wikipedia.org/wiki/Argumentation_theory</a:t>
            </a:r>
            <a:endParaRPr lang="de-DE" sz="2000" dirty="0">
              <a:solidFill>
                <a:schemeClr val="bg1">
                  <a:lumMod val="50000"/>
                </a:schemeClr>
              </a:solidFill>
            </a:endParaRPr>
          </a:p>
        </p:txBody>
      </p:sp>
    </p:spTree>
    <p:extLst>
      <p:ext uri="{BB962C8B-B14F-4D97-AF65-F5344CB8AC3E}">
        <p14:creationId xmlns:p14="http://schemas.microsoft.com/office/powerpoint/2010/main" val="11913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8FDB1E-D8B0-CB74-B57C-437539E0ED10}"/>
              </a:ext>
            </a:extLst>
          </p:cNvPr>
          <p:cNvSpPr>
            <a:spLocks noGrp="1"/>
          </p:cNvSpPr>
          <p:nvPr>
            <p:ph type="body" sz="quarter" idx="20"/>
          </p:nvPr>
        </p:nvSpPr>
        <p:spPr/>
        <p:txBody>
          <a:bodyPr/>
          <a:lstStyle/>
          <a:p>
            <a:r>
              <a:rPr lang="en-US" dirty="0"/>
              <a:t>Negotiation and Manipulation</a:t>
            </a:r>
          </a:p>
        </p:txBody>
      </p:sp>
      <p:sp>
        <p:nvSpPr>
          <p:cNvPr id="3" name="Inhaltsplatzhalter 2">
            <a:extLst>
              <a:ext uri="{FF2B5EF4-FFF2-40B4-BE49-F238E27FC236}">
                <a16:creationId xmlns:a16="http://schemas.microsoft.com/office/drawing/2014/main" id="{2C617A66-11C9-B76B-C5CF-6C39E08D81E8}"/>
              </a:ext>
            </a:extLst>
          </p:cNvPr>
          <p:cNvSpPr>
            <a:spLocks noGrp="1"/>
          </p:cNvSpPr>
          <p:nvPr>
            <p:ph sz="quarter" idx="21"/>
          </p:nvPr>
        </p:nvSpPr>
        <p:spPr>
          <a:xfrm>
            <a:off x="543600" y="860725"/>
            <a:ext cx="11651575" cy="5557401"/>
          </a:xfrm>
        </p:spPr>
        <p:txBody>
          <a:bodyPr/>
          <a:lstStyle/>
          <a:p>
            <a:pPr marL="0" indent="0">
              <a:spcBef>
                <a:spcPts val="0"/>
              </a:spcBef>
              <a:spcAft>
                <a:spcPts val="600"/>
              </a:spcAft>
              <a:buNone/>
            </a:pPr>
            <a:r>
              <a:rPr lang="en-US" dirty="0"/>
              <a:t>Negotiation</a:t>
            </a:r>
          </a:p>
          <a:p>
            <a:pPr>
              <a:spcBef>
                <a:spcPts val="0"/>
              </a:spcBef>
              <a:spcAft>
                <a:spcPts val="1200"/>
              </a:spcAft>
            </a:pPr>
            <a:r>
              <a:rPr lang="en-US" dirty="0"/>
              <a:t>Dialogue between two or more parties to obtain certain goals</a:t>
            </a:r>
          </a:p>
          <a:p>
            <a:pPr marL="0" indent="0">
              <a:spcBef>
                <a:spcPts val="0"/>
              </a:spcBef>
              <a:spcAft>
                <a:spcPts val="600"/>
              </a:spcAft>
              <a:buNone/>
            </a:pPr>
            <a:r>
              <a:rPr lang="en-US" dirty="0">
                <a:sym typeface="Symbol" panose="05050102010706020507" pitchFamily="18" charset="2"/>
              </a:rPr>
              <a:t>  </a:t>
            </a:r>
            <a:r>
              <a:rPr lang="en-US" dirty="0"/>
              <a:t>Necessary part of life to resolve conflicts</a:t>
            </a:r>
            <a:br>
              <a:rPr lang="en-US" dirty="0"/>
            </a:br>
            <a:r>
              <a:rPr lang="en-US" dirty="0"/>
              <a:t>			</a:t>
            </a:r>
            <a:r>
              <a:rPr lang="en-US" dirty="0">
                <a:solidFill>
                  <a:schemeClr val="bg1">
                    <a:lumMod val="50000"/>
                  </a:schemeClr>
                </a:solidFill>
              </a:rPr>
              <a:t>see e.g. https://en.wikipedia.org/wiki/Negotiation</a:t>
            </a:r>
          </a:p>
          <a:p>
            <a:pPr marL="0" indent="0">
              <a:spcBef>
                <a:spcPts val="1200"/>
              </a:spcBef>
              <a:buNone/>
            </a:pPr>
            <a:r>
              <a:rPr lang="en-US" dirty="0"/>
              <a:t>Manipulation</a:t>
            </a:r>
          </a:p>
          <a:p>
            <a:pPr>
              <a:spcBef>
                <a:spcPts val="600"/>
              </a:spcBef>
            </a:pPr>
            <a:r>
              <a:rPr lang="en-US" dirty="0"/>
              <a:t>targeted and covert influence on the thinking, experience and behavior of individuals or groups</a:t>
            </a:r>
          </a:p>
          <a:p>
            <a:pPr>
              <a:spcBef>
                <a:spcPts val="600"/>
              </a:spcBef>
              <a:spcAft>
                <a:spcPts val="600"/>
              </a:spcAft>
            </a:pPr>
            <a:r>
              <a:rPr lang="en-US" dirty="0"/>
              <a:t>aim of the influence should remain hidden</a:t>
            </a:r>
          </a:p>
          <a:p>
            <a:pPr marL="0" indent="0">
              <a:spcBef>
                <a:spcPts val="600"/>
              </a:spcBef>
              <a:spcAft>
                <a:spcPts val="600"/>
              </a:spcAft>
              <a:buNone/>
            </a:pPr>
            <a:r>
              <a:rPr lang="en-US" dirty="0">
                <a:sym typeface="Symbol" panose="05050102010706020507" pitchFamily="18" charset="2"/>
              </a:rPr>
              <a:t>  </a:t>
            </a:r>
            <a:r>
              <a:rPr lang="en-US" dirty="0"/>
              <a:t>Dishonest form of social influence used at the expense of others.</a:t>
            </a:r>
            <a:br>
              <a:rPr lang="en-US" dirty="0"/>
            </a:br>
            <a:r>
              <a:rPr lang="en-US" dirty="0"/>
              <a:t>			</a:t>
            </a:r>
            <a:r>
              <a:rPr lang="en-US" dirty="0">
                <a:solidFill>
                  <a:schemeClr val="bg1">
                    <a:lumMod val="50000"/>
                  </a:schemeClr>
                </a:solidFill>
              </a:rPr>
              <a:t>see e.g. https://en.wikipedia.org/wiki/Manipulation_(psychology)</a:t>
            </a:r>
            <a:br>
              <a:rPr lang="en-US" dirty="0"/>
            </a:br>
            <a:endParaRPr lang="en-US" dirty="0"/>
          </a:p>
          <a:p>
            <a:pPr marL="0" indent="0">
              <a:spcBef>
                <a:spcPts val="0"/>
              </a:spcBef>
              <a:buNone/>
            </a:pPr>
            <a:r>
              <a:rPr lang="en-US" dirty="0"/>
              <a:t>Argumentation serves to </a:t>
            </a:r>
            <a:r>
              <a:rPr lang="en-US" u="sng" dirty="0"/>
              <a:t>clarify</a:t>
            </a:r>
            <a:r>
              <a:rPr lang="en-US" dirty="0"/>
              <a:t> good reasoning; manipulation serves </a:t>
            </a:r>
            <a:r>
              <a:rPr lang="en-US" u="sng" dirty="0"/>
              <a:t>to cover up</a:t>
            </a:r>
            <a:r>
              <a:rPr lang="en-US" dirty="0"/>
              <a:t> true intentions</a:t>
            </a:r>
          </a:p>
          <a:p>
            <a:endParaRPr lang="de-DE" dirty="0"/>
          </a:p>
        </p:txBody>
      </p:sp>
    </p:spTree>
    <p:extLst>
      <p:ext uri="{BB962C8B-B14F-4D97-AF65-F5344CB8AC3E}">
        <p14:creationId xmlns:p14="http://schemas.microsoft.com/office/powerpoint/2010/main" val="3787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8FDB1E-D8B0-CB74-B57C-437539E0ED10}"/>
              </a:ext>
            </a:extLst>
          </p:cNvPr>
          <p:cNvSpPr>
            <a:spLocks noGrp="1"/>
          </p:cNvSpPr>
          <p:nvPr>
            <p:ph type="body" sz="quarter" idx="20"/>
          </p:nvPr>
        </p:nvSpPr>
        <p:spPr/>
        <p:txBody>
          <a:bodyPr/>
          <a:lstStyle/>
          <a:p>
            <a:r>
              <a:rPr lang="en-US" dirty="0"/>
              <a:t>Propaganda and Conspiracy</a:t>
            </a:r>
          </a:p>
        </p:txBody>
      </p:sp>
      <p:sp>
        <p:nvSpPr>
          <p:cNvPr id="3" name="Inhaltsplatzhalter 2">
            <a:extLst>
              <a:ext uri="{FF2B5EF4-FFF2-40B4-BE49-F238E27FC236}">
                <a16:creationId xmlns:a16="http://schemas.microsoft.com/office/drawing/2014/main" id="{2C617A66-11C9-B76B-C5CF-6C39E08D81E8}"/>
              </a:ext>
            </a:extLst>
          </p:cNvPr>
          <p:cNvSpPr>
            <a:spLocks noGrp="1"/>
          </p:cNvSpPr>
          <p:nvPr>
            <p:ph sz="quarter" idx="21"/>
          </p:nvPr>
        </p:nvSpPr>
        <p:spPr>
          <a:xfrm>
            <a:off x="543600" y="801502"/>
            <a:ext cx="11422639" cy="5557401"/>
          </a:xfrm>
        </p:spPr>
        <p:txBody>
          <a:bodyPr/>
          <a:lstStyle/>
          <a:p>
            <a:pPr marL="0" indent="0">
              <a:spcBef>
                <a:spcPts val="0"/>
              </a:spcBef>
              <a:buNone/>
            </a:pPr>
            <a:r>
              <a:rPr lang="en-US" dirty="0"/>
              <a:t>Propaganda</a:t>
            </a:r>
          </a:p>
          <a:p>
            <a:pPr>
              <a:spcBef>
                <a:spcPts val="0"/>
              </a:spcBef>
            </a:pPr>
            <a:r>
              <a:rPr lang="en-US" dirty="0"/>
              <a:t>Original meaning: to ‘spread' or 'to propagate’</a:t>
            </a:r>
          </a:p>
          <a:p>
            <a:pPr>
              <a:spcBef>
                <a:spcPts val="0"/>
              </a:spcBef>
            </a:pPr>
            <a:r>
              <a:rPr lang="en-US" dirty="0"/>
              <a:t>Conceptualized as a form of influence designed to build social consensus.</a:t>
            </a:r>
            <a:br>
              <a:rPr lang="en-US" dirty="0"/>
            </a:br>
            <a:r>
              <a:rPr lang="en-US" dirty="0"/>
              <a:t>					</a:t>
            </a:r>
            <a:r>
              <a:rPr lang="en-US" dirty="0">
                <a:solidFill>
                  <a:schemeClr val="bg1">
                    <a:lumMod val="50000"/>
                  </a:schemeClr>
                </a:solidFill>
              </a:rPr>
              <a:t>see e.g. </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https://en.wikipedia.org/wiki/Propaganda</a:t>
            </a:r>
            <a:r>
              <a:rPr lang="en-US" dirty="0">
                <a:solidFill>
                  <a:schemeClr val="bg1">
                    <a:lumMod val="50000"/>
                  </a:schemeClr>
                </a:solidFill>
              </a:rPr>
              <a:t> </a:t>
            </a:r>
          </a:p>
          <a:p>
            <a:pPr marL="0" indent="0">
              <a:buNone/>
            </a:pPr>
            <a:br>
              <a:rPr lang="de-DE" dirty="0"/>
            </a:br>
            <a:r>
              <a:rPr lang="en-US" dirty="0"/>
              <a:t>Conspiracy</a:t>
            </a:r>
          </a:p>
          <a:p>
            <a:r>
              <a:rPr lang="en-US" dirty="0"/>
              <a:t>“A secret plan or agreement between people […] for an unlawful or harmful purpose, such as murder or treason, especially with political motivation […] keeping their agreement secret from the public or from other people affected by it.”</a:t>
            </a:r>
            <a:br>
              <a:rPr lang="en-US" dirty="0"/>
            </a:br>
            <a:r>
              <a:rPr lang="en-US" dirty="0"/>
              <a:t>					</a:t>
            </a:r>
            <a:r>
              <a:rPr lang="en-US" dirty="0">
                <a:solidFill>
                  <a:schemeClr val="bg1">
                    <a:lumMod val="50000"/>
                  </a:schemeClr>
                </a:solidFill>
              </a:rPr>
              <a:t>source: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https://en.wikipedia.org/wiki/Conspiracy</a:t>
            </a:r>
            <a:br>
              <a:rPr lang="en-US" dirty="0">
                <a:solidFill>
                  <a:schemeClr val="bg1">
                    <a:lumMod val="50000"/>
                  </a:schemeClr>
                </a:solidFill>
              </a:rPr>
            </a:br>
            <a:endParaRPr lang="en-US" dirty="0">
              <a:solidFill>
                <a:schemeClr val="bg1">
                  <a:lumMod val="50000"/>
                </a:schemeClr>
              </a:solidFill>
            </a:endParaRPr>
          </a:p>
          <a:p>
            <a:r>
              <a:rPr lang="en-US" dirty="0"/>
              <a:t>Biblical example: Daniel in the lion’s den 	</a:t>
            </a:r>
            <a:r>
              <a:rPr lang="en-US" dirty="0">
                <a:solidFill>
                  <a:schemeClr val="bg1">
                    <a:lumMod val="50000"/>
                  </a:schemeClr>
                </a:solidFill>
              </a:rPr>
              <a:t>Daniel 6</a:t>
            </a:r>
            <a:r>
              <a:rPr lang="en-US" dirty="0"/>
              <a:t>				</a:t>
            </a:r>
            <a:br>
              <a:rPr lang="en-US" dirty="0"/>
            </a:br>
            <a:r>
              <a:rPr lang="en-US" dirty="0"/>
              <a:t>								</a:t>
            </a:r>
            <a:endParaRPr lang="de-DE" dirty="0">
              <a:solidFill>
                <a:schemeClr val="bg1">
                  <a:lumMod val="50000"/>
                </a:schemeClr>
              </a:solidFill>
            </a:endParaRPr>
          </a:p>
        </p:txBody>
      </p:sp>
    </p:spTree>
    <p:extLst>
      <p:ext uri="{BB962C8B-B14F-4D97-AF65-F5344CB8AC3E}">
        <p14:creationId xmlns:p14="http://schemas.microsoft.com/office/powerpoint/2010/main" val="40662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defTabSz="914400">
          <a:defRPr sz="1800" dirty="0" smtClean="0">
            <a:solidFill>
              <a:srgbClr val="00000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3_Cisco White">
  <a:themeElements>
    <a:clrScheme name="3_Cisco White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fontScheme name="3_Cisco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Cisco White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Benutzerdefiniert</PresentationFormat>
  <Paragraphs>223</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Arial</vt:lpstr>
      <vt:lpstr>Calibri</vt:lpstr>
      <vt:lpstr>Symbol</vt:lpstr>
      <vt:lpstr>Times New Roman</vt:lpstr>
      <vt:lpstr>Wingdings</vt:lpstr>
      <vt:lpstr>Larissa</vt:lpstr>
      <vt:lpstr>3_Cisco 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2019-10-21T18:09:20Z</dcterms:created>
  <dcterms:modified xsi:type="dcterms:W3CDTF">2023-05-25T15:04:37Z</dcterms:modified>
</cp:coreProperties>
</file>