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64" r:id="rId7"/>
    <p:sldId id="260" r:id="rId8"/>
    <p:sldId id="262" r:id="rId9"/>
    <p:sldId id="259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>
      <p:cViewPr varScale="1">
        <p:scale>
          <a:sx n="87" d="100"/>
          <a:sy n="87" d="100"/>
        </p:scale>
        <p:origin x="1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B730-C131-4997-A36E-B8D05A26179D}" type="datetimeFigureOut">
              <a:rPr lang="it-IT" smtClean="0"/>
              <a:pPr/>
              <a:t>22/05/23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6BE8-76C5-458C-BC70-F0F289533B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files.org/" TargetMode="External"/><Relationship Id="rId2" Type="http://schemas.openxmlformats.org/officeDocument/2006/relationships/hyperlink" Target="http://www.reformandainitiative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 fontScale="90000"/>
          </a:bodyPr>
          <a:lstStyle/>
          <a:p>
            <a:r>
              <a:rPr lang="it-IT" b="1" dirty="0" err="1"/>
              <a:t>Why</a:t>
            </a:r>
            <a:r>
              <a:rPr lang="it-IT" b="1" dirty="0"/>
              <a:t> do </a:t>
            </a:r>
            <a:r>
              <a:rPr lang="it-IT" b="1" dirty="0" err="1"/>
              <a:t>Catholics</a:t>
            </a:r>
            <a:r>
              <a:rPr lang="it-IT" b="1" dirty="0"/>
              <a:t> and </a:t>
            </a:r>
            <a:r>
              <a:rPr lang="it-IT" b="1" dirty="0" err="1"/>
              <a:t>Evangelicals</a:t>
            </a:r>
            <a:r>
              <a:rPr lang="it-IT" b="1" dirty="0"/>
              <a:t> </a:t>
            </a:r>
            <a:r>
              <a:rPr lang="it-IT" b="1" dirty="0" err="1"/>
              <a:t>Think</a:t>
            </a:r>
            <a:r>
              <a:rPr lang="it-IT" b="1" dirty="0"/>
              <a:t> so </a:t>
            </a:r>
            <a:r>
              <a:rPr lang="it-IT" b="1" dirty="0" err="1"/>
              <a:t>Differently</a:t>
            </a:r>
            <a:r>
              <a:rPr lang="it-IT" b="1" dirty="0"/>
              <a:t>?</a:t>
            </a:r>
            <a:br>
              <a:rPr lang="it-IT" dirty="0"/>
            </a:br>
            <a:r>
              <a:rPr lang="it-IT" dirty="0" err="1"/>
              <a:t>Evaluating</a:t>
            </a:r>
            <a:r>
              <a:rPr lang="it-IT" dirty="0"/>
              <a:t> the RC </a:t>
            </a:r>
            <a:r>
              <a:rPr lang="it-IT" dirty="0" err="1"/>
              <a:t>View</a:t>
            </a:r>
            <a:r>
              <a:rPr lang="it-IT" dirty="0"/>
              <a:t> of </a:t>
            </a:r>
            <a:r>
              <a:rPr lang="it-IT" dirty="0" err="1"/>
              <a:t>Scripture</a:t>
            </a:r>
            <a:endParaRPr lang="it-IT" sz="31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Dr Leonardo De Chirico</a:t>
            </a:r>
          </a:p>
          <a:p>
            <a:r>
              <a:rPr lang="it-IT" dirty="0">
                <a:hlinkClick r:id="rId2"/>
              </a:rPr>
              <a:t>www.reformandainitiative.org</a:t>
            </a:r>
            <a:endParaRPr lang="it-IT" dirty="0"/>
          </a:p>
          <a:p>
            <a:r>
              <a:rPr lang="it-IT" dirty="0">
                <a:hlinkClick r:id="rId3"/>
              </a:rPr>
              <a:t>www.vaticanfiles.org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BF3697-8439-6AAF-474E-4204A927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of the </a:t>
            </a:r>
            <a:r>
              <a:rPr lang="it-IT" dirty="0" err="1"/>
              <a:t>Bible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769A29-07B5-B6C7-0F62-60DEF8682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RC </a:t>
            </a:r>
            <a:r>
              <a:rPr lang="it-IT" dirty="0" err="1"/>
              <a:t>rejection</a:t>
            </a:r>
            <a:r>
              <a:rPr lang="it-IT" dirty="0"/>
              <a:t> of the «</a:t>
            </a:r>
            <a:r>
              <a:rPr lang="it-IT" dirty="0" err="1"/>
              <a:t>Scripture</a:t>
            </a:r>
            <a:r>
              <a:rPr lang="it-IT" dirty="0"/>
              <a:t> Alone» </a:t>
            </a:r>
            <a:r>
              <a:rPr lang="it-IT" dirty="0" err="1"/>
              <a:t>principle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Tradition-Scripture-Magisterium</a:t>
            </a:r>
            <a:r>
              <a:rPr lang="it-IT" dirty="0"/>
              <a:t> </a:t>
            </a:r>
            <a:r>
              <a:rPr lang="it-IT" dirty="0" err="1"/>
              <a:t>Triad</a:t>
            </a:r>
            <a:endParaRPr lang="it-IT" dirty="0"/>
          </a:p>
          <a:p>
            <a:r>
              <a:rPr lang="it-IT" dirty="0"/>
              <a:t>The Development of </a:t>
            </a:r>
            <a:r>
              <a:rPr lang="it-IT" dirty="0" err="1"/>
              <a:t>Mariology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case-study</a:t>
            </a:r>
          </a:p>
        </p:txBody>
      </p:sp>
    </p:spTree>
    <p:extLst>
      <p:ext uri="{BB962C8B-B14F-4D97-AF65-F5344CB8AC3E}">
        <p14:creationId xmlns:p14="http://schemas.microsoft.com/office/powerpoint/2010/main" val="407914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99F7E-2386-C7E2-F965-78814F24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Bible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365685-E3FA-55F0-18D5-CA1C2D106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Issue</a:t>
            </a:r>
            <a:r>
              <a:rPr lang="it-IT" dirty="0"/>
              <a:t> of the OT </a:t>
            </a:r>
            <a:r>
              <a:rPr lang="it-IT" dirty="0" err="1"/>
              <a:t>Deuterocanonical</a:t>
            </a:r>
            <a:r>
              <a:rPr lang="it-IT" dirty="0"/>
              <a:t> books</a:t>
            </a:r>
          </a:p>
          <a:p>
            <a:r>
              <a:rPr lang="it-IT" dirty="0"/>
              <a:t>The </a:t>
            </a:r>
            <a:r>
              <a:rPr lang="it-IT" dirty="0" err="1"/>
              <a:t>Ideological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of the </a:t>
            </a:r>
            <a:r>
              <a:rPr lang="it-IT" dirty="0" err="1"/>
              <a:t>Council</a:t>
            </a:r>
            <a:r>
              <a:rPr lang="it-IT" dirty="0"/>
              <a:t> of Trent (1546)</a:t>
            </a:r>
          </a:p>
        </p:txBody>
      </p:sp>
    </p:spTree>
    <p:extLst>
      <p:ext uri="{BB962C8B-B14F-4D97-AF65-F5344CB8AC3E}">
        <p14:creationId xmlns:p14="http://schemas.microsoft.com/office/powerpoint/2010/main" val="91697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62991-F0FA-B367-A301-073A5C3E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Encouragement</a:t>
            </a:r>
            <a:r>
              <a:rPr lang="it-IT" dirty="0"/>
              <a:t> to Read </a:t>
            </a:r>
            <a:r>
              <a:rPr lang="it-IT" dirty="0" err="1"/>
              <a:t>it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77D144-899F-2711-13CD-F504D484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RC </a:t>
            </a:r>
            <a:r>
              <a:rPr lang="it-IT" dirty="0" err="1"/>
              <a:t>fear</a:t>
            </a:r>
            <a:r>
              <a:rPr lang="it-IT" dirty="0"/>
              <a:t> of the private reading of </a:t>
            </a:r>
            <a:r>
              <a:rPr lang="it-IT" dirty="0" err="1"/>
              <a:t>Scripture</a:t>
            </a:r>
            <a:endParaRPr lang="it-IT" dirty="0"/>
          </a:p>
          <a:p>
            <a:r>
              <a:rPr lang="it-IT" dirty="0"/>
              <a:t>The Index of the </a:t>
            </a:r>
            <a:r>
              <a:rPr lang="it-IT" dirty="0" err="1"/>
              <a:t>Prohibited</a:t>
            </a:r>
            <a:r>
              <a:rPr lang="it-IT" dirty="0"/>
              <a:t> Books</a:t>
            </a:r>
          </a:p>
          <a:p>
            <a:r>
              <a:rPr lang="it-IT" dirty="0"/>
              <a:t>The </a:t>
            </a:r>
            <a:r>
              <a:rPr lang="it-IT" dirty="0" err="1"/>
              <a:t>change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Vatican II</a:t>
            </a:r>
          </a:p>
          <a:p>
            <a:r>
              <a:rPr lang="it-IT" dirty="0" err="1"/>
              <a:t>Preaching</a:t>
            </a:r>
            <a:r>
              <a:rPr lang="it-IT" dirty="0"/>
              <a:t> the </a:t>
            </a:r>
            <a:r>
              <a:rPr lang="it-IT" dirty="0" err="1"/>
              <a:t>Bible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Vatican </a:t>
            </a:r>
            <a:r>
              <a:rPr lang="it-IT" dirty="0" err="1"/>
              <a:t>Handbook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44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9AD617-F44A-23D0-7DA2-DE400999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same</a:t>
            </a:r>
            <a:r>
              <a:rPr lang="it-IT" dirty="0"/>
              <a:t> high </a:t>
            </a:r>
            <a:r>
              <a:rPr lang="it-IT" dirty="0" err="1"/>
              <a:t>view</a:t>
            </a:r>
            <a:r>
              <a:rPr lang="it-IT" dirty="0"/>
              <a:t> of </a:t>
            </a:r>
            <a:r>
              <a:rPr lang="it-IT" dirty="0" err="1"/>
              <a:t>Scripture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76C294-E150-E58F-C150-EBF86B7BA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Pre</a:t>
            </a:r>
            <a:r>
              <a:rPr lang="it-IT" dirty="0"/>
              <a:t>-Vatican II </a:t>
            </a:r>
            <a:r>
              <a:rPr lang="it-IT" dirty="0" err="1"/>
              <a:t>views</a:t>
            </a:r>
            <a:r>
              <a:rPr lang="it-IT" dirty="0"/>
              <a:t> of the </a:t>
            </a:r>
            <a:r>
              <a:rPr lang="it-IT" dirty="0" err="1"/>
              <a:t>Bible</a:t>
            </a:r>
            <a:endParaRPr lang="it-IT" dirty="0"/>
          </a:p>
          <a:p>
            <a:r>
              <a:rPr lang="it-IT" i="1" dirty="0" err="1"/>
              <a:t>Provvidentissum</a:t>
            </a:r>
            <a:r>
              <a:rPr lang="it-IT" i="1" dirty="0"/>
              <a:t> Deus</a:t>
            </a:r>
            <a:r>
              <a:rPr lang="it-IT" dirty="0"/>
              <a:t>, Leo XIII 1893</a:t>
            </a:r>
          </a:p>
          <a:p>
            <a:r>
              <a:rPr lang="it-IT" i="1" dirty="0"/>
              <a:t>Divino </a:t>
            </a:r>
            <a:r>
              <a:rPr lang="it-IT" i="1" dirty="0" err="1"/>
              <a:t>Afflante</a:t>
            </a:r>
            <a:r>
              <a:rPr lang="it-IT" i="1" dirty="0"/>
              <a:t> Spiritu</a:t>
            </a:r>
            <a:r>
              <a:rPr lang="it-IT" dirty="0"/>
              <a:t>, Pius XII 1943</a:t>
            </a:r>
          </a:p>
        </p:txBody>
      </p:sp>
    </p:spTree>
    <p:extLst>
      <p:ext uri="{BB962C8B-B14F-4D97-AF65-F5344CB8AC3E}">
        <p14:creationId xmlns:p14="http://schemas.microsoft.com/office/powerpoint/2010/main" val="363594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28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b="1">
                <a:latin typeface="Arial" charset="0"/>
              </a:rPr>
              <a:t>The Roman Catholic Scripture: </a:t>
            </a:r>
            <a:r>
              <a:rPr lang="it-IT" b="1" i="1">
                <a:latin typeface="Arial" charset="0"/>
              </a:rPr>
              <a:t>Dei Verbum </a:t>
            </a:r>
            <a:r>
              <a:rPr lang="it-IT" b="1">
                <a:latin typeface="Arial" charset="0"/>
              </a:rPr>
              <a:t>(1965)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514600"/>
            <a:ext cx="464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6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SCRIPTURE</a:t>
            </a:r>
            <a:endParaRPr lang="it-IT" sz="6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1143000"/>
            <a:ext cx="8991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6000" b="1">
                <a:latin typeface="Arial" charset="0"/>
                <a:cs typeface="Arial" charset="0"/>
              </a:rPr>
              <a:t>REVELATION</a:t>
            </a:r>
            <a:endParaRPr lang="it-IT" sz="6000" b="1">
              <a:latin typeface="Arial" charset="0"/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029200"/>
            <a:ext cx="9144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3800" b="1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48200" y="2514600"/>
            <a:ext cx="449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6000">
                <a:solidFill>
                  <a:srgbClr val="006666"/>
                </a:solidFill>
                <a:latin typeface="Arial" charset="0"/>
              </a:rPr>
              <a:t>TRADITION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048000" y="22098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495800" y="2209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52600" y="3581400"/>
            <a:ext cx="579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6000">
                <a:solidFill>
                  <a:srgbClr val="0033CC"/>
                </a:solidFill>
                <a:latin typeface="Arial" charset="0"/>
              </a:rPr>
              <a:t>MAGISTERIUM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124200" y="3352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4419600" y="3352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28600" y="4800600"/>
            <a:ext cx="8686800" cy="16002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14400" y="4970463"/>
            <a:ext cx="73152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T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M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R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A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A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G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D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I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I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ST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T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E</a:t>
            </a:r>
          </a:p>
          <a:p>
            <a:pPr algn="ctr"/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I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R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O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IU</a:t>
            </a:r>
            <a:r>
              <a:rPr lang="en-GB" sz="3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</a:t>
            </a:r>
            <a:r>
              <a:rPr lang="en-GB" sz="3800" b="1">
                <a:solidFill>
                  <a:srgbClr val="006666"/>
                </a:solidFill>
                <a:latin typeface="Arial" charset="0"/>
                <a:cs typeface="Arial" charset="0"/>
              </a:rPr>
              <a:t>N</a:t>
            </a:r>
            <a:r>
              <a:rPr lang="en-GB" sz="3800" b="1">
                <a:solidFill>
                  <a:srgbClr val="0033CC"/>
                </a:solidFill>
                <a:latin typeface="Arial" charset="0"/>
                <a:cs typeface="Arial" charset="0"/>
              </a:rPr>
              <a:t>M</a:t>
            </a:r>
            <a:endParaRPr lang="it-IT" sz="3800" b="1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utoUpdateAnimBg="0"/>
      <p:bldP spid="6151" grpId="0" animBg="1"/>
      <p:bldP spid="6152" grpId="0" animBg="1"/>
      <p:bldP spid="6153" grpId="0" autoUpdateAnimBg="0"/>
      <p:bldP spid="6154" grpId="0" animBg="1"/>
      <p:bldP spid="6155" grpId="0" animBg="1"/>
      <p:bldP spid="6157" grpId="0" animBg="1" autoUpdateAnimBg="0"/>
      <p:bldP spid="61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/>
              <a:t>Dei </a:t>
            </a:r>
            <a:r>
              <a:rPr lang="it-IT" b="1" i="1" dirty="0" err="1"/>
              <a:t>Verbum</a:t>
            </a:r>
            <a:br>
              <a:rPr lang="it-IT" b="1" i="1" dirty="0"/>
            </a:br>
            <a:r>
              <a:rPr lang="it-IT" sz="3600" dirty="0"/>
              <a:t>The </a:t>
            </a:r>
            <a:r>
              <a:rPr lang="it-IT" sz="3600" dirty="0" err="1"/>
              <a:t>Second</a:t>
            </a:r>
            <a:r>
              <a:rPr lang="it-IT" sz="3600" dirty="0"/>
              <a:t> </a:t>
            </a:r>
            <a:r>
              <a:rPr lang="it-IT" sz="3600" dirty="0" err="1"/>
              <a:t>Vatican</a:t>
            </a:r>
            <a:r>
              <a:rPr lang="it-IT" sz="3600" dirty="0"/>
              <a:t> </a:t>
            </a:r>
            <a:r>
              <a:rPr lang="it-IT" sz="3600" dirty="0" err="1"/>
              <a:t>Council</a:t>
            </a:r>
            <a:r>
              <a:rPr lang="it-IT" sz="3600" dirty="0"/>
              <a:t> (1965)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err="1"/>
              <a:t>Triangular</a:t>
            </a:r>
            <a:r>
              <a:rPr lang="it-IT"/>
              <a:t> interplay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Tradition</a:t>
            </a:r>
            <a:r>
              <a:rPr lang="it-IT" dirty="0"/>
              <a:t>, </a:t>
            </a:r>
            <a:r>
              <a:rPr lang="it-IT" dirty="0" err="1"/>
              <a:t>Scripture</a:t>
            </a:r>
            <a:r>
              <a:rPr lang="it-IT" dirty="0"/>
              <a:t> and the </a:t>
            </a:r>
            <a:r>
              <a:rPr lang="it-IT" dirty="0" err="1"/>
              <a:t>Magisterium</a:t>
            </a:r>
            <a:endParaRPr lang="it-IT" dirty="0"/>
          </a:p>
          <a:p>
            <a:r>
              <a:rPr lang="it-IT" dirty="0" err="1"/>
              <a:t>Scripture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</a:t>
            </a:r>
            <a:r>
              <a:rPr lang="it-IT" dirty="0" err="1"/>
              <a:t>Revelation</a:t>
            </a:r>
            <a:r>
              <a:rPr lang="it-IT" dirty="0"/>
              <a:t> </a:t>
            </a:r>
          </a:p>
          <a:p>
            <a:r>
              <a:rPr lang="it-IT" dirty="0"/>
              <a:t>“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Sacred</a:t>
            </a:r>
            <a:r>
              <a:rPr lang="it-IT" dirty="0"/>
              <a:t> </a:t>
            </a:r>
            <a:r>
              <a:rPr lang="it-IT" dirty="0" err="1"/>
              <a:t>Scripture</a:t>
            </a:r>
            <a:r>
              <a:rPr lang="it-IT" dirty="0"/>
              <a:t> alone </a:t>
            </a:r>
            <a:r>
              <a:rPr lang="it-IT" dirty="0" err="1"/>
              <a:t>that</a:t>
            </a:r>
            <a:r>
              <a:rPr lang="it-IT" dirty="0"/>
              <a:t> the Church </a:t>
            </a:r>
            <a:r>
              <a:rPr lang="it-IT" dirty="0" err="1"/>
              <a:t>draws</a:t>
            </a:r>
            <a:r>
              <a:rPr lang="it-IT" dirty="0"/>
              <a:t> </a:t>
            </a:r>
            <a:r>
              <a:rPr lang="it-IT" dirty="0" err="1"/>
              <a:t>her</a:t>
            </a:r>
            <a:r>
              <a:rPr lang="it-IT" dirty="0"/>
              <a:t> </a:t>
            </a:r>
            <a:r>
              <a:rPr lang="it-IT" dirty="0" err="1"/>
              <a:t>certainty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everything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revealed</a:t>
            </a:r>
            <a:r>
              <a:rPr lang="it-IT" dirty="0"/>
              <a:t>” (n. 9)</a:t>
            </a:r>
          </a:p>
          <a:p>
            <a:r>
              <a:rPr lang="it-IT" dirty="0"/>
              <a:t>“</a:t>
            </a:r>
            <a:r>
              <a:rPr lang="it-IT" err="1"/>
              <a:t>Both</a:t>
            </a:r>
            <a:r>
              <a:rPr lang="it-IT"/>
              <a:t> sacred tradition and sacred scripture are to be accepted and venerated with the same sense of devotion and reverence” (n. 9)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err="1"/>
              <a:t>Verbum</a:t>
            </a:r>
            <a:r>
              <a:rPr lang="it-IT" b="1" i="1" dirty="0"/>
              <a:t> Domini</a:t>
            </a:r>
            <a:br>
              <a:rPr lang="it-IT" dirty="0"/>
            </a:br>
            <a:r>
              <a:rPr lang="it-IT" sz="3600" dirty="0"/>
              <a:t>Pope </a:t>
            </a:r>
            <a:r>
              <a:rPr lang="it-IT" sz="3600" dirty="0" err="1"/>
              <a:t>Benedict</a:t>
            </a:r>
            <a:r>
              <a:rPr lang="it-IT" sz="3600" dirty="0"/>
              <a:t> XVI (2010)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The Word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God</a:t>
            </a:r>
            <a:r>
              <a:rPr lang="it-IT" dirty="0"/>
              <a:t> “</a:t>
            </a:r>
            <a:r>
              <a:rPr lang="it-IT" dirty="0" err="1"/>
              <a:t>precedes</a:t>
            </a:r>
            <a:r>
              <a:rPr lang="it-IT" dirty="0"/>
              <a:t> and </a:t>
            </a:r>
            <a:r>
              <a:rPr lang="it-IT" dirty="0" err="1"/>
              <a:t>exceeds</a:t>
            </a:r>
            <a:r>
              <a:rPr lang="it-IT" dirty="0"/>
              <a:t> </a:t>
            </a:r>
            <a:r>
              <a:rPr lang="it-IT" dirty="0" err="1"/>
              <a:t>sacred</a:t>
            </a:r>
            <a:r>
              <a:rPr lang="it-IT" dirty="0"/>
              <a:t> </a:t>
            </a:r>
            <a:r>
              <a:rPr lang="it-IT" dirty="0" err="1"/>
              <a:t>Scripture</a:t>
            </a:r>
            <a:r>
              <a:rPr lang="it-IT" dirty="0"/>
              <a:t>”</a:t>
            </a:r>
          </a:p>
          <a:p>
            <a:r>
              <a:rPr lang="it-IT" dirty="0" err="1"/>
              <a:t>Scripture</a:t>
            </a:r>
            <a:r>
              <a:rPr lang="it-IT" dirty="0"/>
              <a:t> “</a:t>
            </a:r>
            <a:r>
              <a:rPr lang="it-IT" dirty="0" err="1"/>
              <a:t>contains</a:t>
            </a:r>
            <a:r>
              <a:rPr lang="it-IT" dirty="0"/>
              <a:t> the divine word”</a:t>
            </a:r>
          </a:p>
          <a:p>
            <a:r>
              <a:rPr lang="it-IT" dirty="0" err="1"/>
              <a:t>Scripture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“</a:t>
            </a:r>
            <a:r>
              <a:rPr lang="it-IT" dirty="0" err="1"/>
              <a:t>inspired</a:t>
            </a:r>
            <a:r>
              <a:rPr lang="it-IT" dirty="0"/>
              <a:t> </a:t>
            </a:r>
            <a:r>
              <a:rPr lang="it-IT" dirty="0" err="1"/>
              <a:t>testimony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revelation</a:t>
            </a:r>
            <a:r>
              <a:rPr lang="it-IT" dirty="0"/>
              <a:t>”</a:t>
            </a:r>
          </a:p>
          <a:p>
            <a:r>
              <a:rPr lang="it-IT" dirty="0"/>
              <a:t>“</a:t>
            </a:r>
            <a:r>
              <a:rPr lang="it-IT" dirty="0" err="1"/>
              <a:t>Together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the Church’s living </a:t>
            </a:r>
            <a:r>
              <a:rPr lang="it-IT" dirty="0" err="1"/>
              <a:t>Tradition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the supreme </a:t>
            </a:r>
            <a:r>
              <a:rPr lang="it-IT" dirty="0" err="1"/>
              <a:t>rule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faith</a:t>
            </a:r>
            <a:r>
              <a:rPr lang="it-IT" dirty="0"/>
              <a:t>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Pope Francis’ </a:t>
            </a:r>
            <a:r>
              <a:rPr lang="it-IT" b="1" dirty="0" err="1"/>
              <a:t>speech</a:t>
            </a:r>
            <a:r>
              <a:rPr lang="it-IT" b="1" dirty="0"/>
              <a:t> </a:t>
            </a:r>
            <a:br>
              <a:rPr lang="it-IT" dirty="0"/>
            </a:br>
            <a:r>
              <a:rPr lang="it-IT" sz="3600" dirty="0" err="1"/>
              <a:t>to</a:t>
            </a:r>
            <a:r>
              <a:rPr lang="it-IT" sz="3600" dirty="0"/>
              <a:t> the </a:t>
            </a:r>
            <a:r>
              <a:rPr lang="it-IT" sz="3600" dirty="0" err="1"/>
              <a:t>Pontifical</a:t>
            </a:r>
            <a:r>
              <a:rPr lang="it-IT" sz="3600" dirty="0"/>
              <a:t> </a:t>
            </a:r>
            <a:r>
              <a:rPr lang="it-IT" sz="3600" dirty="0" err="1"/>
              <a:t>Biblical</a:t>
            </a:r>
            <a:r>
              <a:rPr lang="it-IT" sz="3600" dirty="0"/>
              <a:t> </a:t>
            </a:r>
            <a:r>
              <a:rPr lang="it-IT" sz="3600" dirty="0" err="1"/>
              <a:t>Commission</a:t>
            </a:r>
            <a:r>
              <a:rPr lang="it-IT" sz="3600" dirty="0"/>
              <a:t> </a:t>
            </a:r>
            <a:br>
              <a:rPr lang="it-IT" sz="3600" dirty="0"/>
            </a:br>
            <a:r>
              <a:rPr lang="it-IT" sz="3600" dirty="0"/>
              <a:t>(</a:t>
            </a:r>
            <a:r>
              <a:rPr lang="it-IT" sz="3600" dirty="0" err="1"/>
              <a:t>April</a:t>
            </a:r>
            <a:r>
              <a:rPr lang="it-IT" sz="3600" dirty="0"/>
              <a:t> 12th, 2013)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Non-Identity</a:t>
            </a:r>
            <a:r>
              <a:rPr lang="it-IT" dirty="0"/>
              <a:t> </a:t>
            </a:r>
            <a:r>
              <a:rPr lang="it-IT" dirty="0" err="1"/>
              <a:t>Thesis</a:t>
            </a:r>
            <a:endParaRPr lang="it-IT" dirty="0"/>
          </a:p>
          <a:p>
            <a:r>
              <a:rPr lang="it-IT" dirty="0" err="1"/>
              <a:t>Scripture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Subject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the Church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The Inspiration and the Truth of Sacred Scripture</a:t>
            </a:r>
            <a:br>
              <a:rPr lang="en-US" dirty="0"/>
            </a:br>
            <a:r>
              <a:rPr lang="en-US" sz="3600" dirty="0"/>
              <a:t>Pontifical Biblical Commission (2014)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Reaffirming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</a:t>
            </a:r>
            <a:r>
              <a:rPr lang="it-IT" dirty="0" err="1"/>
              <a:t>inerrancy</a:t>
            </a:r>
            <a:endParaRPr lang="it-IT" dirty="0"/>
          </a:p>
          <a:p>
            <a:r>
              <a:rPr lang="it-IT" dirty="0" err="1"/>
              <a:t>Undermining</a:t>
            </a:r>
            <a:r>
              <a:rPr lang="it-IT" dirty="0"/>
              <a:t> the </a:t>
            </a:r>
            <a:r>
              <a:rPr lang="it-IT" dirty="0" err="1"/>
              <a:t>historical</a:t>
            </a:r>
            <a:r>
              <a:rPr lang="it-IT" dirty="0"/>
              <a:t> </a:t>
            </a:r>
            <a:r>
              <a:rPr lang="it-IT" dirty="0" err="1"/>
              <a:t>reliability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Scripture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magisterial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Church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338</Words>
  <Application>Microsoft Macintosh PowerPoint</Application>
  <PresentationFormat>Presentazione su schermo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Why do Catholics and Evangelicals Think so Differently? Evaluating the RC View of Scripture</vt:lpstr>
      <vt:lpstr>The Same Bible?</vt:lpstr>
      <vt:lpstr>The Same Encouragement to Read it?</vt:lpstr>
      <vt:lpstr>The same high view of Scripture?</vt:lpstr>
      <vt:lpstr>Presentazione standard di PowerPoint</vt:lpstr>
      <vt:lpstr>Dei Verbum The Second Vatican Council (1965)</vt:lpstr>
      <vt:lpstr>Verbum Domini Pope Benedict XVI (2010)</vt:lpstr>
      <vt:lpstr>Pope Francis’ speech  to the Pontifical Biblical Commission  (April 12th, 2013)</vt:lpstr>
      <vt:lpstr>The Inspiration and the Truth of Sacred Scripture Pontifical Biblical Commission (2014)</vt:lpstr>
      <vt:lpstr>The same interpretation of the Bible?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Dei Verbum to Verbum Domini and Beyond An evangelical assessment of theological trends in present-day Roman Catholic doctrine of Scripture</dc:title>
  <dc:creator>Utente1</dc:creator>
  <cp:lastModifiedBy>Leonardo De Chirico</cp:lastModifiedBy>
  <cp:revision>21</cp:revision>
  <dcterms:created xsi:type="dcterms:W3CDTF">2018-04-09T13:47:51Z</dcterms:created>
  <dcterms:modified xsi:type="dcterms:W3CDTF">2023-05-22T05:39:36Z</dcterms:modified>
</cp:coreProperties>
</file>