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147" r:id="rId3"/>
    <p:sldId id="2306" r:id="rId4"/>
    <p:sldId id="2146" r:id="rId5"/>
    <p:sldId id="2308" r:id="rId6"/>
    <p:sldId id="2378" r:id="rId7"/>
    <p:sldId id="2125" r:id="rId8"/>
    <p:sldId id="2129" r:id="rId9"/>
    <p:sldId id="2376" r:id="rId10"/>
    <p:sldId id="2130" r:id="rId11"/>
    <p:sldId id="2132" r:id="rId12"/>
    <p:sldId id="2133" r:id="rId13"/>
    <p:sldId id="2312" r:id="rId14"/>
    <p:sldId id="2135" r:id="rId15"/>
    <p:sldId id="2136" r:id="rId16"/>
    <p:sldId id="2303" r:id="rId17"/>
    <p:sldId id="2138" r:id="rId18"/>
    <p:sldId id="2139" r:id="rId19"/>
    <p:sldId id="2141" r:id="rId20"/>
    <p:sldId id="2126" r:id="rId21"/>
    <p:sldId id="2347" r:id="rId22"/>
    <p:sldId id="2379" r:id="rId23"/>
    <p:sldId id="2380" r:id="rId24"/>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6"/>
    <p:restoredTop sz="96197"/>
  </p:normalViewPr>
  <p:slideViewPr>
    <p:cSldViewPr snapToGrid="0">
      <p:cViewPr varScale="1">
        <p:scale>
          <a:sx n="112" d="100"/>
          <a:sy n="112" d="100"/>
        </p:scale>
        <p:origin x="208"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4154A-EDEA-774E-BB10-A9CA81C5EB26}" type="datetimeFigureOut">
              <a:rPr lang="en-CZ" smtClean="0"/>
              <a:t>31.07.2023</a:t>
            </a:fld>
            <a:endParaRPr lang="en-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71048-EBE2-CF4C-9BCC-EC982FB604E9}" type="slidenum">
              <a:rPr lang="en-CZ" smtClean="0"/>
              <a:t>‹#›</a:t>
            </a:fld>
            <a:endParaRPr lang="en-CZ"/>
          </a:p>
        </p:txBody>
      </p:sp>
    </p:spTree>
    <p:extLst>
      <p:ext uri="{BB962C8B-B14F-4D97-AF65-F5344CB8AC3E}">
        <p14:creationId xmlns:p14="http://schemas.microsoft.com/office/powerpoint/2010/main" val="24414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2</a:t>
            </a:fld>
            <a:endParaRPr lang="en-US" dirty="0"/>
          </a:p>
        </p:txBody>
      </p:sp>
    </p:spTree>
    <p:extLst>
      <p:ext uri="{BB962C8B-B14F-4D97-AF65-F5344CB8AC3E}">
        <p14:creationId xmlns:p14="http://schemas.microsoft.com/office/powerpoint/2010/main" val="218347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23</a:t>
            </a:fld>
            <a:endParaRPr lang="en-US" dirty="0"/>
          </a:p>
        </p:txBody>
      </p:sp>
    </p:spTree>
    <p:extLst>
      <p:ext uri="{BB962C8B-B14F-4D97-AF65-F5344CB8AC3E}">
        <p14:creationId xmlns:p14="http://schemas.microsoft.com/office/powerpoint/2010/main" val="251140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3</a:t>
            </a:fld>
            <a:endParaRPr lang="en-US" dirty="0"/>
          </a:p>
        </p:txBody>
      </p:sp>
    </p:spTree>
    <p:extLst>
      <p:ext uri="{BB962C8B-B14F-4D97-AF65-F5344CB8AC3E}">
        <p14:creationId xmlns:p14="http://schemas.microsoft.com/office/powerpoint/2010/main" val="325850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a:t>What happens when this is missing?</a:t>
            </a:r>
          </a:p>
        </p:txBody>
      </p:sp>
      <p:sp>
        <p:nvSpPr>
          <p:cNvPr id="4" name="Slide Number Placeholder 3"/>
          <p:cNvSpPr>
            <a:spLocks noGrp="1"/>
          </p:cNvSpPr>
          <p:nvPr>
            <p:ph type="sldNum" sz="quarter" idx="5"/>
          </p:nvPr>
        </p:nvSpPr>
        <p:spPr/>
        <p:txBody>
          <a:bodyPr/>
          <a:lstStyle/>
          <a:p>
            <a:fld id="{303EA0C3-D01B-4118-9178-0B2D64DF29E2}" type="slidenum">
              <a:rPr lang="en-US" smtClean="0"/>
              <a:pPr/>
              <a:t>4</a:t>
            </a:fld>
            <a:endParaRPr lang="en-US" dirty="0"/>
          </a:p>
        </p:txBody>
      </p:sp>
    </p:spTree>
    <p:extLst>
      <p:ext uri="{BB962C8B-B14F-4D97-AF65-F5344CB8AC3E}">
        <p14:creationId xmlns:p14="http://schemas.microsoft.com/office/powerpoint/2010/main" val="397633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7</a:t>
            </a:fld>
            <a:endParaRPr lang="en-US" dirty="0"/>
          </a:p>
        </p:txBody>
      </p:sp>
    </p:spTree>
    <p:extLst>
      <p:ext uri="{BB962C8B-B14F-4D97-AF65-F5344CB8AC3E}">
        <p14:creationId xmlns:p14="http://schemas.microsoft.com/office/powerpoint/2010/main" val="14622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11</a:t>
            </a:fld>
            <a:endParaRPr lang="en-US" dirty="0"/>
          </a:p>
        </p:txBody>
      </p:sp>
    </p:spTree>
    <p:extLst>
      <p:ext uri="{BB962C8B-B14F-4D97-AF65-F5344CB8AC3E}">
        <p14:creationId xmlns:p14="http://schemas.microsoft.com/office/powerpoint/2010/main" val="338737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14</a:t>
            </a:fld>
            <a:endParaRPr lang="en-US" dirty="0"/>
          </a:p>
        </p:txBody>
      </p:sp>
    </p:spTree>
    <p:extLst>
      <p:ext uri="{BB962C8B-B14F-4D97-AF65-F5344CB8AC3E}">
        <p14:creationId xmlns:p14="http://schemas.microsoft.com/office/powerpoint/2010/main" val="280708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16</a:t>
            </a:fld>
            <a:endParaRPr lang="en-US" dirty="0"/>
          </a:p>
        </p:txBody>
      </p:sp>
    </p:spTree>
    <p:extLst>
      <p:ext uri="{BB962C8B-B14F-4D97-AF65-F5344CB8AC3E}">
        <p14:creationId xmlns:p14="http://schemas.microsoft.com/office/powerpoint/2010/main" val="84186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20</a:t>
            </a:fld>
            <a:endParaRPr lang="en-US" dirty="0"/>
          </a:p>
        </p:txBody>
      </p:sp>
    </p:spTree>
    <p:extLst>
      <p:ext uri="{BB962C8B-B14F-4D97-AF65-F5344CB8AC3E}">
        <p14:creationId xmlns:p14="http://schemas.microsoft.com/office/powerpoint/2010/main" val="172094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303EA0C3-D01B-4118-9178-0B2D64DF29E2}" type="slidenum">
              <a:rPr lang="en-US" smtClean="0"/>
              <a:pPr/>
              <a:t>22</a:t>
            </a:fld>
            <a:endParaRPr lang="en-US" dirty="0"/>
          </a:p>
        </p:txBody>
      </p:sp>
    </p:spTree>
    <p:extLst>
      <p:ext uri="{BB962C8B-B14F-4D97-AF65-F5344CB8AC3E}">
        <p14:creationId xmlns:p14="http://schemas.microsoft.com/office/powerpoint/2010/main" val="381849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73CC-5300-45F2-E2B5-AAE405CBAB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21884C94-ECCB-3BEC-BEDF-D2C843B70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74F929AD-8014-B63C-6078-160295240781}"/>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15685945-24CA-3DF9-2C48-ED39F5CC11C6}"/>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0033CC62-1C7C-504B-D57B-36A320B02BC0}"/>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350105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17EA-008B-5268-B33B-2BADFCCA5D12}"/>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F9E96DB2-1B6C-FF87-75BD-EE9B216FBA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9259BDDE-B0CE-BE03-7888-C79D9B5895C2}"/>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C5709283-E5A0-1364-E27C-F2344C678FC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31D1DAA6-35F0-E51D-F79F-5200C4E713F8}"/>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132562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DA267-920C-3C10-4200-65573FDA0D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1F69C57F-8172-B992-AD81-283F39176B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C25FDDF-5598-ACA2-0A9A-6CFF5E078A62}"/>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C97C258C-25C9-E092-C4D6-41E3F1A83A9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0D128BE6-2D96-6EE7-3B81-CF724638887A}"/>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44173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030C-0814-BC9E-8910-0D769899C56E}"/>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2C33CEAC-13A3-4737-58D4-6FE1775AC6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5895BD80-C910-0C5C-E383-7357D2461660}"/>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6A3A83F2-7255-8C02-3C0A-0DFF361FD5EA}"/>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EA1541D3-74C3-39BC-DFA7-7A879B9121A9}"/>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303011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1B01-4696-DC66-62CB-BB6B4F4F5A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08B7BCF9-E995-7AC2-B608-3A9EA6413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7FAC14-8E9C-B1BC-6133-2AF957F48FB0}"/>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2775D2BF-7988-0B3B-5070-EC9B91EE4E78}"/>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A1059F3E-B746-43D4-0B22-BD745DF82D98}"/>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87763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0D4-7667-7938-7120-BBD4EF3424C6}"/>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89A32681-B6CA-8C8F-F079-549287103E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D907C67F-6C9D-01E3-027A-19C9EAA277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37C4083-CDC2-7A07-A4BE-A4B54F3EA691}"/>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6" name="Footer Placeholder 5">
            <a:extLst>
              <a:ext uri="{FF2B5EF4-FFF2-40B4-BE49-F238E27FC236}">
                <a16:creationId xmlns:a16="http://schemas.microsoft.com/office/drawing/2014/main" id="{2E43260B-F339-4009-24C5-6B0A9B32780D}"/>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35DCD358-BE6F-0633-28C8-4C190F6C7D61}"/>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124558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F9FC-F785-A81C-04C2-46FFBF2BC6EC}"/>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410E214F-548A-5153-84CE-41CA2EF30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E02376-010A-EA71-5242-7EBF5EFD5A5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A0BE6E0B-3551-15B8-3A12-287464330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6D01D3-799C-826C-CAFF-8F63FEFC0D0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FD39477E-A485-2504-3EF0-D341C99BB70A}"/>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8" name="Footer Placeholder 7">
            <a:extLst>
              <a:ext uri="{FF2B5EF4-FFF2-40B4-BE49-F238E27FC236}">
                <a16:creationId xmlns:a16="http://schemas.microsoft.com/office/drawing/2014/main" id="{F9950F42-0DEB-8FCE-BF42-BE1DFAB5BF5E}"/>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46A39E76-6DDF-05F1-76E2-38F985235941}"/>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256470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ECFD-0C92-24CB-6BC2-DB69B78434FE}"/>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CAD260BA-3AA8-77E5-8A5C-8F30244035D6}"/>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4" name="Footer Placeholder 3">
            <a:extLst>
              <a:ext uri="{FF2B5EF4-FFF2-40B4-BE49-F238E27FC236}">
                <a16:creationId xmlns:a16="http://schemas.microsoft.com/office/drawing/2014/main" id="{5624F615-D5AB-AF11-27DB-2A33AC675EC4}"/>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99083BFB-62C1-AB0F-9A04-7D9626505C70}"/>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306603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DD3D1-36B3-8D74-1B4E-96DA05DCBF55}"/>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3" name="Footer Placeholder 2">
            <a:extLst>
              <a:ext uri="{FF2B5EF4-FFF2-40B4-BE49-F238E27FC236}">
                <a16:creationId xmlns:a16="http://schemas.microsoft.com/office/drawing/2014/main" id="{7BFFD355-5B57-75F6-921B-5032E81906F4}"/>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61353C53-EE2C-F737-1B40-8A3900EBE839}"/>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131197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3475-B2A3-FEF8-D597-A12B36094D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54278A87-1F46-F133-6073-874B2ECB0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E20EE2FF-9B6D-BE6A-71A2-B016CDEA8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67BC93-DFF0-BD5F-D45E-2166DE630F11}"/>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6" name="Footer Placeholder 5">
            <a:extLst>
              <a:ext uri="{FF2B5EF4-FFF2-40B4-BE49-F238E27FC236}">
                <a16:creationId xmlns:a16="http://schemas.microsoft.com/office/drawing/2014/main" id="{52F887BB-61F4-8201-674C-D52F2AFADA48}"/>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A1FF8073-0C32-4B1A-AA1D-D933715EDBF0}"/>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395665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0014-9150-B7CF-F661-4491B4F2C4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4639B4B7-4621-0D03-D2AE-85A497628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C4ADA5E6-14B3-32F5-D810-82F5FE02C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2FF5A9-A9E2-F1C3-7E32-B67F03E64635}"/>
              </a:ext>
            </a:extLst>
          </p:cNvPr>
          <p:cNvSpPr>
            <a:spLocks noGrp="1"/>
          </p:cNvSpPr>
          <p:nvPr>
            <p:ph type="dt" sz="half" idx="10"/>
          </p:nvPr>
        </p:nvSpPr>
        <p:spPr/>
        <p:txBody>
          <a:bodyPr/>
          <a:lstStyle/>
          <a:p>
            <a:fld id="{1D51D954-6CDA-5C4B-915A-857046918E6A}" type="datetimeFigureOut">
              <a:rPr lang="en-CZ" smtClean="0"/>
              <a:t>31.07.2023</a:t>
            </a:fld>
            <a:endParaRPr lang="en-CZ"/>
          </a:p>
        </p:txBody>
      </p:sp>
      <p:sp>
        <p:nvSpPr>
          <p:cNvPr id="6" name="Footer Placeholder 5">
            <a:extLst>
              <a:ext uri="{FF2B5EF4-FFF2-40B4-BE49-F238E27FC236}">
                <a16:creationId xmlns:a16="http://schemas.microsoft.com/office/drawing/2014/main" id="{0F782B40-53DA-C3C6-A104-54F79D2C7F5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511CC710-B68F-BC98-9DA0-59BE7FCBD1EB}"/>
              </a:ext>
            </a:extLst>
          </p:cNvPr>
          <p:cNvSpPr>
            <a:spLocks noGrp="1"/>
          </p:cNvSpPr>
          <p:nvPr>
            <p:ph type="sldNum" sz="quarter" idx="12"/>
          </p:nvPr>
        </p:nvSpPr>
        <p:spPr/>
        <p:txBody>
          <a:bodyPr/>
          <a:lstStyle/>
          <a:p>
            <a:fld id="{29FABA72-4DA7-7D4A-B855-100EC7C34122}" type="slidenum">
              <a:rPr lang="en-CZ" smtClean="0"/>
              <a:t>‹#›</a:t>
            </a:fld>
            <a:endParaRPr lang="en-CZ"/>
          </a:p>
        </p:txBody>
      </p:sp>
    </p:spTree>
    <p:extLst>
      <p:ext uri="{BB962C8B-B14F-4D97-AF65-F5344CB8AC3E}">
        <p14:creationId xmlns:p14="http://schemas.microsoft.com/office/powerpoint/2010/main" val="109552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97A10-5CC9-C3D1-094F-60D034831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05E4609E-67AD-0D11-01AF-255ACD9DA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CED45F7E-D807-42CA-D8E4-434B4D3E4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1D954-6CDA-5C4B-915A-857046918E6A}" type="datetimeFigureOut">
              <a:rPr lang="en-CZ" smtClean="0"/>
              <a:t>31.07.2023</a:t>
            </a:fld>
            <a:endParaRPr lang="en-CZ"/>
          </a:p>
        </p:txBody>
      </p:sp>
      <p:sp>
        <p:nvSpPr>
          <p:cNvPr id="5" name="Footer Placeholder 4">
            <a:extLst>
              <a:ext uri="{FF2B5EF4-FFF2-40B4-BE49-F238E27FC236}">
                <a16:creationId xmlns:a16="http://schemas.microsoft.com/office/drawing/2014/main" id="{39D692BE-9CC8-1DA5-F5D4-1647EF0A9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E447EF37-28C0-4C25-B4BB-2DE2DB916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ABA72-4DA7-7D4A-B855-100EC7C34122}" type="slidenum">
              <a:rPr lang="en-CZ" smtClean="0"/>
              <a:t>‹#›</a:t>
            </a:fld>
            <a:endParaRPr lang="en-CZ"/>
          </a:p>
        </p:txBody>
      </p:sp>
    </p:spTree>
    <p:extLst>
      <p:ext uri="{BB962C8B-B14F-4D97-AF65-F5344CB8AC3E}">
        <p14:creationId xmlns:p14="http://schemas.microsoft.com/office/powerpoint/2010/main" val="818607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A6C5-797F-CC5C-DEB6-57C47199902B}"/>
              </a:ext>
            </a:extLst>
          </p:cNvPr>
          <p:cNvSpPr>
            <a:spLocks noGrp="1"/>
          </p:cNvSpPr>
          <p:nvPr>
            <p:ph type="ctrTitle"/>
          </p:nvPr>
        </p:nvSpPr>
        <p:spPr/>
        <p:txBody>
          <a:bodyPr/>
          <a:lstStyle/>
          <a:p>
            <a:r>
              <a:rPr lang="en-CZ" b="1" dirty="0"/>
              <a:t>Five Practices of Transformational Leadership</a:t>
            </a:r>
          </a:p>
        </p:txBody>
      </p:sp>
      <p:sp>
        <p:nvSpPr>
          <p:cNvPr id="3" name="Subtitle 2">
            <a:extLst>
              <a:ext uri="{FF2B5EF4-FFF2-40B4-BE49-F238E27FC236}">
                <a16:creationId xmlns:a16="http://schemas.microsoft.com/office/drawing/2014/main" id="{5490CD60-7121-D205-F2C5-4B5B3112F1D7}"/>
              </a:ext>
            </a:extLst>
          </p:cNvPr>
          <p:cNvSpPr>
            <a:spLocks noGrp="1"/>
          </p:cNvSpPr>
          <p:nvPr>
            <p:ph type="subTitle" idx="1"/>
          </p:nvPr>
        </p:nvSpPr>
        <p:spPr/>
        <p:txBody>
          <a:bodyPr/>
          <a:lstStyle/>
          <a:p>
            <a:endParaRPr lang="en-CZ" dirty="0"/>
          </a:p>
        </p:txBody>
      </p:sp>
    </p:spTree>
    <p:extLst>
      <p:ext uri="{BB962C8B-B14F-4D97-AF65-F5344CB8AC3E}">
        <p14:creationId xmlns:p14="http://schemas.microsoft.com/office/powerpoint/2010/main" val="178563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6" y="3755232"/>
            <a:ext cx="9759949" cy="2721769"/>
          </a:xfrm>
        </p:spPr>
        <p:txBody>
          <a:bodyPr>
            <a:normAutofit fontScale="90000"/>
          </a:bodyPr>
          <a:lstStyle/>
          <a:p>
            <a:pPr>
              <a:spcAft>
                <a:spcPts val="2400"/>
              </a:spcAft>
            </a:pPr>
            <a:r>
              <a:rPr lang="en-US" dirty="0"/>
              <a:t>I have little idea what my manager is interested in, believes or does. He’s rarely here and when he is, he’s usually in his office with the door shut.</a:t>
            </a:r>
            <a:r>
              <a:rPr lang="en-US" dirty="0">
                <a:solidFill>
                  <a:schemeClr val="bg2"/>
                </a:solidFill>
              </a:rPr>
              <a:t>”</a:t>
            </a:r>
            <a:br>
              <a:rPr lang="en-US" dirty="0"/>
            </a:br>
            <a:r>
              <a:rPr lang="en-US" dirty="0"/>
              <a:t>						</a:t>
            </a:r>
            <a:r>
              <a:rPr lang="en-US" sz="2400" dirty="0"/>
              <a:t>Graduate Trainee, Iveco Ford</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7" name="Picture 6" descr="A picture containing text, sign, clipart&#10;&#10;Description automatically generated">
            <a:extLst>
              <a:ext uri="{FF2B5EF4-FFF2-40B4-BE49-F238E27FC236}">
                <a16:creationId xmlns:a16="http://schemas.microsoft.com/office/drawing/2014/main" id="{8B774E9E-40E8-6348-8BD1-D195BDC92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243" y="0"/>
            <a:ext cx="1017101" cy="1585915"/>
          </a:xfrm>
          <a:prstGeom prst="rect">
            <a:avLst/>
          </a:prstGeom>
        </p:spPr>
      </p:pic>
    </p:spTree>
    <p:extLst>
      <p:ext uri="{BB962C8B-B14F-4D97-AF65-F5344CB8AC3E}">
        <p14:creationId xmlns:p14="http://schemas.microsoft.com/office/powerpoint/2010/main" val="272136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43D4-B40D-9F4B-81DF-089267D1BD38}"/>
              </a:ext>
            </a:extLst>
          </p:cNvPr>
          <p:cNvSpPr>
            <a:spLocks noGrp="1"/>
          </p:cNvSpPr>
          <p:nvPr>
            <p:ph type="title"/>
          </p:nvPr>
        </p:nvSpPr>
        <p:spPr/>
        <p:txBody>
          <a:bodyPr/>
          <a:lstStyle/>
          <a:p>
            <a:r>
              <a:rPr lang="en-US" b="1" dirty="0"/>
              <a:t>Inspire a Shared Vision</a:t>
            </a:r>
          </a:p>
        </p:txBody>
      </p:sp>
      <p:sp>
        <p:nvSpPr>
          <p:cNvPr id="4" name="Clarify values by finding your voice and affirming shared values.…">
            <a:extLst>
              <a:ext uri="{FF2B5EF4-FFF2-40B4-BE49-F238E27FC236}">
                <a16:creationId xmlns:a16="http://schemas.microsoft.com/office/drawing/2014/main" id="{F1353475-FC41-2743-ADB4-C089F9CBEC3B}"/>
              </a:ext>
            </a:extLst>
          </p:cNvPr>
          <p:cNvSpPr txBox="1">
            <a:spLocks noGrp="1"/>
          </p:cNvSpPr>
          <p:nvPr>
            <p:ph idx="1"/>
          </p:nvPr>
        </p:nvSpPr>
        <p:spPr>
          <a:xfrm>
            <a:off x="4251961" y="1825625"/>
            <a:ext cx="6549391" cy="4351339"/>
          </a:xfrm>
          <a:prstGeom prst="rect">
            <a:avLst/>
          </a:prstGeom>
        </p:spPr>
        <p:txBody>
          <a:bodyPr/>
          <a:lstStyle/>
          <a:p>
            <a:pPr marL="261251" indent="-261251"/>
            <a:r>
              <a:rPr lang="en-GB" b="1" dirty="0">
                <a:solidFill>
                  <a:srgbClr val="0091D0"/>
                </a:solidFill>
              </a:rPr>
              <a:t>Envision the future </a:t>
            </a:r>
            <a:r>
              <a:rPr lang="en-GB" dirty="0">
                <a:solidFill>
                  <a:srgbClr val="041E42"/>
                </a:solidFill>
              </a:rPr>
              <a:t>by imagining exciting and ennobling possibilities</a:t>
            </a:r>
          </a:p>
          <a:p>
            <a:pPr marL="261251" indent="-261251"/>
            <a:endParaRPr lang="en-GB" dirty="0">
              <a:solidFill>
                <a:srgbClr val="041E42"/>
              </a:solidFill>
            </a:endParaRPr>
          </a:p>
          <a:p>
            <a:pPr marL="261251" indent="-261251"/>
            <a:r>
              <a:rPr lang="en-GB" b="1" dirty="0">
                <a:solidFill>
                  <a:srgbClr val="0091D0"/>
                </a:solidFill>
              </a:rPr>
              <a:t>Enlist others </a:t>
            </a:r>
            <a:r>
              <a:rPr lang="en-GB" dirty="0">
                <a:solidFill>
                  <a:srgbClr val="041E42"/>
                </a:solidFill>
              </a:rPr>
              <a:t>in a common vision by appealing to shared aspirations</a:t>
            </a:r>
          </a:p>
        </p:txBody>
      </p:sp>
      <p:pic>
        <p:nvPicPr>
          <p:cNvPr id="7" name="Picture 6" descr="Icon&#10;&#10;Description automatically generated with medium confidence">
            <a:extLst>
              <a:ext uri="{FF2B5EF4-FFF2-40B4-BE49-F238E27FC236}">
                <a16:creationId xmlns:a16="http://schemas.microsoft.com/office/drawing/2014/main" id="{9ECE3DDD-EFB4-F842-A800-1164A57CB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1696287"/>
            <a:ext cx="2869460" cy="4480677"/>
          </a:xfrm>
          <a:prstGeom prst="rect">
            <a:avLst/>
          </a:prstGeom>
        </p:spPr>
      </p:pic>
    </p:spTree>
    <p:extLst>
      <p:ext uri="{BB962C8B-B14F-4D97-AF65-F5344CB8AC3E}">
        <p14:creationId xmlns:p14="http://schemas.microsoft.com/office/powerpoint/2010/main" val="36660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3" y="1004887"/>
            <a:ext cx="9718675" cy="2786324"/>
          </a:xfrm>
        </p:spPr>
        <p:txBody>
          <a:bodyPr>
            <a:normAutofit/>
          </a:bodyPr>
          <a:lstStyle/>
          <a:p>
            <a:pPr>
              <a:spcAft>
                <a:spcPts val="2400"/>
              </a:spcAft>
            </a:pPr>
            <a:r>
              <a:rPr lang="en-US" dirty="0"/>
              <a:t>Where there is no vision, the people perish.</a:t>
            </a:r>
            <a:r>
              <a:rPr lang="en-US" dirty="0">
                <a:solidFill>
                  <a:schemeClr val="bg2"/>
                </a:solidFill>
              </a:rPr>
              <a:t>”</a:t>
            </a:r>
            <a:br>
              <a:rPr lang="en-US" dirty="0"/>
            </a:br>
            <a:r>
              <a:rPr lang="en-US" dirty="0"/>
              <a:t>						</a:t>
            </a:r>
            <a:r>
              <a:rPr lang="en-US" sz="2400" dirty="0"/>
              <a:t>Proverbs 29:18</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8" name="Picture 7" descr="Icon&#10;&#10;Description automatically generated with medium confidence">
            <a:extLst>
              <a:ext uri="{FF2B5EF4-FFF2-40B4-BE49-F238E27FC236}">
                <a16:creationId xmlns:a16="http://schemas.microsoft.com/office/drawing/2014/main" id="{23293035-FDAF-E743-9450-7BE6CAB55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243" y="1"/>
            <a:ext cx="1017101" cy="1588209"/>
          </a:xfrm>
          <a:prstGeom prst="rect">
            <a:avLst/>
          </a:prstGeom>
        </p:spPr>
      </p:pic>
    </p:spTree>
    <p:extLst>
      <p:ext uri="{BB962C8B-B14F-4D97-AF65-F5344CB8AC3E}">
        <p14:creationId xmlns:p14="http://schemas.microsoft.com/office/powerpoint/2010/main" val="148387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3" y="3131346"/>
            <a:ext cx="9718675" cy="2721769"/>
          </a:xfrm>
        </p:spPr>
        <p:txBody>
          <a:bodyPr>
            <a:normAutofit fontScale="90000"/>
          </a:bodyPr>
          <a:lstStyle/>
          <a:p>
            <a:pPr>
              <a:spcAft>
                <a:spcPts val="2400"/>
              </a:spcAft>
            </a:pPr>
            <a:r>
              <a:rPr lang="en-US" dirty="0"/>
              <a:t>It’s people that make the difference and when you’re looking for improvement,</a:t>
            </a:r>
            <a:br>
              <a:rPr lang="en-US" dirty="0"/>
            </a:br>
            <a:r>
              <a:rPr lang="en-US" dirty="0"/>
              <a:t>the fire needs to be put inside them, not behind them.</a:t>
            </a:r>
            <a:r>
              <a:rPr lang="en-US" dirty="0">
                <a:solidFill>
                  <a:schemeClr val="bg2"/>
                </a:solidFill>
              </a:rPr>
              <a:t>”</a:t>
            </a:r>
            <a:br>
              <a:rPr lang="en-US" dirty="0"/>
            </a:br>
            <a:r>
              <a:rPr lang="en-US" dirty="0"/>
              <a:t>						</a:t>
            </a:r>
            <a:r>
              <a:rPr lang="en-US" sz="2400" dirty="0"/>
              <a:t>Keith Basnett, N. Brown plc</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8" name="Picture 7" descr="Icon&#10;&#10;Description automatically generated with medium confidence">
            <a:extLst>
              <a:ext uri="{FF2B5EF4-FFF2-40B4-BE49-F238E27FC236}">
                <a16:creationId xmlns:a16="http://schemas.microsoft.com/office/drawing/2014/main" id="{23293035-FDAF-E743-9450-7BE6CAB55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243" y="1"/>
            <a:ext cx="1017101" cy="1588209"/>
          </a:xfrm>
          <a:prstGeom prst="rect">
            <a:avLst/>
          </a:prstGeom>
        </p:spPr>
      </p:pic>
    </p:spTree>
    <p:extLst>
      <p:ext uri="{BB962C8B-B14F-4D97-AF65-F5344CB8AC3E}">
        <p14:creationId xmlns:p14="http://schemas.microsoft.com/office/powerpoint/2010/main" val="229054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43D4-B40D-9F4B-81DF-089267D1BD38}"/>
              </a:ext>
            </a:extLst>
          </p:cNvPr>
          <p:cNvSpPr>
            <a:spLocks noGrp="1"/>
          </p:cNvSpPr>
          <p:nvPr>
            <p:ph type="title"/>
          </p:nvPr>
        </p:nvSpPr>
        <p:spPr/>
        <p:txBody>
          <a:bodyPr/>
          <a:lstStyle/>
          <a:p>
            <a:r>
              <a:rPr lang="en-US" b="1" dirty="0"/>
              <a:t>Challenge the Process</a:t>
            </a:r>
          </a:p>
        </p:txBody>
      </p:sp>
      <p:sp>
        <p:nvSpPr>
          <p:cNvPr id="4" name="Clarify values by finding your voice and affirming shared values.…">
            <a:extLst>
              <a:ext uri="{FF2B5EF4-FFF2-40B4-BE49-F238E27FC236}">
                <a16:creationId xmlns:a16="http://schemas.microsoft.com/office/drawing/2014/main" id="{F1353475-FC41-2743-ADB4-C089F9CBEC3B}"/>
              </a:ext>
            </a:extLst>
          </p:cNvPr>
          <p:cNvSpPr txBox="1">
            <a:spLocks noGrp="1"/>
          </p:cNvSpPr>
          <p:nvPr>
            <p:ph idx="1"/>
          </p:nvPr>
        </p:nvSpPr>
        <p:spPr>
          <a:xfrm>
            <a:off x="4251961" y="1825625"/>
            <a:ext cx="6549391" cy="4351339"/>
          </a:xfrm>
          <a:prstGeom prst="rect">
            <a:avLst/>
          </a:prstGeom>
        </p:spPr>
        <p:txBody>
          <a:bodyPr/>
          <a:lstStyle/>
          <a:p>
            <a:pPr marL="261251" indent="-261251"/>
            <a:r>
              <a:rPr lang="en-GB" b="1" dirty="0">
                <a:solidFill>
                  <a:srgbClr val="041E42"/>
                </a:solidFill>
                <a:highlight>
                  <a:srgbClr val="FFFF00"/>
                </a:highlight>
              </a:rPr>
              <a:t>Search for opportunities </a:t>
            </a:r>
            <a:r>
              <a:rPr lang="en-GB" dirty="0">
                <a:solidFill>
                  <a:srgbClr val="041E42"/>
                </a:solidFill>
              </a:rPr>
              <a:t>by seizing the initiative and by looking outward for innovative ways to improve</a:t>
            </a:r>
          </a:p>
          <a:p>
            <a:pPr marL="261251" indent="-261251"/>
            <a:endParaRPr lang="en-GB" dirty="0">
              <a:solidFill>
                <a:srgbClr val="041E42"/>
              </a:solidFill>
            </a:endParaRPr>
          </a:p>
          <a:p>
            <a:pPr marL="261251" indent="-261251"/>
            <a:r>
              <a:rPr lang="en-GB" b="1" dirty="0">
                <a:solidFill>
                  <a:srgbClr val="041E42"/>
                </a:solidFill>
                <a:highlight>
                  <a:srgbClr val="FFFF00"/>
                </a:highlight>
              </a:rPr>
              <a:t>Experiment and take risks </a:t>
            </a:r>
            <a:r>
              <a:rPr lang="en-GB" dirty="0">
                <a:solidFill>
                  <a:srgbClr val="041E42"/>
                </a:solidFill>
              </a:rPr>
              <a:t>by consistently generating small wins and learning from experience</a:t>
            </a:r>
          </a:p>
          <a:p>
            <a:pPr marL="261251" indent="-261251"/>
            <a:endParaRPr lang="en-GB" dirty="0">
              <a:solidFill>
                <a:srgbClr val="041E42"/>
              </a:solidFill>
            </a:endParaRPr>
          </a:p>
        </p:txBody>
      </p:sp>
      <p:pic>
        <p:nvPicPr>
          <p:cNvPr id="6" name="Picture 5" descr="Logo, icon&#10;&#10;Description automatically generated">
            <a:extLst>
              <a:ext uri="{FF2B5EF4-FFF2-40B4-BE49-F238E27FC236}">
                <a16:creationId xmlns:a16="http://schemas.microsoft.com/office/drawing/2014/main" id="{9B788980-18F8-7D49-B0CB-55AC41804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47" y="1690688"/>
            <a:ext cx="2873613" cy="4480677"/>
          </a:xfrm>
          <a:prstGeom prst="rect">
            <a:avLst/>
          </a:prstGeom>
        </p:spPr>
      </p:pic>
    </p:spTree>
    <p:extLst>
      <p:ext uri="{BB962C8B-B14F-4D97-AF65-F5344CB8AC3E}">
        <p14:creationId xmlns:p14="http://schemas.microsoft.com/office/powerpoint/2010/main" val="205496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3" y="3131346"/>
            <a:ext cx="9469437" cy="2721769"/>
          </a:xfrm>
        </p:spPr>
        <p:txBody>
          <a:bodyPr>
            <a:normAutofit fontScale="90000"/>
          </a:bodyPr>
          <a:lstStyle/>
          <a:p>
            <a:pPr>
              <a:spcAft>
                <a:spcPts val="2400"/>
              </a:spcAft>
            </a:pPr>
            <a:r>
              <a:rPr lang="en-US" dirty="0"/>
              <a:t>You do not merely want to be considered just the best of the best. You want to be considered the only ones who do what you do.</a:t>
            </a:r>
            <a:r>
              <a:rPr lang="en-US" dirty="0">
                <a:solidFill>
                  <a:schemeClr val="bg2"/>
                </a:solidFill>
              </a:rPr>
              <a:t>”</a:t>
            </a:r>
            <a:br>
              <a:rPr lang="en-US" dirty="0"/>
            </a:br>
            <a:r>
              <a:rPr lang="en-US" dirty="0"/>
              <a:t>		</a:t>
            </a:r>
            <a:r>
              <a:rPr lang="en-US" sz="2400" dirty="0"/>
              <a:t>Jerry Garcia, the late musician/philosopher/pop star legend</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9" name="Picture 8" descr="Logo, icon&#10;&#10;Description automatically generated">
            <a:extLst>
              <a:ext uri="{FF2B5EF4-FFF2-40B4-BE49-F238E27FC236}">
                <a16:creationId xmlns:a16="http://schemas.microsoft.com/office/drawing/2014/main" id="{B2BE4E59-3B75-1546-A07B-7B66C3AE6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243" y="26109"/>
            <a:ext cx="1017101" cy="1585915"/>
          </a:xfrm>
          <a:prstGeom prst="rect">
            <a:avLst/>
          </a:prstGeom>
        </p:spPr>
      </p:pic>
    </p:spTree>
    <p:extLst>
      <p:ext uri="{BB962C8B-B14F-4D97-AF65-F5344CB8AC3E}">
        <p14:creationId xmlns:p14="http://schemas.microsoft.com/office/powerpoint/2010/main" val="35224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06" y="3656065"/>
            <a:ext cx="9469437" cy="2721769"/>
          </a:xfrm>
        </p:spPr>
        <p:txBody>
          <a:bodyPr>
            <a:normAutofit fontScale="90000"/>
          </a:bodyPr>
          <a:lstStyle/>
          <a:p>
            <a:pPr>
              <a:spcAft>
                <a:spcPts val="2400"/>
              </a:spcAft>
            </a:pPr>
            <a:r>
              <a:rPr lang="en-US" sz="5333" dirty="0"/>
              <a:t>When my employees make mistakes trying to improve something, I give them a round of applause. No mistakes means no new products. If they ever become afraid to make one, my company is doomed</a:t>
            </a:r>
            <a:r>
              <a:rPr lang="en-US" dirty="0">
                <a:solidFill>
                  <a:schemeClr val="bg2"/>
                </a:solidFill>
              </a:rPr>
              <a:t>”</a:t>
            </a:r>
            <a:br>
              <a:rPr lang="en-US" dirty="0"/>
            </a:br>
            <a:r>
              <a:rPr lang="en-US" dirty="0"/>
              <a:t>		</a:t>
            </a:r>
            <a:r>
              <a:rPr lang="en-US" sz="2400" dirty="0"/>
              <a:t>Jim Read, the Read Corporation</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9" name="Picture 8" descr="Logo, icon&#10;&#10;Description automatically generated">
            <a:extLst>
              <a:ext uri="{FF2B5EF4-FFF2-40B4-BE49-F238E27FC236}">
                <a16:creationId xmlns:a16="http://schemas.microsoft.com/office/drawing/2014/main" id="{B2BE4E59-3B75-1546-A07B-7B66C3AE6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243" y="26109"/>
            <a:ext cx="1017101" cy="1585915"/>
          </a:xfrm>
          <a:prstGeom prst="rect">
            <a:avLst/>
          </a:prstGeom>
        </p:spPr>
      </p:pic>
    </p:spTree>
    <p:extLst>
      <p:ext uri="{BB962C8B-B14F-4D97-AF65-F5344CB8AC3E}">
        <p14:creationId xmlns:p14="http://schemas.microsoft.com/office/powerpoint/2010/main" val="21470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arify values by finding your voice and affirming shared values.…">
            <a:extLst>
              <a:ext uri="{FF2B5EF4-FFF2-40B4-BE49-F238E27FC236}">
                <a16:creationId xmlns:a16="http://schemas.microsoft.com/office/drawing/2014/main" id="{F1353475-FC41-2743-ADB4-C089F9CBEC3B}"/>
              </a:ext>
            </a:extLst>
          </p:cNvPr>
          <p:cNvSpPr txBox="1">
            <a:spLocks noGrp="1"/>
          </p:cNvSpPr>
          <p:nvPr>
            <p:ph idx="1"/>
          </p:nvPr>
        </p:nvSpPr>
        <p:spPr>
          <a:xfrm>
            <a:off x="4251960" y="1825625"/>
            <a:ext cx="7101840" cy="4351339"/>
          </a:xfrm>
          <a:prstGeom prst="rect">
            <a:avLst/>
          </a:prstGeom>
        </p:spPr>
        <p:txBody>
          <a:bodyPr/>
          <a:lstStyle/>
          <a:p>
            <a:pPr marL="261251" indent="-261251"/>
            <a:r>
              <a:rPr lang="en-GB" b="1" dirty="0">
                <a:solidFill>
                  <a:srgbClr val="7030A0"/>
                </a:solidFill>
              </a:rPr>
              <a:t>Foster collaboration </a:t>
            </a:r>
            <a:r>
              <a:rPr lang="en-GB" dirty="0">
                <a:solidFill>
                  <a:srgbClr val="041E42"/>
                </a:solidFill>
              </a:rPr>
              <a:t>by building trust and facilitating relationships</a:t>
            </a:r>
          </a:p>
          <a:p>
            <a:pPr marL="261251" indent="-261251"/>
            <a:endParaRPr lang="en-GB" dirty="0">
              <a:solidFill>
                <a:srgbClr val="041E42"/>
              </a:solidFill>
            </a:endParaRPr>
          </a:p>
          <a:p>
            <a:pPr marL="261251" indent="-261251"/>
            <a:r>
              <a:rPr lang="en-GB" b="1" dirty="0">
                <a:solidFill>
                  <a:srgbClr val="7030A0"/>
                </a:solidFill>
              </a:rPr>
              <a:t>Strengthen others </a:t>
            </a:r>
            <a:r>
              <a:rPr lang="en-GB" dirty="0">
                <a:solidFill>
                  <a:srgbClr val="041E42"/>
                </a:solidFill>
              </a:rPr>
              <a:t>by increasing </a:t>
            </a:r>
            <a:br>
              <a:rPr lang="en-GB" dirty="0">
                <a:solidFill>
                  <a:srgbClr val="041E42"/>
                </a:solidFill>
              </a:rPr>
            </a:br>
            <a:r>
              <a:rPr lang="en-GB" dirty="0">
                <a:solidFill>
                  <a:srgbClr val="041E42"/>
                </a:solidFill>
              </a:rPr>
              <a:t>self-determination and developing competence</a:t>
            </a:r>
          </a:p>
        </p:txBody>
      </p:sp>
      <p:sp>
        <p:nvSpPr>
          <p:cNvPr id="2" name="Title 1">
            <a:extLst>
              <a:ext uri="{FF2B5EF4-FFF2-40B4-BE49-F238E27FC236}">
                <a16:creationId xmlns:a16="http://schemas.microsoft.com/office/drawing/2014/main" id="{E5B243D4-B40D-9F4B-81DF-089267D1BD38}"/>
              </a:ext>
            </a:extLst>
          </p:cNvPr>
          <p:cNvSpPr>
            <a:spLocks noGrp="1"/>
          </p:cNvSpPr>
          <p:nvPr>
            <p:ph type="title"/>
          </p:nvPr>
        </p:nvSpPr>
        <p:spPr/>
        <p:txBody>
          <a:bodyPr/>
          <a:lstStyle/>
          <a:p>
            <a:r>
              <a:rPr lang="en-US" b="1" dirty="0"/>
              <a:t>Enable Others to Act</a:t>
            </a:r>
          </a:p>
        </p:txBody>
      </p:sp>
      <p:pic>
        <p:nvPicPr>
          <p:cNvPr id="7" name="Picture 6" descr="Icon&#10;&#10;Description automatically generated">
            <a:extLst>
              <a:ext uri="{FF2B5EF4-FFF2-40B4-BE49-F238E27FC236}">
                <a16:creationId xmlns:a16="http://schemas.microsoft.com/office/drawing/2014/main" id="{F7E045BF-5501-C44A-ACEE-BCC56A29D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41" y="1690688"/>
            <a:ext cx="2819425" cy="4402547"/>
          </a:xfrm>
          <a:prstGeom prst="rect">
            <a:avLst/>
          </a:prstGeom>
        </p:spPr>
      </p:pic>
    </p:spTree>
    <p:extLst>
      <p:ext uri="{BB962C8B-B14F-4D97-AF65-F5344CB8AC3E}">
        <p14:creationId xmlns:p14="http://schemas.microsoft.com/office/powerpoint/2010/main" val="34429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4" y="3131346"/>
            <a:ext cx="9083353" cy="2721769"/>
          </a:xfrm>
        </p:spPr>
        <p:txBody>
          <a:bodyPr>
            <a:normAutofit fontScale="90000"/>
          </a:bodyPr>
          <a:lstStyle/>
          <a:p>
            <a:pPr>
              <a:spcAft>
                <a:spcPts val="2400"/>
              </a:spcAft>
            </a:pPr>
            <a:r>
              <a:rPr lang="en-US" dirty="0"/>
              <a:t>The sign of a great leader</a:t>
            </a:r>
            <a:br>
              <a:rPr lang="en-US" dirty="0"/>
            </a:br>
            <a:r>
              <a:rPr lang="en-US" dirty="0"/>
              <a:t>is not how many points he scores himself – it is about how much he raises his teammates performance.</a:t>
            </a:r>
            <a:r>
              <a:rPr lang="en-US" dirty="0">
                <a:solidFill>
                  <a:schemeClr val="bg2"/>
                </a:solidFill>
              </a:rPr>
              <a:t>”</a:t>
            </a:r>
            <a:br>
              <a:rPr lang="en-US" dirty="0"/>
            </a:br>
            <a:r>
              <a:rPr lang="en-US" dirty="0"/>
              <a:t>					</a:t>
            </a:r>
            <a:r>
              <a:rPr lang="en-US" sz="2400" dirty="0"/>
              <a:t>Phil Jackson, Coach to Michael Jordan</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pic>
        <p:nvPicPr>
          <p:cNvPr id="9" name="Picture 8" descr="Icon&#10;&#10;Description automatically generated">
            <a:extLst>
              <a:ext uri="{FF2B5EF4-FFF2-40B4-BE49-F238E27FC236}">
                <a16:creationId xmlns:a16="http://schemas.microsoft.com/office/drawing/2014/main" id="{D73246A3-855A-E643-B009-D0B009E9F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243" y="26110"/>
            <a:ext cx="1017101" cy="1588209"/>
          </a:xfrm>
          <a:prstGeom prst="rect">
            <a:avLst/>
          </a:prstGeom>
        </p:spPr>
      </p:pic>
    </p:spTree>
    <p:extLst>
      <p:ext uri="{BB962C8B-B14F-4D97-AF65-F5344CB8AC3E}">
        <p14:creationId xmlns:p14="http://schemas.microsoft.com/office/powerpoint/2010/main" val="130029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arify values by finding your voice and affirming shared values.…">
            <a:extLst>
              <a:ext uri="{FF2B5EF4-FFF2-40B4-BE49-F238E27FC236}">
                <a16:creationId xmlns:a16="http://schemas.microsoft.com/office/drawing/2014/main" id="{F1353475-FC41-2743-ADB4-C089F9CBEC3B}"/>
              </a:ext>
            </a:extLst>
          </p:cNvPr>
          <p:cNvSpPr txBox="1">
            <a:spLocks noGrp="1"/>
          </p:cNvSpPr>
          <p:nvPr>
            <p:ph idx="1"/>
          </p:nvPr>
        </p:nvSpPr>
        <p:spPr>
          <a:xfrm>
            <a:off x="4251960" y="1825625"/>
            <a:ext cx="7101840" cy="4351339"/>
          </a:xfrm>
          <a:prstGeom prst="rect">
            <a:avLst/>
          </a:prstGeom>
        </p:spPr>
        <p:txBody>
          <a:bodyPr/>
          <a:lstStyle/>
          <a:p>
            <a:pPr marL="261251" indent="-261251"/>
            <a:r>
              <a:rPr lang="en-GB" b="1" dirty="0">
                <a:solidFill>
                  <a:srgbClr val="FF0000"/>
                </a:solidFill>
              </a:rPr>
              <a:t>Recognize contributions </a:t>
            </a:r>
            <a:r>
              <a:rPr lang="en-GB" dirty="0">
                <a:solidFill>
                  <a:srgbClr val="041E42"/>
                </a:solidFill>
              </a:rPr>
              <a:t>by showing appreciation for individual excellence</a:t>
            </a:r>
          </a:p>
          <a:p>
            <a:pPr marL="261251" indent="-261251"/>
            <a:endParaRPr lang="en-GB" dirty="0">
              <a:solidFill>
                <a:srgbClr val="041E42"/>
              </a:solidFill>
            </a:endParaRPr>
          </a:p>
          <a:p>
            <a:pPr marL="261251" indent="-261251"/>
            <a:r>
              <a:rPr lang="en-GB" b="1" dirty="0">
                <a:solidFill>
                  <a:srgbClr val="FF0000"/>
                </a:solidFill>
              </a:rPr>
              <a:t>Celebrate the values and victories </a:t>
            </a:r>
            <a:br>
              <a:rPr lang="en-GB" dirty="0">
                <a:solidFill>
                  <a:srgbClr val="041E42"/>
                </a:solidFill>
              </a:rPr>
            </a:br>
            <a:r>
              <a:rPr lang="en-GB" dirty="0">
                <a:solidFill>
                  <a:srgbClr val="041E42"/>
                </a:solidFill>
              </a:rPr>
              <a:t>by creating a spirit of community</a:t>
            </a:r>
          </a:p>
          <a:p>
            <a:pPr marL="261251" indent="-261251"/>
            <a:endParaRPr lang="en-GB" dirty="0">
              <a:solidFill>
                <a:srgbClr val="041E42"/>
              </a:solidFill>
            </a:endParaRPr>
          </a:p>
        </p:txBody>
      </p:sp>
      <p:sp>
        <p:nvSpPr>
          <p:cNvPr id="2" name="Title 1">
            <a:extLst>
              <a:ext uri="{FF2B5EF4-FFF2-40B4-BE49-F238E27FC236}">
                <a16:creationId xmlns:a16="http://schemas.microsoft.com/office/drawing/2014/main" id="{E5B243D4-B40D-9F4B-81DF-089267D1BD38}"/>
              </a:ext>
            </a:extLst>
          </p:cNvPr>
          <p:cNvSpPr>
            <a:spLocks noGrp="1"/>
          </p:cNvSpPr>
          <p:nvPr>
            <p:ph type="title"/>
          </p:nvPr>
        </p:nvSpPr>
        <p:spPr/>
        <p:txBody>
          <a:bodyPr/>
          <a:lstStyle/>
          <a:p>
            <a:r>
              <a:rPr lang="en-US" b="1" dirty="0"/>
              <a:t>Encourage the Heart</a:t>
            </a:r>
          </a:p>
        </p:txBody>
      </p:sp>
      <p:pic>
        <p:nvPicPr>
          <p:cNvPr id="8" name="Picture 7" descr="A red sign with white text&#10;&#10;Description automatically generated with low confidence">
            <a:extLst>
              <a:ext uri="{FF2B5EF4-FFF2-40B4-BE49-F238E27FC236}">
                <a16:creationId xmlns:a16="http://schemas.microsoft.com/office/drawing/2014/main" id="{A5552C6B-EFEE-704B-95FE-C3E25919D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41" y="1690688"/>
            <a:ext cx="2790663" cy="4351339"/>
          </a:xfrm>
          <a:prstGeom prst="rect">
            <a:avLst/>
          </a:prstGeom>
        </p:spPr>
      </p:pic>
    </p:spTree>
    <p:extLst>
      <p:ext uri="{BB962C8B-B14F-4D97-AF65-F5344CB8AC3E}">
        <p14:creationId xmlns:p14="http://schemas.microsoft.com/office/powerpoint/2010/main" val="48856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8DD6-CB66-4D47-A6F1-B571E5F133D0}"/>
              </a:ext>
            </a:extLst>
          </p:cNvPr>
          <p:cNvSpPr>
            <a:spLocks noGrp="1"/>
          </p:cNvSpPr>
          <p:nvPr>
            <p:ph type="title"/>
          </p:nvPr>
        </p:nvSpPr>
        <p:spPr/>
        <p:txBody>
          <a:bodyPr/>
          <a:lstStyle/>
          <a:p>
            <a:r>
              <a:rPr lang="en-US" b="1" dirty="0"/>
              <a:t>Management      and       Leadership</a:t>
            </a:r>
          </a:p>
        </p:txBody>
      </p:sp>
      <p:sp>
        <p:nvSpPr>
          <p:cNvPr id="8" name="Content Placeholder 7">
            <a:extLst>
              <a:ext uri="{FF2B5EF4-FFF2-40B4-BE49-F238E27FC236}">
                <a16:creationId xmlns:a16="http://schemas.microsoft.com/office/drawing/2014/main" id="{6CD5C5CE-A390-C1ED-405C-9E07A5F03614}"/>
              </a:ext>
            </a:extLst>
          </p:cNvPr>
          <p:cNvSpPr>
            <a:spLocks noGrp="1"/>
          </p:cNvSpPr>
          <p:nvPr>
            <p:ph sz="half" idx="2"/>
          </p:nvPr>
        </p:nvSpPr>
        <p:spPr/>
        <p:txBody>
          <a:bodyPr/>
          <a:lstStyle/>
          <a:p>
            <a:endParaRPr lang="en-CZ"/>
          </a:p>
        </p:txBody>
      </p:sp>
      <p:sp>
        <p:nvSpPr>
          <p:cNvPr id="10" name="Content Placeholder 9">
            <a:extLst>
              <a:ext uri="{FF2B5EF4-FFF2-40B4-BE49-F238E27FC236}">
                <a16:creationId xmlns:a16="http://schemas.microsoft.com/office/drawing/2014/main" id="{224C034F-884B-FECF-AFED-CA5FC3D2ABBB}"/>
              </a:ext>
            </a:extLst>
          </p:cNvPr>
          <p:cNvSpPr>
            <a:spLocks noGrp="1"/>
          </p:cNvSpPr>
          <p:nvPr>
            <p:ph sz="quarter" idx="4"/>
          </p:nvPr>
        </p:nvSpPr>
        <p:spPr/>
        <p:txBody>
          <a:bodyPr/>
          <a:lstStyle/>
          <a:p>
            <a:endParaRPr lang="en-CZ"/>
          </a:p>
        </p:txBody>
      </p:sp>
      <p:sp>
        <p:nvSpPr>
          <p:cNvPr id="12" name="Text Placeholder 11">
            <a:extLst>
              <a:ext uri="{FF2B5EF4-FFF2-40B4-BE49-F238E27FC236}">
                <a16:creationId xmlns:a16="http://schemas.microsoft.com/office/drawing/2014/main" id="{C4E60541-2A07-4A6E-103A-A00FD100A4DE}"/>
              </a:ext>
            </a:extLst>
          </p:cNvPr>
          <p:cNvSpPr>
            <a:spLocks noGrp="1"/>
          </p:cNvSpPr>
          <p:nvPr>
            <p:ph type="body" sz="quarter" idx="3"/>
          </p:nvPr>
        </p:nvSpPr>
        <p:spPr/>
        <p:txBody>
          <a:bodyPr/>
          <a:lstStyle/>
          <a:p>
            <a:endParaRPr lang="en-CZ"/>
          </a:p>
        </p:txBody>
      </p:sp>
      <p:sp>
        <p:nvSpPr>
          <p:cNvPr id="14" name="Text Placeholder 13">
            <a:extLst>
              <a:ext uri="{FF2B5EF4-FFF2-40B4-BE49-F238E27FC236}">
                <a16:creationId xmlns:a16="http://schemas.microsoft.com/office/drawing/2014/main" id="{1202EEDD-0200-0081-ECB9-0F18FA06BD89}"/>
              </a:ext>
            </a:extLst>
          </p:cNvPr>
          <p:cNvSpPr>
            <a:spLocks noGrp="1"/>
          </p:cNvSpPr>
          <p:nvPr>
            <p:ph type="body" idx="1"/>
          </p:nvPr>
        </p:nvSpPr>
        <p:spPr/>
        <p:txBody>
          <a:bodyPr/>
          <a:lstStyle/>
          <a:p>
            <a:endParaRPr lang="en-CZ"/>
          </a:p>
        </p:txBody>
      </p:sp>
      <p:sp>
        <p:nvSpPr>
          <p:cNvPr id="3" name="TextBox 2">
            <a:extLst>
              <a:ext uri="{FF2B5EF4-FFF2-40B4-BE49-F238E27FC236}">
                <a16:creationId xmlns:a16="http://schemas.microsoft.com/office/drawing/2014/main" id="{D7C9ABB4-D205-6ED6-B316-CE70B2E3BC30}"/>
              </a:ext>
            </a:extLst>
          </p:cNvPr>
          <p:cNvSpPr txBox="1"/>
          <p:nvPr/>
        </p:nvSpPr>
        <p:spPr>
          <a:xfrm>
            <a:off x="11327793" y="5996226"/>
            <a:ext cx="717315" cy="461665"/>
          </a:xfrm>
          <a:prstGeom prst="rect">
            <a:avLst/>
          </a:prstGeom>
          <a:noFill/>
        </p:spPr>
        <p:txBody>
          <a:bodyPr wrap="square" rtlCol="0">
            <a:spAutoFit/>
          </a:bodyPr>
          <a:lstStyle/>
          <a:p>
            <a:r>
              <a:rPr lang="en-CZ" sz="2400" dirty="0">
                <a:latin typeface="Avenir Book" panose="02000503020000020003" pitchFamily="2" charset="0"/>
              </a:rPr>
              <a:t>2/</a:t>
            </a:r>
            <a:r>
              <a:rPr lang="en-CZ" sz="2400" dirty="0">
                <a:solidFill>
                  <a:srgbClr val="FF9300"/>
                </a:solidFill>
                <a:latin typeface="Avenir Book" panose="02000503020000020003" pitchFamily="2" charset="0"/>
              </a:rPr>
              <a:t>6</a:t>
            </a:r>
          </a:p>
        </p:txBody>
      </p:sp>
    </p:spTree>
    <p:extLst>
      <p:ext uri="{BB962C8B-B14F-4D97-AF65-F5344CB8AC3E}">
        <p14:creationId xmlns:p14="http://schemas.microsoft.com/office/powerpoint/2010/main" val="33327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442-8705-2645-8CAE-084724E0D3E9}"/>
              </a:ext>
            </a:extLst>
          </p:cNvPr>
          <p:cNvSpPr>
            <a:spLocks noGrp="1"/>
          </p:cNvSpPr>
          <p:nvPr>
            <p:ph type="title"/>
          </p:nvPr>
        </p:nvSpPr>
        <p:spPr>
          <a:xfrm>
            <a:off x="838200" y="365125"/>
            <a:ext cx="11043832" cy="1520825"/>
          </a:xfrm>
        </p:spPr>
        <p:txBody>
          <a:bodyPr>
            <a:normAutofit/>
          </a:bodyPr>
          <a:lstStyle/>
          <a:p>
            <a:r>
              <a:rPr lang="en-US" b="1" dirty="0"/>
              <a:t>3 most impactful  </a:t>
            </a:r>
            <a:r>
              <a:rPr lang="en-US" b="1" dirty="0" err="1"/>
              <a:t>behaviours</a:t>
            </a:r>
            <a:endParaRPr lang="en-US" b="1" dirty="0"/>
          </a:p>
        </p:txBody>
      </p:sp>
      <p:sp>
        <p:nvSpPr>
          <p:cNvPr id="3" name="Content Placeholder 2">
            <a:extLst>
              <a:ext uri="{FF2B5EF4-FFF2-40B4-BE49-F238E27FC236}">
                <a16:creationId xmlns:a16="http://schemas.microsoft.com/office/drawing/2014/main" id="{1A5837A1-EB08-C34E-A8EF-2D526819E18D}"/>
              </a:ext>
            </a:extLst>
          </p:cNvPr>
          <p:cNvSpPr>
            <a:spLocks noGrp="1"/>
          </p:cNvSpPr>
          <p:nvPr>
            <p:ph idx="1"/>
          </p:nvPr>
        </p:nvSpPr>
        <p:spPr>
          <a:xfrm>
            <a:off x="838200" y="2130431"/>
            <a:ext cx="11043833" cy="4351339"/>
          </a:xfrm>
        </p:spPr>
        <p:txBody>
          <a:bodyPr>
            <a:normAutofit/>
          </a:bodyPr>
          <a:lstStyle/>
          <a:p>
            <a:pPr>
              <a:spcAft>
                <a:spcPts val="800"/>
              </a:spcAft>
            </a:pPr>
            <a:r>
              <a:rPr lang="en-US" dirty="0"/>
              <a:t>Stay connected to the source</a:t>
            </a:r>
          </a:p>
          <a:p>
            <a:pPr>
              <a:spcAft>
                <a:spcPts val="800"/>
              </a:spcAft>
            </a:pPr>
            <a:endParaRPr lang="en-US" dirty="0"/>
          </a:p>
          <a:p>
            <a:pPr>
              <a:spcAft>
                <a:spcPts val="800"/>
              </a:spcAft>
            </a:pPr>
            <a:r>
              <a:rPr lang="en-US" dirty="0"/>
              <a:t>Treats others with dignity and respect</a:t>
            </a:r>
          </a:p>
          <a:p>
            <a:pPr>
              <a:spcAft>
                <a:spcPts val="800"/>
              </a:spcAft>
            </a:pPr>
            <a:r>
              <a:rPr lang="en-US" dirty="0"/>
              <a:t>Asks for feedback on how his/her actions affect other people’s performance</a:t>
            </a:r>
          </a:p>
          <a:p>
            <a:pPr>
              <a:spcAft>
                <a:spcPts val="800"/>
              </a:spcAft>
            </a:pPr>
            <a:endParaRPr lang="en-US" dirty="0"/>
          </a:p>
          <a:p>
            <a:pPr>
              <a:spcAft>
                <a:spcPts val="800"/>
              </a:spcAft>
            </a:pPr>
            <a:endParaRPr lang="en-US" dirty="0"/>
          </a:p>
        </p:txBody>
      </p:sp>
    </p:spTree>
    <p:extLst>
      <p:ext uri="{BB962C8B-B14F-4D97-AF65-F5344CB8AC3E}">
        <p14:creationId xmlns:p14="http://schemas.microsoft.com/office/powerpoint/2010/main" val="182704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E45-C614-2843-8FAA-46DE3DD11809}"/>
              </a:ext>
            </a:extLst>
          </p:cNvPr>
          <p:cNvSpPr>
            <a:spLocks noGrp="1"/>
          </p:cNvSpPr>
          <p:nvPr>
            <p:ph type="title"/>
          </p:nvPr>
        </p:nvSpPr>
        <p:spPr>
          <a:xfrm>
            <a:off x="1" y="701703"/>
            <a:ext cx="12191999" cy="1325563"/>
          </a:xfrm>
        </p:spPr>
        <p:txBody>
          <a:bodyPr>
            <a:normAutofit/>
          </a:bodyPr>
          <a:lstStyle/>
          <a:p>
            <a:pPr algn="ctr"/>
            <a:r>
              <a:rPr lang="en-US" b="1" dirty="0"/>
              <a:t>What did Jesus do?</a:t>
            </a:r>
          </a:p>
        </p:txBody>
      </p:sp>
      <p:pic>
        <p:nvPicPr>
          <p:cNvPr id="4" name="Picture 3" descr="A picture containing icon&#10;&#10;Description automatically generated">
            <a:extLst>
              <a:ext uri="{FF2B5EF4-FFF2-40B4-BE49-F238E27FC236}">
                <a16:creationId xmlns:a16="http://schemas.microsoft.com/office/drawing/2014/main" id="{7C7DDCC1-0126-7D41-BB25-ABEB2A05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48" y="2583700"/>
            <a:ext cx="11392904" cy="2909817"/>
          </a:xfrm>
          <a:prstGeom prst="rect">
            <a:avLst/>
          </a:prstGeom>
        </p:spPr>
      </p:pic>
    </p:spTree>
    <p:extLst>
      <p:ext uri="{BB962C8B-B14F-4D97-AF65-F5344CB8AC3E}">
        <p14:creationId xmlns:p14="http://schemas.microsoft.com/office/powerpoint/2010/main" val="25066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442-8705-2645-8CAE-084724E0D3E9}"/>
              </a:ext>
            </a:extLst>
          </p:cNvPr>
          <p:cNvSpPr>
            <a:spLocks noGrp="1"/>
          </p:cNvSpPr>
          <p:nvPr>
            <p:ph type="title"/>
          </p:nvPr>
        </p:nvSpPr>
        <p:spPr>
          <a:xfrm>
            <a:off x="838200" y="365125"/>
            <a:ext cx="11043832" cy="1520825"/>
          </a:xfrm>
        </p:spPr>
        <p:txBody>
          <a:bodyPr>
            <a:normAutofit/>
          </a:bodyPr>
          <a:lstStyle/>
          <a:p>
            <a:r>
              <a:rPr lang="en-US" b="1" dirty="0"/>
              <a:t>Some Details About Kouzes &amp; Posner’s </a:t>
            </a:r>
            <a:br>
              <a:rPr lang="en-US" b="1" dirty="0"/>
            </a:br>
            <a:r>
              <a:rPr lang="en-US" b="1" dirty="0"/>
              <a:t>Personal Best Case Studies:</a:t>
            </a:r>
          </a:p>
        </p:txBody>
      </p:sp>
      <p:sp>
        <p:nvSpPr>
          <p:cNvPr id="3" name="Content Placeholder 2">
            <a:extLst>
              <a:ext uri="{FF2B5EF4-FFF2-40B4-BE49-F238E27FC236}">
                <a16:creationId xmlns:a16="http://schemas.microsoft.com/office/drawing/2014/main" id="{1A5837A1-EB08-C34E-A8EF-2D526819E18D}"/>
              </a:ext>
            </a:extLst>
          </p:cNvPr>
          <p:cNvSpPr>
            <a:spLocks noGrp="1"/>
          </p:cNvSpPr>
          <p:nvPr>
            <p:ph idx="1"/>
          </p:nvPr>
        </p:nvSpPr>
        <p:spPr>
          <a:xfrm>
            <a:off x="838200" y="2130431"/>
            <a:ext cx="11043833" cy="4351339"/>
          </a:xfrm>
        </p:spPr>
        <p:txBody>
          <a:bodyPr>
            <a:normAutofit/>
          </a:bodyPr>
          <a:lstStyle/>
          <a:p>
            <a:pPr>
              <a:spcAft>
                <a:spcPts val="800"/>
              </a:spcAft>
            </a:pPr>
            <a:r>
              <a:rPr lang="en-US" dirty="0"/>
              <a:t>Personal Best leadership experiences reveal uniformity of behavioral</a:t>
            </a:r>
            <a:br>
              <a:rPr lang="en-US" dirty="0"/>
            </a:br>
            <a:r>
              <a:rPr lang="en-US" dirty="0"/>
              <a:t>‘Practices’ across sectors, genders, geographies, functions, levels and ages</a:t>
            </a:r>
          </a:p>
          <a:p>
            <a:pPr>
              <a:spcAft>
                <a:spcPts val="800"/>
              </a:spcAft>
            </a:pPr>
            <a:r>
              <a:rPr lang="en-US" dirty="0"/>
              <a:t>Using these best ‘Practices’ more frequently makes a leader more effective</a:t>
            </a:r>
          </a:p>
          <a:p>
            <a:pPr>
              <a:spcAft>
                <a:spcPts val="800"/>
              </a:spcAft>
            </a:pPr>
            <a:r>
              <a:rPr lang="en-US" dirty="0"/>
              <a:t>Reliability and validity of these findings have been tested for 35 years</a:t>
            </a:r>
            <a:br>
              <a:rPr lang="en-US" dirty="0"/>
            </a:br>
            <a:r>
              <a:rPr lang="en-US" dirty="0"/>
              <a:t>and counting</a:t>
            </a:r>
          </a:p>
        </p:txBody>
      </p:sp>
    </p:spTree>
    <p:extLst>
      <p:ext uri="{BB962C8B-B14F-4D97-AF65-F5344CB8AC3E}">
        <p14:creationId xmlns:p14="http://schemas.microsoft.com/office/powerpoint/2010/main" val="37236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2D6BAD-0B06-EF2F-7F9B-D8A9A059D31D}"/>
              </a:ext>
            </a:extLst>
          </p:cNvPr>
          <p:cNvSpPr>
            <a:spLocks noGrp="1"/>
          </p:cNvSpPr>
          <p:nvPr>
            <p:ph idx="1"/>
          </p:nvPr>
        </p:nvSpPr>
        <p:spPr/>
        <p:txBody>
          <a:bodyPr/>
          <a:lstStyle/>
          <a:p>
            <a:pPr marL="0" indent="0">
              <a:buNone/>
            </a:pPr>
            <a:r>
              <a:rPr lang="en-CZ" dirty="0"/>
              <a:t>Christian Reflections on the Leaership Challenge</a:t>
            </a:r>
          </a:p>
          <a:p>
            <a:pPr marL="0" indent="0">
              <a:buNone/>
            </a:pPr>
            <a:endParaRPr lang="en-CZ" dirty="0"/>
          </a:p>
          <a:p>
            <a:pPr marL="0" indent="0">
              <a:buNone/>
            </a:pPr>
            <a:r>
              <a:rPr lang="en-CZ" dirty="0"/>
              <a:t>Everyday People, Extraordinary leadership</a:t>
            </a:r>
          </a:p>
        </p:txBody>
      </p:sp>
      <p:sp>
        <p:nvSpPr>
          <p:cNvPr id="7" name="Title 6">
            <a:extLst>
              <a:ext uri="{FF2B5EF4-FFF2-40B4-BE49-F238E27FC236}">
                <a16:creationId xmlns:a16="http://schemas.microsoft.com/office/drawing/2014/main" id="{568CC876-0615-F03E-2509-CFA8FC8ED9DA}"/>
              </a:ext>
            </a:extLst>
          </p:cNvPr>
          <p:cNvSpPr>
            <a:spLocks noGrp="1"/>
          </p:cNvSpPr>
          <p:nvPr>
            <p:ph type="title"/>
          </p:nvPr>
        </p:nvSpPr>
        <p:spPr/>
        <p:txBody>
          <a:bodyPr/>
          <a:lstStyle/>
          <a:p>
            <a:endParaRPr lang="en-CZ" dirty="0"/>
          </a:p>
        </p:txBody>
      </p:sp>
    </p:spTree>
    <p:extLst>
      <p:ext uri="{BB962C8B-B14F-4D97-AF65-F5344CB8AC3E}">
        <p14:creationId xmlns:p14="http://schemas.microsoft.com/office/powerpoint/2010/main" val="21545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8DD6-CB66-4D47-A6F1-B571E5F133D0}"/>
              </a:ext>
            </a:extLst>
          </p:cNvPr>
          <p:cNvSpPr>
            <a:spLocks noGrp="1"/>
          </p:cNvSpPr>
          <p:nvPr>
            <p:ph type="title"/>
          </p:nvPr>
        </p:nvSpPr>
        <p:spPr/>
        <p:txBody>
          <a:bodyPr/>
          <a:lstStyle/>
          <a:p>
            <a:r>
              <a:rPr lang="en-US" dirty="0"/>
              <a:t>Management      and       Leadership</a:t>
            </a:r>
          </a:p>
        </p:txBody>
      </p:sp>
      <p:sp>
        <p:nvSpPr>
          <p:cNvPr id="3" name="Text Placeholder 2">
            <a:extLst>
              <a:ext uri="{FF2B5EF4-FFF2-40B4-BE49-F238E27FC236}">
                <a16:creationId xmlns:a16="http://schemas.microsoft.com/office/drawing/2014/main" id="{EACF7795-BBBB-FA4C-B43E-E16027594201}"/>
              </a:ext>
            </a:extLst>
          </p:cNvPr>
          <p:cNvSpPr>
            <a:spLocks noGrp="1"/>
          </p:cNvSpPr>
          <p:nvPr>
            <p:ph type="body" idx="1"/>
          </p:nvPr>
        </p:nvSpPr>
        <p:spPr/>
        <p:txBody>
          <a:bodyPr>
            <a:normAutofit fontScale="92500"/>
          </a:bodyPr>
          <a:lstStyle/>
          <a:p>
            <a:r>
              <a:rPr lang="en-US" sz="3467" dirty="0">
                <a:latin typeface="Avenir Black" panose="02000503020000020003" pitchFamily="2" charset="0"/>
              </a:rPr>
              <a:t>Manus: 'To handle…’</a:t>
            </a:r>
          </a:p>
        </p:txBody>
      </p:sp>
      <p:sp>
        <p:nvSpPr>
          <p:cNvPr id="4" name="Content Placeholder 3">
            <a:extLst>
              <a:ext uri="{FF2B5EF4-FFF2-40B4-BE49-F238E27FC236}">
                <a16:creationId xmlns:a16="http://schemas.microsoft.com/office/drawing/2014/main" id="{52F83E18-3E65-A94E-82F9-D82E398B1238}"/>
              </a:ext>
            </a:extLst>
          </p:cNvPr>
          <p:cNvSpPr>
            <a:spLocks noGrp="1"/>
          </p:cNvSpPr>
          <p:nvPr>
            <p:ph sz="half" idx="2"/>
          </p:nvPr>
        </p:nvSpPr>
        <p:spPr>
          <a:xfrm>
            <a:off x="839789" y="2743201"/>
            <a:ext cx="5157787" cy="3446463"/>
          </a:xfrm>
        </p:spPr>
        <p:txBody>
          <a:bodyPr>
            <a:noAutofit/>
          </a:bodyPr>
          <a:lstStyle/>
          <a:p>
            <a:pPr>
              <a:spcAft>
                <a:spcPts val="1067"/>
              </a:spcAft>
            </a:pPr>
            <a:r>
              <a:rPr lang="en-US" sz="2667" dirty="0"/>
              <a:t>Planning</a:t>
            </a:r>
          </a:p>
          <a:p>
            <a:pPr>
              <a:spcAft>
                <a:spcPts val="1067"/>
              </a:spcAft>
            </a:pPr>
            <a:r>
              <a:rPr lang="en-US" sz="2667" dirty="0"/>
              <a:t>Organising</a:t>
            </a:r>
          </a:p>
          <a:p>
            <a:pPr>
              <a:spcAft>
                <a:spcPts val="1067"/>
              </a:spcAft>
            </a:pPr>
            <a:r>
              <a:rPr lang="en-US" sz="2667" dirty="0"/>
              <a:t>Staffing</a:t>
            </a:r>
          </a:p>
          <a:p>
            <a:pPr>
              <a:spcAft>
                <a:spcPts val="1067"/>
              </a:spcAft>
            </a:pPr>
            <a:r>
              <a:rPr lang="en-US" sz="2667" dirty="0"/>
              <a:t>Budgeting</a:t>
            </a:r>
          </a:p>
          <a:p>
            <a:pPr>
              <a:spcAft>
                <a:spcPts val="1067"/>
              </a:spcAft>
            </a:pPr>
            <a:r>
              <a:rPr lang="en-US" sz="2667" dirty="0"/>
              <a:t>Controlling</a:t>
            </a:r>
          </a:p>
        </p:txBody>
      </p:sp>
      <p:sp>
        <p:nvSpPr>
          <p:cNvPr id="5" name="Text Placeholder 4">
            <a:extLst>
              <a:ext uri="{FF2B5EF4-FFF2-40B4-BE49-F238E27FC236}">
                <a16:creationId xmlns:a16="http://schemas.microsoft.com/office/drawing/2014/main" id="{AB0C1841-0658-0E44-8C6D-A75EA2FD3490}"/>
              </a:ext>
            </a:extLst>
          </p:cNvPr>
          <p:cNvSpPr>
            <a:spLocks noGrp="1"/>
          </p:cNvSpPr>
          <p:nvPr>
            <p:ph type="body" sz="quarter" idx="3"/>
          </p:nvPr>
        </p:nvSpPr>
        <p:spPr>
          <a:xfrm>
            <a:off x="6172200" y="1681163"/>
            <a:ext cx="5599386" cy="823912"/>
          </a:xfrm>
        </p:spPr>
        <p:txBody>
          <a:bodyPr>
            <a:normAutofit fontScale="92500"/>
          </a:bodyPr>
          <a:lstStyle/>
          <a:p>
            <a:r>
              <a:rPr lang="en-US" sz="3467" dirty="0" err="1">
                <a:latin typeface="Avenir Black" panose="02000503020000020003" pitchFamily="2" charset="0"/>
              </a:rPr>
              <a:t>Literi</a:t>
            </a:r>
            <a:r>
              <a:rPr lang="en-US" sz="3467" dirty="0">
                <a:latin typeface="Avenir Black" panose="02000503020000020003" pitchFamily="2" charset="0"/>
              </a:rPr>
              <a:t>: ‘To go… to guide…’</a:t>
            </a:r>
          </a:p>
        </p:txBody>
      </p:sp>
      <p:sp>
        <p:nvSpPr>
          <p:cNvPr id="6" name="Content Placeholder 5">
            <a:extLst>
              <a:ext uri="{FF2B5EF4-FFF2-40B4-BE49-F238E27FC236}">
                <a16:creationId xmlns:a16="http://schemas.microsoft.com/office/drawing/2014/main" id="{D3C38194-6A9F-004C-819D-9B9BC32A655E}"/>
              </a:ext>
            </a:extLst>
          </p:cNvPr>
          <p:cNvSpPr>
            <a:spLocks noGrp="1"/>
          </p:cNvSpPr>
          <p:nvPr>
            <p:ph sz="quarter" idx="4"/>
          </p:nvPr>
        </p:nvSpPr>
        <p:spPr>
          <a:xfrm>
            <a:off x="6172201" y="2743201"/>
            <a:ext cx="5183188" cy="3446463"/>
          </a:xfrm>
        </p:spPr>
        <p:txBody>
          <a:bodyPr>
            <a:noAutofit/>
          </a:bodyPr>
          <a:lstStyle/>
          <a:p>
            <a:pPr>
              <a:spcAft>
                <a:spcPts val="1067"/>
              </a:spcAft>
            </a:pPr>
            <a:r>
              <a:rPr lang="en-US" sz="2667" dirty="0"/>
              <a:t>Modeling</a:t>
            </a:r>
          </a:p>
          <a:p>
            <a:pPr>
              <a:spcAft>
                <a:spcPts val="1067"/>
              </a:spcAft>
            </a:pPr>
            <a:r>
              <a:rPr lang="en-US" sz="2667" dirty="0"/>
              <a:t>Inspiring</a:t>
            </a:r>
          </a:p>
          <a:p>
            <a:pPr>
              <a:spcAft>
                <a:spcPts val="1067"/>
              </a:spcAft>
            </a:pPr>
            <a:r>
              <a:rPr lang="en-US" sz="2667" dirty="0"/>
              <a:t>Challenging</a:t>
            </a:r>
          </a:p>
          <a:p>
            <a:pPr>
              <a:spcAft>
                <a:spcPts val="1067"/>
              </a:spcAft>
            </a:pPr>
            <a:r>
              <a:rPr lang="en-US" sz="2667" dirty="0"/>
              <a:t>Enabling</a:t>
            </a:r>
          </a:p>
          <a:p>
            <a:pPr>
              <a:spcAft>
                <a:spcPts val="1067"/>
              </a:spcAft>
            </a:pPr>
            <a:r>
              <a:rPr lang="en-US" sz="2667" dirty="0"/>
              <a:t>Encouraging</a:t>
            </a:r>
          </a:p>
        </p:txBody>
      </p:sp>
    </p:spTree>
    <p:extLst>
      <p:ext uri="{BB962C8B-B14F-4D97-AF65-F5344CB8AC3E}">
        <p14:creationId xmlns:p14="http://schemas.microsoft.com/office/powerpoint/2010/main" val="14153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64" y="3131346"/>
            <a:ext cx="8840787" cy="1764505"/>
          </a:xfrm>
        </p:spPr>
        <p:txBody>
          <a:bodyPr>
            <a:normAutofit fontScale="90000"/>
          </a:bodyPr>
          <a:lstStyle/>
          <a:p>
            <a:pPr>
              <a:spcAft>
                <a:spcPts val="2400"/>
              </a:spcAft>
            </a:pPr>
            <a:r>
              <a:rPr lang="en-US" b="1" dirty="0"/>
              <a:t>Leadership is the art of mobilising others to want to struggle for shared aspirations.</a:t>
            </a:r>
            <a:r>
              <a:rPr lang="en-US" b="1" dirty="0">
                <a:solidFill>
                  <a:schemeClr val="bg2"/>
                </a:solidFill>
              </a:rPr>
              <a:t>”</a:t>
            </a:r>
            <a:br>
              <a:rPr lang="en-US" dirty="0"/>
            </a:br>
            <a:r>
              <a:rPr lang="en-US" dirty="0"/>
              <a:t>				</a:t>
            </a:r>
            <a:r>
              <a:rPr lang="en-US" sz="2400" dirty="0"/>
              <a:t>Jim Kouzes and Barry Posner</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spTree>
    <p:extLst>
      <p:ext uri="{BB962C8B-B14F-4D97-AF65-F5344CB8AC3E}">
        <p14:creationId xmlns:p14="http://schemas.microsoft.com/office/powerpoint/2010/main" val="40712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607" y="3429001"/>
            <a:ext cx="9673863" cy="1764505"/>
          </a:xfrm>
        </p:spPr>
        <p:txBody>
          <a:bodyPr>
            <a:normAutofit fontScale="90000"/>
          </a:bodyPr>
          <a:lstStyle/>
          <a:p>
            <a:pPr>
              <a:spcAft>
                <a:spcPts val="2400"/>
              </a:spcAft>
            </a:pPr>
            <a:r>
              <a:rPr lang="en-US" b="1" dirty="0"/>
              <a:t>Leadership is energizing a community of people towards their own transformation in order to accomplish a shared mission in a changing world.</a:t>
            </a:r>
            <a:r>
              <a:rPr lang="en-US" b="1" dirty="0">
                <a:solidFill>
                  <a:schemeClr val="bg2"/>
                </a:solidFill>
              </a:rPr>
              <a:t>”</a:t>
            </a:r>
            <a:br>
              <a:rPr lang="en-US" dirty="0"/>
            </a:br>
            <a:r>
              <a:rPr lang="en-US" dirty="0"/>
              <a:t>				      </a:t>
            </a:r>
            <a:r>
              <a:rPr lang="en-US" sz="2400" dirty="0"/>
              <a:t>Tod Bolsinger – Canoeing the Mountains</a:t>
            </a:r>
            <a:endParaRPr lang="en-US" dirty="0"/>
          </a:p>
        </p:txBody>
      </p:sp>
      <p:sp>
        <p:nvSpPr>
          <p:cNvPr id="6" name="Title 1">
            <a:extLst>
              <a:ext uri="{FF2B5EF4-FFF2-40B4-BE49-F238E27FC236}">
                <a16:creationId xmlns:a16="http://schemas.microsoft.com/office/drawing/2014/main" id="{73E78E56-C984-1C4D-8C09-94072AB1CA7D}"/>
              </a:ext>
            </a:extLst>
          </p:cNvPr>
          <p:cNvSpPr txBox="1">
            <a:spLocks/>
          </p:cNvSpPr>
          <p:nvPr/>
        </p:nvSpPr>
        <p:spPr>
          <a:xfrm>
            <a:off x="165101" y="1004886"/>
            <a:ext cx="1257300" cy="1585913"/>
          </a:xfrm>
          <a:prstGeom prst="rect">
            <a:avLst/>
          </a:prstGeom>
        </p:spPr>
        <p:txBody>
          <a:bodyPr vert="horz" lIns="121920" tIns="60960" rIns="121920" bIns="60960" rtlCol="0" anchor="b">
            <a:noAutofit/>
          </a:bodyPr>
          <a:lstStyle>
            <a:lvl1pPr algn="l" defTabSz="685800" rtl="0" eaLnBrk="1" latinLnBrk="0" hangingPunct="1">
              <a:lnSpc>
                <a:spcPct val="90000"/>
              </a:lnSpc>
              <a:spcBef>
                <a:spcPct val="0"/>
              </a:spcBef>
              <a:buNone/>
              <a:defRPr sz="4500" b="1" i="0" kern="1200" spc="-98" baseline="0">
                <a:solidFill>
                  <a:schemeClr val="tx1"/>
                </a:solidFill>
                <a:latin typeface="Avenir Black" panose="02000503020000020003" pitchFamily="2" charset="0"/>
                <a:ea typeface="+mj-ea"/>
                <a:cs typeface="+mj-cs"/>
              </a:defRPr>
            </a:lvl1pPr>
          </a:lstStyle>
          <a:p>
            <a:pPr>
              <a:spcAft>
                <a:spcPts val="2400"/>
              </a:spcAft>
            </a:pPr>
            <a:r>
              <a:rPr lang="en-US" sz="16000" dirty="0">
                <a:solidFill>
                  <a:schemeClr val="bg2"/>
                </a:solidFill>
              </a:rPr>
              <a:t>“</a:t>
            </a:r>
          </a:p>
        </p:txBody>
      </p:sp>
    </p:spTree>
    <p:extLst>
      <p:ext uri="{BB962C8B-B14F-4D97-AF65-F5344CB8AC3E}">
        <p14:creationId xmlns:p14="http://schemas.microsoft.com/office/powerpoint/2010/main" val="340783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1" y="2002632"/>
            <a:ext cx="9759949" cy="2721769"/>
          </a:xfrm>
        </p:spPr>
        <p:txBody>
          <a:bodyPr>
            <a:normAutofit/>
          </a:bodyPr>
          <a:lstStyle/>
          <a:p>
            <a:pPr>
              <a:spcAft>
                <a:spcPts val="2400"/>
              </a:spcAft>
            </a:pPr>
            <a:r>
              <a:rPr lang="en-US" b="1" dirty="0"/>
              <a:t>When you are at your personal best as a leader, what are you doing?</a:t>
            </a:r>
          </a:p>
        </p:txBody>
      </p:sp>
    </p:spTree>
    <p:extLst>
      <p:ext uri="{BB962C8B-B14F-4D97-AF65-F5344CB8AC3E}">
        <p14:creationId xmlns:p14="http://schemas.microsoft.com/office/powerpoint/2010/main" val="187377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442-8705-2645-8CAE-084724E0D3E9}"/>
              </a:ext>
            </a:extLst>
          </p:cNvPr>
          <p:cNvSpPr>
            <a:spLocks noGrp="1"/>
          </p:cNvSpPr>
          <p:nvPr>
            <p:ph type="title"/>
          </p:nvPr>
        </p:nvSpPr>
        <p:spPr>
          <a:xfrm>
            <a:off x="838200" y="365125"/>
            <a:ext cx="11353800" cy="1325563"/>
          </a:xfrm>
        </p:spPr>
        <p:txBody>
          <a:bodyPr>
            <a:normAutofit/>
          </a:bodyPr>
          <a:lstStyle/>
          <a:p>
            <a:r>
              <a:rPr lang="en-US" b="1" dirty="0"/>
              <a:t>Share Your Personal Best Leadership Experience</a:t>
            </a:r>
          </a:p>
        </p:txBody>
      </p:sp>
      <p:sp>
        <p:nvSpPr>
          <p:cNvPr id="3" name="Content Placeholder 2">
            <a:extLst>
              <a:ext uri="{FF2B5EF4-FFF2-40B4-BE49-F238E27FC236}">
                <a16:creationId xmlns:a16="http://schemas.microsoft.com/office/drawing/2014/main" id="{1A5837A1-EB08-C34E-A8EF-2D526819E18D}"/>
              </a:ext>
            </a:extLst>
          </p:cNvPr>
          <p:cNvSpPr>
            <a:spLocks noGrp="1"/>
          </p:cNvSpPr>
          <p:nvPr>
            <p:ph idx="1"/>
          </p:nvPr>
        </p:nvSpPr>
        <p:spPr>
          <a:xfrm>
            <a:off x="838200" y="1825625"/>
            <a:ext cx="11043833" cy="4351339"/>
          </a:xfrm>
        </p:spPr>
        <p:txBody>
          <a:bodyPr>
            <a:normAutofit/>
          </a:bodyPr>
          <a:lstStyle/>
          <a:p>
            <a:pPr>
              <a:spcAft>
                <a:spcPts val="800"/>
              </a:spcAft>
            </a:pPr>
            <a:r>
              <a:rPr lang="en-US" dirty="0"/>
              <a:t>Determine a </a:t>
            </a:r>
            <a:r>
              <a:rPr lang="en-US" b="1" dirty="0"/>
              <a:t>timekeeper</a:t>
            </a:r>
            <a:br>
              <a:rPr lang="en-US" b="1" dirty="0"/>
            </a:br>
            <a:r>
              <a:rPr lang="en-US" dirty="0"/>
              <a:t>(or use phone timer with sound)</a:t>
            </a:r>
          </a:p>
          <a:p>
            <a:pPr>
              <a:spcAft>
                <a:spcPts val="800"/>
              </a:spcAft>
            </a:pPr>
            <a:r>
              <a:rPr lang="en-US" b="1" dirty="0"/>
              <a:t>In 5 minutes, summarise your story </a:t>
            </a:r>
            <a:r>
              <a:rPr lang="en-US" dirty="0"/>
              <a:t>one at a time</a:t>
            </a:r>
            <a:br>
              <a:rPr lang="en-US" dirty="0"/>
            </a:br>
            <a:r>
              <a:rPr lang="en-US" dirty="0"/>
              <a:t>(situation, key actions, leadership lessons learned)</a:t>
            </a:r>
          </a:p>
          <a:p>
            <a:pPr>
              <a:spcAft>
                <a:spcPts val="800"/>
              </a:spcAft>
            </a:pPr>
            <a:r>
              <a:rPr lang="en-US" b="1" dirty="0"/>
              <a:t>As you listen, take notes</a:t>
            </a:r>
            <a:br>
              <a:rPr lang="en-US" b="1" dirty="0"/>
            </a:br>
            <a:r>
              <a:rPr lang="en-US" dirty="0"/>
              <a:t>What behaviors, actions and attitudes seem to be important to the personal best?</a:t>
            </a:r>
          </a:p>
          <a:p>
            <a:pPr>
              <a:spcAft>
                <a:spcPts val="800"/>
              </a:spcAft>
            </a:pPr>
            <a:r>
              <a:rPr lang="en-US" dirty="0">
                <a:solidFill>
                  <a:srgbClr val="FF9300"/>
                </a:solidFill>
              </a:rPr>
              <a:t>Determine your group’s </a:t>
            </a:r>
            <a:r>
              <a:rPr lang="en-US" b="1" dirty="0">
                <a:solidFill>
                  <a:srgbClr val="FF9300"/>
                </a:solidFill>
              </a:rPr>
              <a:t>5-7 key leadership behaviors – write onto stickies</a:t>
            </a:r>
          </a:p>
        </p:txBody>
      </p:sp>
    </p:spTree>
    <p:extLst>
      <p:ext uri="{BB962C8B-B14F-4D97-AF65-F5344CB8AC3E}">
        <p14:creationId xmlns:p14="http://schemas.microsoft.com/office/powerpoint/2010/main" val="234063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E45-C614-2843-8FAA-46DE3DD11809}"/>
              </a:ext>
            </a:extLst>
          </p:cNvPr>
          <p:cNvSpPr>
            <a:spLocks noGrp="1"/>
          </p:cNvSpPr>
          <p:nvPr>
            <p:ph type="title"/>
          </p:nvPr>
        </p:nvSpPr>
        <p:spPr>
          <a:xfrm>
            <a:off x="2" y="365125"/>
            <a:ext cx="12191999" cy="1325563"/>
          </a:xfrm>
        </p:spPr>
        <p:txBody>
          <a:bodyPr>
            <a:normAutofit/>
          </a:bodyPr>
          <a:lstStyle/>
          <a:p>
            <a:pPr algn="ctr"/>
            <a:r>
              <a:rPr lang="en-US" dirty="0"/>
              <a:t>The Five Practices of Exemplary Leadership</a:t>
            </a:r>
          </a:p>
        </p:txBody>
      </p:sp>
      <p:pic>
        <p:nvPicPr>
          <p:cNvPr id="4" name="Picture 3" descr="A picture containing icon&#10;&#10;Description automatically generated">
            <a:extLst>
              <a:ext uri="{FF2B5EF4-FFF2-40B4-BE49-F238E27FC236}">
                <a16:creationId xmlns:a16="http://schemas.microsoft.com/office/drawing/2014/main" id="{7C7DDCC1-0126-7D41-BB25-ABEB2A052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48" y="1911038"/>
            <a:ext cx="11392904" cy="2909817"/>
          </a:xfrm>
          <a:prstGeom prst="rect">
            <a:avLst/>
          </a:prstGeom>
        </p:spPr>
      </p:pic>
    </p:spTree>
    <p:extLst>
      <p:ext uri="{BB962C8B-B14F-4D97-AF65-F5344CB8AC3E}">
        <p14:creationId xmlns:p14="http://schemas.microsoft.com/office/powerpoint/2010/main" val="17906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43D4-B40D-9F4B-81DF-089267D1BD38}"/>
              </a:ext>
            </a:extLst>
          </p:cNvPr>
          <p:cNvSpPr>
            <a:spLocks noGrp="1"/>
          </p:cNvSpPr>
          <p:nvPr>
            <p:ph type="title"/>
          </p:nvPr>
        </p:nvSpPr>
        <p:spPr/>
        <p:txBody>
          <a:bodyPr/>
          <a:lstStyle/>
          <a:p>
            <a:r>
              <a:rPr lang="en-US" b="1" dirty="0"/>
              <a:t>Model the Way</a:t>
            </a:r>
          </a:p>
        </p:txBody>
      </p:sp>
      <p:sp>
        <p:nvSpPr>
          <p:cNvPr id="4" name="Clarify values by finding your voice and affirming shared values.…">
            <a:extLst>
              <a:ext uri="{FF2B5EF4-FFF2-40B4-BE49-F238E27FC236}">
                <a16:creationId xmlns:a16="http://schemas.microsoft.com/office/drawing/2014/main" id="{F1353475-FC41-2743-ADB4-C089F9CBEC3B}"/>
              </a:ext>
            </a:extLst>
          </p:cNvPr>
          <p:cNvSpPr txBox="1">
            <a:spLocks noGrp="1"/>
          </p:cNvSpPr>
          <p:nvPr>
            <p:ph idx="1"/>
          </p:nvPr>
        </p:nvSpPr>
        <p:spPr>
          <a:xfrm>
            <a:off x="4251961" y="1825625"/>
            <a:ext cx="6549391" cy="4351339"/>
          </a:xfrm>
          <a:prstGeom prst="rect">
            <a:avLst/>
          </a:prstGeom>
        </p:spPr>
        <p:txBody>
          <a:bodyPr/>
          <a:lstStyle/>
          <a:p>
            <a:pPr marL="261251" indent="-261251"/>
            <a:r>
              <a:rPr b="1" dirty="0">
                <a:solidFill>
                  <a:srgbClr val="00B050"/>
                </a:solidFill>
              </a:rPr>
              <a:t>Clarify values </a:t>
            </a:r>
            <a:r>
              <a:rPr dirty="0">
                <a:solidFill>
                  <a:srgbClr val="041E42"/>
                </a:solidFill>
              </a:rPr>
              <a:t>by finding your voice and affirming shared values</a:t>
            </a:r>
          </a:p>
          <a:p>
            <a:endParaRPr dirty="0">
              <a:solidFill>
                <a:srgbClr val="041E42"/>
              </a:solidFill>
            </a:endParaRPr>
          </a:p>
          <a:p>
            <a:pPr marL="261251" indent="-261251"/>
            <a:r>
              <a:rPr b="1" dirty="0">
                <a:solidFill>
                  <a:srgbClr val="00B050"/>
                </a:solidFill>
              </a:rPr>
              <a:t>Set the example </a:t>
            </a:r>
            <a:r>
              <a:rPr dirty="0">
                <a:solidFill>
                  <a:srgbClr val="041E42"/>
                </a:solidFill>
              </a:rPr>
              <a:t>by aligning actions with shared values</a:t>
            </a:r>
          </a:p>
        </p:txBody>
      </p:sp>
      <p:pic>
        <p:nvPicPr>
          <p:cNvPr id="5" name="Picture 4" descr="A picture containing text, sign, clipart&#10;&#10;Description automatically generated">
            <a:extLst>
              <a:ext uri="{FF2B5EF4-FFF2-40B4-BE49-F238E27FC236}">
                <a16:creationId xmlns:a16="http://schemas.microsoft.com/office/drawing/2014/main" id="{0283D599-B22C-454F-8FD8-F6837C8D6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9"/>
            <a:ext cx="2806707" cy="4376353"/>
          </a:xfrm>
          <a:prstGeom prst="rect">
            <a:avLst/>
          </a:prstGeom>
        </p:spPr>
      </p:pic>
    </p:spTree>
    <p:extLst>
      <p:ext uri="{BB962C8B-B14F-4D97-AF65-F5344CB8AC3E}">
        <p14:creationId xmlns:p14="http://schemas.microsoft.com/office/powerpoint/2010/main" val="412702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683</Words>
  <Application>Microsoft Macintosh PowerPoint</Application>
  <PresentationFormat>Widescreen</PresentationFormat>
  <Paragraphs>83</Paragraphs>
  <Slides>23</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Black</vt:lpstr>
      <vt:lpstr>Avenir Book</vt:lpstr>
      <vt:lpstr>Calibri</vt:lpstr>
      <vt:lpstr>Calibri Light</vt:lpstr>
      <vt:lpstr>Office Theme</vt:lpstr>
      <vt:lpstr>Five Practices of Transformational Leadership</vt:lpstr>
      <vt:lpstr>Management      and       Leadership</vt:lpstr>
      <vt:lpstr>Management      and       Leadership</vt:lpstr>
      <vt:lpstr>Leadership is the art of mobilising others to want to struggle for shared aspirations.”     Jim Kouzes and Barry Posner</vt:lpstr>
      <vt:lpstr>Leadership is energizing a community of people towards their own transformation in order to accomplish a shared mission in a changing world.”           Tod Bolsinger – Canoeing the Mountains</vt:lpstr>
      <vt:lpstr>When you are at your personal best as a leader, what are you doing?</vt:lpstr>
      <vt:lpstr>Share Your Personal Best Leadership Experience</vt:lpstr>
      <vt:lpstr>The Five Practices of Exemplary Leadership</vt:lpstr>
      <vt:lpstr>Model the Way</vt:lpstr>
      <vt:lpstr>I have little idea what my manager is interested in, believes or does. He’s rarely here and when he is, he’s usually in his office with the door shut.”       Graduate Trainee, Iveco Ford</vt:lpstr>
      <vt:lpstr>Inspire a Shared Vision</vt:lpstr>
      <vt:lpstr>Where there is no vision, the people perish.”       Proverbs 29:18</vt:lpstr>
      <vt:lpstr>It’s people that make the difference and when you’re looking for improvement, the fire needs to be put inside them, not behind them.”       Keith Basnett, N. Brown plc</vt:lpstr>
      <vt:lpstr>Challenge the Process</vt:lpstr>
      <vt:lpstr>You do not merely want to be considered just the best of the best. You want to be considered the only ones who do what you do.”   Jerry Garcia, the late musician/philosopher/pop star legend</vt:lpstr>
      <vt:lpstr>When my employees make mistakes trying to improve something, I give them a round of applause. No mistakes means no new products. If they ever become afraid to make one, my company is doomed”   Jim Read, the Read Corporation</vt:lpstr>
      <vt:lpstr>Enable Others to Act</vt:lpstr>
      <vt:lpstr>The sign of a great leader is not how many points he scores himself – it is about how much he raises his teammates performance.”      Phil Jackson, Coach to Michael Jordan</vt:lpstr>
      <vt:lpstr>Encourage the Heart</vt:lpstr>
      <vt:lpstr>3 most impactful  behaviours</vt:lpstr>
      <vt:lpstr>What did Jesus do?</vt:lpstr>
      <vt:lpstr>Some Details About Kouzes &amp; Posner’s  Personal Best Case Studies: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Practices of Transformational Leadership</dc:title>
  <dc:creator>Terry English</dc:creator>
  <cp:lastModifiedBy>Terry English</cp:lastModifiedBy>
  <cp:revision>5</cp:revision>
  <dcterms:created xsi:type="dcterms:W3CDTF">2023-05-22T22:19:40Z</dcterms:created>
  <dcterms:modified xsi:type="dcterms:W3CDTF">2023-07-31T07:02:28Z</dcterms:modified>
</cp:coreProperties>
</file>