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9"/>
  </p:notesMasterIdLst>
  <p:handoutMasterIdLst>
    <p:handoutMasterId r:id="rId30"/>
  </p:handoutMasterIdLst>
  <p:sldIdLst>
    <p:sldId id="256" r:id="rId2"/>
    <p:sldId id="257" r:id="rId3"/>
    <p:sldId id="281" r:id="rId4"/>
    <p:sldId id="282" r:id="rId5"/>
    <p:sldId id="283" r:id="rId6"/>
    <p:sldId id="272" r:id="rId7"/>
    <p:sldId id="291" r:id="rId8"/>
    <p:sldId id="292" r:id="rId9"/>
    <p:sldId id="284" r:id="rId10"/>
    <p:sldId id="293" r:id="rId11"/>
    <p:sldId id="294" r:id="rId12"/>
    <p:sldId id="286" r:id="rId13"/>
    <p:sldId id="287" r:id="rId14"/>
    <p:sldId id="295" r:id="rId15"/>
    <p:sldId id="296" r:id="rId16"/>
    <p:sldId id="288" r:id="rId17"/>
    <p:sldId id="297" r:id="rId18"/>
    <p:sldId id="306" r:id="rId19"/>
    <p:sldId id="298" r:id="rId20"/>
    <p:sldId id="300" r:id="rId21"/>
    <p:sldId id="299" r:id="rId22"/>
    <p:sldId id="301" r:id="rId23"/>
    <p:sldId id="302" r:id="rId24"/>
    <p:sldId id="303" r:id="rId25"/>
    <p:sldId id="304" r:id="rId26"/>
    <p:sldId id="265" r:id="rId27"/>
    <p:sldId id="305"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E5D64E-2D06-4C43-94D4-4AABE973044F}" v="16" dt="2025-05-20T11:07:29.55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019" autoAdjust="0"/>
  </p:normalViewPr>
  <p:slideViewPr>
    <p:cSldViewPr snapToGrid="0">
      <p:cViewPr>
        <p:scale>
          <a:sx n="87" d="100"/>
          <a:sy n="87" d="100"/>
        </p:scale>
        <p:origin x="66"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ffen Jenkins" userId="6adb1fc6-d495-4c25-adf3-abfe3bd52f2a" providerId="ADAL" clId="{5622FA57-BA24-4AAE-A884-98972A1FFEF9}"/>
    <pc:docChg chg="undo redo custSel addSld modSld">
      <pc:chgData name="Steffen Jenkins" userId="6adb1fc6-d495-4c25-adf3-abfe3bd52f2a" providerId="ADAL" clId="{5622FA57-BA24-4AAE-A884-98972A1FFEF9}" dt="2025-05-21T06:57:45.568" v="125" actId="108"/>
      <pc:docMkLst>
        <pc:docMk/>
      </pc:docMkLst>
      <pc:sldChg chg="modSp mod">
        <pc:chgData name="Steffen Jenkins" userId="6adb1fc6-d495-4c25-adf3-abfe3bd52f2a" providerId="ADAL" clId="{5622FA57-BA24-4AAE-A884-98972A1FFEF9}" dt="2025-05-21T06:56:54.467" v="93" actId="207"/>
        <pc:sldMkLst>
          <pc:docMk/>
          <pc:sldMk cId="3419246462" sldId="297"/>
        </pc:sldMkLst>
        <pc:spChg chg="mod">
          <ac:chgData name="Steffen Jenkins" userId="6adb1fc6-d495-4c25-adf3-abfe3bd52f2a" providerId="ADAL" clId="{5622FA57-BA24-4AAE-A884-98972A1FFEF9}" dt="2025-05-21T06:56:54.467" v="93" actId="207"/>
          <ac:spMkLst>
            <pc:docMk/>
            <pc:sldMk cId="3419246462" sldId="297"/>
            <ac:spMk id="4" creationId="{E6E72898-145F-D160-1F74-7548AD74E485}"/>
          </ac:spMkLst>
        </pc:spChg>
      </pc:sldChg>
      <pc:sldChg chg="modSp add mod">
        <pc:chgData name="Steffen Jenkins" userId="6adb1fc6-d495-4c25-adf3-abfe3bd52f2a" providerId="ADAL" clId="{5622FA57-BA24-4AAE-A884-98972A1FFEF9}" dt="2025-05-21T06:57:45.568" v="125" actId="108"/>
        <pc:sldMkLst>
          <pc:docMk/>
          <pc:sldMk cId="1821857823" sldId="306"/>
        </pc:sldMkLst>
        <pc:spChg chg="mod">
          <ac:chgData name="Steffen Jenkins" userId="6adb1fc6-d495-4c25-adf3-abfe3bd52f2a" providerId="ADAL" clId="{5622FA57-BA24-4AAE-A884-98972A1FFEF9}" dt="2025-05-21T06:57:45.568" v="125" actId="108"/>
          <ac:spMkLst>
            <pc:docMk/>
            <pc:sldMk cId="1821857823" sldId="306"/>
            <ac:spMk id="4" creationId="{4AED6C21-6BB4-AB70-D2B2-A5CD1FEBF3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6CB1513-44EA-A6CF-A8E6-1528BC74D01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EFAB9A90-69B0-AF3D-AE39-47CE0252DED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2AF1590-2748-465A-A8C9-564A8D8FF084}" type="datetimeFigureOut">
              <a:rPr lang="en-GB" smtClean="0"/>
              <a:t>21/05/2025</a:t>
            </a:fld>
            <a:endParaRPr lang="en-GB"/>
          </a:p>
        </p:txBody>
      </p:sp>
      <p:sp>
        <p:nvSpPr>
          <p:cNvPr id="4" name="Footer Placeholder 3">
            <a:extLst>
              <a:ext uri="{FF2B5EF4-FFF2-40B4-BE49-F238E27FC236}">
                <a16:creationId xmlns:a16="http://schemas.microsoft.com/office/drawing/2014/main" id="{C347D80C-B8D9-8837-7079-CEF7B7714E6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GB"/>
              <a:t>Steffen Jenkins</a:t>
            </a:r>
          </a:p>
        </p:txBody>
      </p:sp>
      <p:sp>
        <p:nvSpPr>
          <p:cNvPr id="5" name="Slide Number Placeholder 4">
            <a:extLst>
              <a:ext uri="{FF2B5EF4-FFF2-40B4-BE49-F238E27FC236}">
                <a16:creationId xmlns:a16="http://schemas.microsoft.com/office/drawing/2014/main" id="{787D6134-07F6-37AB-926E-C791C2FD2B0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789B58D-45F9-46FE-ADFE-0F49CBEA4912}" type="slidenum">
              <a:rPr lang="en-GB" smtClean="0"/>
              <a:t>‹#›</a:t>
            </a:fld>
            <a:endParaRPr lang="en-GB"/>
          </a:p>
        </p:txBody>
      </p:sp>
    </p:spTree>
    <p:extLst>
      <p:ext uri="{BB962C8B-B14F-4D97-AF65-F5344CB8AC3E}">
        <p14:creationId xmlns:p14="http://schemas.microsoft.com/office/powerpoint/2010/main" val="596590264"/>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6539DE02-D5BB-4796-AB37-D88098531248}" type="datetimeFigureOut">
              <a:rPr lang="en-GB" smtClean="0"/>
              <a:t>21/05/2025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GB"/>
              <a:t>Steffen Jenkins</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7CF1AF-D734-4771-BD97-CB59225AA402}" type="slidenum">
              <a:rPr lang="en-GB" smtClean="0"/>
              <a:t>‹#›</a:t>
            </a:fld>
            <a:endParaRPr lang="en-GB"/>
          </a:p>
        </p:txBody>
      </p:sp>
    </p:spTree>
    <p:extLst>
      <p:ext uri="{BB962C8B-B14F-4D97-AF65-F5344CB8AC3E}">
        <p14:creationId xmlns:p14="http://schemas.microsoft.com/office/powerpoint/2010/main" val="917861539"/>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5" name="Footer Placeholder 4">
            <a:extLst>
              <a:ext uri="{FF2B5EF4-FFF2-40B4-BE49-F238E27FC236}">
                <a16:creationId xmlns:a16="http://schemas.microsoft.com/office/drawing/2014/main" id="{3491A57C-272E-E1FF-690A-B1B0F89A88A2}"/>
              </a:ext>
            </a:extLst>
          </p:cNvPr>
          <p:cNvSpPr>
            <a:spLocks noGrp="1"/>
          </p:cNvSpPr>
          <p:nvPr>
            <p:ph type="ftr" sz="quarter" idx="4"/>
          </p:nvPr>
        </p:nvSpPr>
        <p:spPr/>
        <p:txBody>
          <a:bodyPr/>
          <a:lstStyle/>
          <a:p>
            <a:r>
              <a:rPr lang="en-GB"/>
              <a:t>Steffen Jenkins</a:t>
            </a:r>
          </a:p>
        </p:txBody>
      </p:sp>
    </p:spTree>
    <p:extLst>
      <p:ext uri="{BB962C8B-B14F-4D97-AF65-F5344CB8AC3E}">
        <p14:creationId xmlns:p14="http://schemas.microsoft.com/office/powerpoint/2010/main" val="39303952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AA9B90-E61C-5D8F-947A-8D06357B8E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F10442-E1D5-8E6D-3F87-E887F3A855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EC689F-DE62-AE93-DD2A-ECA68E30D51C}"/>
              </a:ext>
            </a:extLst>
          </p:cNvPr>
          <p:cNvSpPr>
            <a:spLocks noGrp="1"/>
          </p:cNvSpPr>
          <p:nvPr>
            <p:ph type="body" idx="1"/>
          </p:nvPr>
        </p:nvSpPr>
        <p:spPr/>
        <p:txBody>
          <a:bodyPr/>
          <a:lstStyle/>
          <a:p>
            <a:endParaRPr lang="en-GB"/>
          </a:p>
        </p:txBody>
      </p:sp>
      <p:sp>
        <p:nvSpPr>
          <p:cNvPr id="5" name="Footer Placeholder 4">
            <a:extLst>
              <a:ext uri="{FF2B5EF4-FFF2-40B4-BE49-F238E27FC236}">
                <a16:creationId xmlns:a16="http://schemas.microsoft.com/office/drawing/2014/main" id="{84CC7E2A-942F-66ED-9854-98DFB7E48EC0}"/>
              </a:ext>
            </a:extLst>
          </p:cNvPr>
          <p:cNvSpPr>
            <a:spLocks noGrp="1"/>
          </p:cNvSpPr>
          <p:nvPr>
            <p:ph type="ftr" sz="quarter" idx="4"/>
          </p:nvPr>
        </p:nvSpPr>
        <p:spPr/>
        <p:txBody>
          <a:bodyPr/>
          <a:lstStyle/>
          <a:p>
            <a:r>
              <a:rPr lang="en-GB"/>
              <a:t>Steffen Jenkins</a:t>
            </a:r>
          </a:p>
        </p:txBody>
      </p:sp>
    </p:spTree>
    <p:extLst>
      <p:ext uri="{BB962C8B-B14F-4D97-AF65-F5344CB8AC3E}">
        <p14:creationId xmlns:p14="http://schemas.microsoft.com/office/powerpoint/2010/main" val="40312330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0D486E-79A3-0076-0EDA-124DDBE3D4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1EB530-169C-6949-FA09-981A94C541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26FBC5-F3AD-5C55-D534-EDAB0997AFF9}"/>
              </a:ext>
            </a:extLst>
          </p:cNvPr>
          <p:cNvSpPr>
            <a:spLocks noGrp="1"/>
          </p:cNvSpPr>
          <p:nvPr>
            <p:ph type="body" idx="1"/>
          </p:nvPr>
        </p:nvSpPr>
        <p:spPr/>
        <p:txBody>
          <a:bodyPr/>
          <a:lstStyle/>
          <a:p>
            <a:endParaRPr lang="en-GB"/>
          </a:p>
        </p:txBody>
      </p:sp>
      <p:sp>
        <p:nvSpPr>
          <p:cNvPr id="5" name="Footer Placeholder 4">
            <a:extLst>
              <a:ext uri="{FF2B5EF4-FFF2-40B4-BE49-F238E27FC236}">
                <a16:creationId xmlns:a16="http://schemas.microsoft.com/office/drawing/2014/main" id="{07A3621D-80E4-AB14-AB6E-C40B2EC76B10}"/>
              </a:ext>
            </a:extLst>
          </p:cNvPr>
          <p:cNvSpPr>
            <a:spLocks noGrp="1"/>
          </p:cNvSpPr>
          <p:nvPr>
            <p:ph type="ftr" sz="quarter" idx="4"/>
          </p:nvPr>
        </p:nvSpPr>
        <p:spPr/>
        <p:txBody>
          <a:bodyPr/>
          <a:lstStyle/>
          <a:p>
            <a:r>
              <a:rPr lang="en-GB"/>
              <a:t>Steffen Jenkins</a:t>
            </a:r>
          </a:p>
        </p:txBody>
      </p:sp>
    </p:spTree>
    <p:extLst>
      <p:ext uri="{BB962C8B-B14F-4D97-AF65-F5344CB8AC3E}">
        <p14:creationId xmlns:p14="http://schemas.microsoft.com/office/powerpoint/2010/main" val="5764848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955BD8-49D2-6C7E-30A4-3B7D451F85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B5FE9A-24CB-46B0-5E81-3C85FB72C0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9C66E0-0D79-BFCC-7512-4163014EF08B}"/>
              </a:ext>
            </a:extLst>
          </p:cNvPr>
          <p:cNvSpPr>
            <a:spLocks noGrp="1"/>
          </p:cNvSpPr>
          <p:nvPr>
            <p:ph type="body" idx="1"/>
          </p:nvPr>
        </p:nvSpPr>
        <p:spPr/>
        <p:txBody>
          <a:bodyPr/>
          <a:lstStyle/>
          <a:p>
            <a:endParaRPr lang="en-GB"/>
          </a:p>
        </p:txBody>
      </p:sp>
      <p:sp>
        <p:nvSpPr>
          <p:cNvPr id="5" name="Footer Placeholder 4">
            <a:extLst>
              <a:ext uri="{FF2B5EF4-FFF2-40B4-BE49-F238E27FC236}">
                <a16:creationId xmlns:a16="http://schemas.microsoft.com/office/drawing/2014/main" id="{0B38352A-BD46-B0F0-8B69-3EDAC2D33D27}"/>
              </a:ext>
            </a:extLst>
          </p:cNvPr>
          <p:cNvSpPr>
            <a:spLocks noGrp="1"/>
          </p:cNvSpPr>
          <p:nvPr>
            <p:ph type="ftr" sz="quarter" idx="4"/>
          </p:nvPr>
        </p:nvSpPr>
        <p:spPr/>
        <p:txBody>
          <a:bodyPr/>
          <a:lstStyle/>
          <a:p>
            <a:r>
              <a:rPr lang="en-GB"/>
              <a:t>Steffen Jenkins</a:t>
            </a:r>
          </a:p>
        </p:txBody>
      </p:sp>
    </p:spTree>
    <p:extLst>
      <p:ext uri="{BB962C8B-B14F-4D97-AF65-F5344CB8AC3E}">
        <p14:creationId xmlns:p14="http://schemas.microsoft.com/office/powerpoint/2010/main" val="32332789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5" name="Footer Placeholder 4">
            <a:extLst>
              <a:ext uri="{FF2B5EF4-FFF2-40B4-BE49-F238E27FC236}">
                <a16:creationId xmlns:a16="http://schemas.microsoft.com/office/drawing/2014/main" id="{D778D384-782F-A184-2DD8-1A89E00A175C}"/>
              </a:ext>
            </a:extLst>
          </p:cNvPr>
          <p:cNvSpPr>
            <a:spLocks noGrp="1"/>
          </p:cNvSpPr>
          <p:nvPr>
            <p:ph type="ftr" sz="quarter" idx="4"/>
          </p:nvPr>
        </p:nvSpPr>
        <p:spPr/>
        <p:txBody>
          <a:bodyPr/>
          <a:lstStyle/>
          <a:p>
            <a:r>
              <a:rPr lang="en-GB"/>
              <a:t>Steffen Jenkins</a:t>
            </a:r>
          </a:p>
        </p:txBody>
      </p:sp>
    </p:spTree>
    <p:extLst>
      <p:ext uri="{BB962C8B-B14F-4D97-AF65-F5344CB8AC3E}">
        <p14:creationId xmlns:p14="http://schemas.microsoft.com/office/powerpoint/2010/main" val="28863730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F977E7-EECC-075F-8E9E-467AF4A31C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E03B4A-893A-9ED7-F4D5-5CF77579B7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7D1191-8E29-A642-4633-56E5635D5964}"/>
              </a:ext>
            </a:extLst>
          </p:cNvPr>
          <p:cNvSpPr>
            <a:spLocks noGrp="1"/>
          </p:cNvSpPr>
          <p:nvPr>
            <p:ph type="body" idx="1"/>
          </p:nvPr>
        </p:nvSpPr>
        <p:spPr/>
        <p:txBody>
          <a:bodyPr/>
          <a:lstStyle/>
          <a:p>
            <a:endParaRPr lang="en-GB"/>
          </a:p>
        </p:txBody>
      </p:sp>
      <p:sp>
        <p:nvSpPr>
          <p:cNvPr id="5" name="Footer Placeholder 4">
            <a:extLst>
              <a:ext uri="{FF2B5EF4-FFF2-40B4-BE49-F238E27FC236}">
                <a16:creationId xmlns:a16="http://schemas.microsoft.com/office/drawing/2014/main" id="{DA2D0D09-8065-6D73-CF7C-CFCEBD158C5C}"/>
              </a:ext>
            </a:extLst>
          </p:cNvPr>
          <p:cNvSpPr>
            <a:spLocks noGrp="1"/>
          </p:cNvSpPr>
          <p:nvPr>
            <p:ph type="ftr" sz="quarter" idx="4"/>
          </p:nvPr>
        </p:nvSpPr>
        <p:spPr/>
        <p:txBody>
          <a:bodyPr/>
          <a:lstStyle/>
          <a:p>
            <a:r>
              <a:rPr lang="en-GB"/>
              <a:t>Steffen Jenkins</a:t>
            </a:r>
          </a:p>
        </p:txBody>
      </p:sp>
    </p:spTree>
    <p:extLst>
      <p:ext uri="{BB962C8B-B14F-4D97-AF65-F5344CB8AC3E}">
        <p14:creationId xmlns:p14="http://schemas.microsoft.com/office/powerpoint/2010/main" val="11774329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5" name="Footer Placeholder 4">
            <a:extLst>
              <a:ext uri="{FF2B5EF4-FFF2-40B4-BE49-F238E27FC236}">
                <a16:creationId xmlns:a16="http://schemas.microsoft.com/office/drawing/2014/main" id="{A9B09DB5-7D22-01C9-01FB-969A4FDB2238}"/>
              </a:ext>
            </a:extLst>
          </p:cNvPr>
          <p:cNvSpPr>
            <a:spLocks noGrp="1"/>
          </p:cNvSpPr>
          <p:nvPr>
            <p:ph type="ftr" sz="quarter" idx="4"/>
          </p:nvPr>
        </p:nvSpPr>
        <p:spPr/>
        <p:txBody>
          <a:bodyPr/>
          <a:lstStyle/>
          <a:p>
            <a:r>
              <a:rPr lang="en-GB"/>
              <a:t>Steffen Jenkins</a:t>
            </a:r>
          </a:p>
        </p:txBody>
      </p:sp>
    </p:spTree>
    <p:extLst>
      <p:ext uri="{BB962C8B-B14F-4D97-AF65-F5344CB8AC3E}">
        <p14:creationId xmlns:p14="http://schemas.microsoft.com/office/powerpoint/2010/main" val="26268857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1727C2-91CB-1B24-EF1F-8B552866C9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7773D7-2632-B5B5-F5A6-7E5086BBEC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DBBCAB-2A7B-4164-E3E8-FFFE7D21AE03}"/>
              </a:ext>
            </a:extLst>
          </p:cNvPr>
          <p:cNvSpPr>
            <a:spLocks noGrp="1"/>
          </p:cNvSpPr>
          <p:nvPr>
            <p:ph type="body" idx="1"/>
          </p:nvPr>
        </p:nvSpPr>
        <p:spPr/>
        <p:txBody>
          <a:bodyPr/>
          <a:lstStyle/>
          <a:p>
            <a:endParaRPr lang="en-GB"/>
          </a:p>
        </p:txBody>
      </p:sp>
      <p:sp>
        <p:nvSpPr>
          <p:cNvPr id="5" name="Footer Placeholder 4">
            <a:extLst>
              <a:ext uri="{FF2B5EF4-FFF2-40B4-BE49-F238E27FC236}">
                <a16:creationId xmlns:a16="http://schemas.microsoft.com/office/drawing/2014/main" id="{DF66AD78-33D0-F235-B014-6CACAC8C8700}"/>
              </a:ext>
            </a:extLst>
          </p:cNvPr>
          <p:cNvSpPr>
            <a:spLocks noGrp="1"/>
          </p:cNvSpPr>
          <p:nvPr>
            <p:ph type="ftr" sz="quarter" idx="4"/>
          </p:nvPr>
        </p:nvSpPr>
        <p:spPr/>
        <p:txBody>
          <a:bodyPr/>
          <a:lstStyle/>
          <a:p>
            <a:r>
              <a:rPr lang="en-GB"/>
              <a:t>Steffen Jenkins</a:t>
            </a:r>
          </a:p>
        </p:txBody>
      </p:sp>
    </p:spTree>
    <p:extLst>
      <p:ext uri="{BB962C8B-B14F-4D97-AF65-F5344CB8AC3E}">
        <p14:creationId xmlns:p14="http://schemas.microsoft.com/office/powerpoint/2010/main" val="25109207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29F6F6-4FC6-85FC-96C1-7124026D18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CF7E31-9619-25F7-7F4F-32C6BD7323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FD6846-4268-C9C9-EED7-E38793D9240D}"/>
              </a:ext>
            </a:extLst>
          </p:cNvPr>
          <p:cNvSpPr>
            <a:spLocks noGrp="1"/>
          </p:cNvSpPr>
          <p:nvPr>
            <p:ph type="body" idx="1"/>
          </p:nvPr>
        </p:nvSpPr>
        <p:spPr/>
        <p:txBody>
          <a:bodyPr/>
          <a:lstStyle/>
          <a:p>
            <a:endParaRPr lang="en-GB"/>
          </a:p>
        </p:txBody>
      </p:sp>
      <p:sp>
        <p:nvSpPr>
          <p:cNvPr id="5" name="Footer Placeholder 4">
            <a:extLst>
              <a:ext uri="{FF2B5EF4-FFF2-40B4-BE49-F238E27FC236}">
                <a16:creationId xmlns:a16="http://schemas.microsoft.com/office/drawing/2014/main" id="{1B19D018-D039-D873-3E38-37A4EC9D2CEB}"/>
              </a:ext>
            </a:extLst>
          </p:cNvPr>
          <p:cNvSpPr>
            <a:spLocks noGrp="1"/>
          </p:cNvSpPr>
          <p:nvPr>
            <p:ph type="ftr" sz="quarter" idx="4"/>
          </p:nvPr>
        </p:nvSpPr>
        <p:spPr/>
        <p:txBody>
          <a:bodyPr/>
          <a:lstStyle/>
          <a:p>
            <a:r>
              <a:rPr lang="en-GB"/>
              <a:t>Steffen Jenkins</a:t>
            </a:r>
          </a:p>
        </p:txBody>
      </p:sp>
    </p:spTree>
    <p:extLst>
      <p:ext uri="{BB962C8B-B14F-4D97-AF65-F5344CB8AC3E}">
        <p14:creationId xmlns:p14="http://schemas.microsoft.com/office/powerpoint/2010/main" val="29250412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3C2FE9-137A-6113-7FC7-C6D1A87C87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3409A7-B674-3566-7417-1E818778EE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865020-CEC2-6402-FA24-795F5A3A0420}"/>
              </a:ext>
            </a:extLst>
          </p:cNvPr>
          <p:cNvSpPr>
            <a:spLocks noGrp="1"/>
          </p:cNvSpPr>
          <p:nvPr>
            <p:ph type="body" idx="1"/>
          </p:nvPr>
        </p:nvSpPr>
        <p:spPr/>
        <p:txBody>
          <a:bodyPr/>
          <a:lstStyle/>
          <a:p>
            <a:endParaRPr lang="en-GB"/>
          </a:p>
        </p:txBody>
      </p:sp>
      <p:sp>
        <p:nvSpPr>
          <p:cNvPr id="5" name="Footer Placeholder 4">
            <a:extLst>
              <a:ext uri="{FF2B5EF4-FFF2-40B4-BE49-F238E27FC236}">
                <a16:creationId xmlns:a16="http://schemas.microsoft.com/office/drawing/2014/main" id="{8478FAC8-B51A-CFDD-769F-51C7970FF68A}"/>
              </a:ext>
            </a:extLst>
          </p:cNvPr>
          <p:cNvSpPr>
            <a:spLocks noGrp="1"/>
          </p:cNvSpPr>
          <p:nvPr>
            <p:ph type="ftr" sz="quarter" idx="4"/>
          </p:nvPr>
        </p:nvSpPr>
        <p:spPr/>
        <p:txBody>
          <a:bodyPr/>
          <a:lstStyle/>
          <a:p>
            <a:r>
              <a:rPr lang="en-GB"/>
              <a:t>Steffen Jenkins</a:t>
            </a:r>
          </a:p>
        </p:txBody>
      </p:sp>
    </p:spTree>
    <p:extLst>
      <p:ext uri="{BB962C8B-B14F-4D97-AF65-F5344CB8AC3E}">
        <p14:creationId xmlns:p14="http://schemas.microsoft.com/office/powerpoint/2010/main" val="1705094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C5D6DD-6B05-EAA1-4622-6E5A0FC8CA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6BCA5C-FBCB-3EAF-BA0C-9D28D4AF7B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404460-37C4-C57C-93F2-2C6E2206E8D6}"/>
              </a:ext>
            </a:extLst>
          </p:cNvPr>
          <p:cNvSpPr>
            <a:spLocks noGrp="1"/>
          </p:cNvSpPr>
          <p:nvPr>
            <p:ph type="body" idx="1"/>
          </p:nvPr>
        </p:nvSpPr>
        <p:spPr/>
        <p:txBody>
          <a:bodyPr/>
          <a:lstStyle/>
          <a:p>
            <a:endParaRPr lang="en-GB" dirty="0"/>
          </a:p>
        </p:txBody>
      </p:sp>
      <p:sp>
        <p:nvSpPr>
          <p:cNvPr id="5" name="Footer Placeholder 4">
            <a:extLst>
              <a:ext uri="{FF2B5EF4-FFF2-40B4-BE49-F238E27FC236}">
                <a16:creationId xmlns:a16="http://schemas.microsoft.com/office/drawing/2014/main" id="{1D28E497-14AC-9F05-657D-762168FEFD5B}"/>
              </a:ext>
            </a:extLst>
          </p:cNvPr>
          <p:cNvSpPr>
            <a:spLocks noGrp="1"/>
          </p:cNvSpPr>
          <p:nvPr>
            <p:ph type="ftr" sz="quarter" idx="4"/>
          </p:nvPr>
        </p:nvSpPr>
        <p:spPr/>
        <p:txBody>
          <a:bodyPr/>
          <a:lstStyle/>
          <a:p>
            <a:r>
              <a:rPr lang="en-GB"/>
              <a:t>Steffen Jenkins</a:t>
            </a:r>
          </a:p>
        </p:txBody>
      </p:sp>
    </p:spTree>
    <p:extLst>
      <p:ext uri="{BB962C8B-B14F-4D97-AF65-F5344CB8AC3E}">
        <p14:creationId xmlns:p14="http://schemas.microsoft.com/office/powerpoint/2010/main" val="15312983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4634C9-3FE2-9701-8B55-75DECF1E0F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1BE0BF-5DEF-D76F-0314-0B5A138335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4A1A7F-316F-AE47-F2DF-C041BE76084C}"/>
              </a:ext>
            </a:extLst>
          </p:cNvPr>
          <p:cNvSpPr>
            <a:spLocks noGrp="1"/>
          </p:cNvSpPr>
          <p:nvPr>
            <p:ph type="body" idx="1"/>
          </p:nvPr>
        </p:nvSpPr>
        <p:spPr/>
        <p:txBody>
          <a:bodyPr/>
          <a:lstStyle/>
          <a:p>
            <a:endParaRPr lang="en-GB" dirty="0"/>
          </a:p>
        </p:txBody>
      </p:sp>
      <p:sp>
        <p:nvSpPr>
          <p:cNvPr id="5" name="Footer Placeholder 4">
            <a:extLst>
              <a:ext uri="{FF2B5EF4-FFF2-40B4-BE49-F238E27FC236}">
                <a16:creationId xmlns:a16="http://schemas.microsoft.com/office/drawing/2014/main" id="{421AA7ED-E0F8-6C70-1B1F-39BFC4E90780}"/>
              </a:ext>
            </a:extLst>
          </p:cNvPr>
          <p:cNvSpPr>
            <a:spLocks noGrp="1"/>
          </p:cNvSpPr>
          <p:nvPr>
            <p:ph type="ftr" sz="quarter" idx="4"/>
          </p:nvPr>
        </p:nvSpPr>
        <p:spPr/>
        <p:txBody>
          <a:bodyPr/>
          <a:lstStyle/>
          <a:p>
            <a:r>
              <a:rPr lang="en-GB"/>
              <a:t>Steffen Jenkins</a:t>
            </a:r>
          </a:p>
        </p:txBody>
      </p:sp>
    </p:spTree>
    <p:extLst>
      <p:ext uri="{BB962C8B-B14F-4D97-AF65-F5344CB8AC3E}">
        <p14:creationId xmlns:p14="http://schemas.microsoft.com/office/powerpoint/2010/main" val="38998430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728DF2-0217-CF94-CE24-8BD44DCAD4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0B0A6A-23A0-EEE5-65C4-9F98584BD5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E3B874-6A98-FABA-CEE9-47A63004CE9F}"/>
              </a:ext>
            </a:extLst>
          </p:cNvPr>
          <p:cNvSpPr>
            <a:spLocks noGrp="1"/>
          </p:cNvSpPr>
          <p:nvPr>
            <p:ph type="body" idx="1"/>
          </p:nvPr>
        </p:nvSpPr>
        <p:spPr/>
        <p:txBody>
          <a:bodyPr/>
          <a:lstStyle/>
          <a:p>
            <a:endParaRPr lang="en-GB" dirty="0"/>
          </a:p>
        </p:txBody>
      </p:sp>
      <p:sp>
        <p:nvSpPr>
          <p:cNvPr id="5" name="Footer Placeholder 4">
            <a:extLst>
              <a:ext uri="{FF2B5EF4-FFF2-40B4-BE49-F238E27FC236}">
                <a16:creationId xmlns:a16="http://schemas.microsoft.com/office/drawing/2014/main" id="{0614A4F1-9B25-F7E4-A362-93BA761DEE0D}"/>
              </a:ext>
            </a:extLst>
          </p:cNvPr>
          <p:cNvSpPr>
            <a:spLocks noGrp="1"/>
          </p:cNvSpPr>
          <p:nvPr>
            <p:ph type="ftr" sz="quarter" idx="4"/>
          </p:nvPr>
        </p:nvSpPr>
        <p:spPr/>
        <p:txBody>
          <a:bodyPr/>
          <a:lstStyle/>
          <a:p>
            <a:r>
              <a:rPr lang="en-GB"/>
              <a:t>Steffen Jenkins</a:t>
            </a:r>
          </a:p>
        </p:txBody>
      </p:sp>
    </p:spTree>
    <p:extLst>
      <p:ext uri="{BB962C8B-B14F-4D97-AF65-F5344CB8AC3E}">
        <p14:creationId xmlns:p14="http://schemas.microsoft.com/office/powerpoint/2010/main" val="2658776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03DAE4-020B-AE38-332B-2E1AD3AB06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D681A2-C2A8-24E6-E5C3-8605CBB3A7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A4B68A-2025-F8A4-07FD-F264047210FC}"/>
              </a:ext>
            </a:extLst>
          </p:cNvPr>
          <p:cNvSpPr>
            <a:spLocks noGrp="1"/>
          </p:cNvSpPr>
          <p:nvPr>
            <p:ph type="body" idx="1"/>
          </p:nvPr>
        </p:nvSpPr>
        <p:spPr/>
        <p:txBody>
          <a:bodyPr/>
          <a:lstStyle/>
          <a:p>
            <a:endParaRPr lang="en-GB" dirty="0"/>
          </a:p>
        </p:txBody>
      </p:sp>
      <p:sp>
        <p:nvSpPr>
          <p:cNvPr id="5" name="Footer Placeholder 4">
            <a:extLst>
              <a:ext uri="{FF2B5EF4-FFF2-40B4-BE49-F238E27FC236}">
                <a16:creationId xmlns:a16="http://schemas.microsoft.com/office/drawing/2014/main" id="{CCE37A91-EA8F-8E8A-7373-6A0D8C59C43B}"/>
              </a:ext>
            </a:extLst>
          </p:cNvPr>
          <p:cNvSpPr>
            <a:spLocks noGrp="1"/>
          </p:cNvSpPr>
          <p:nvPr>
            <p:ph type="ftr" sz="quarter" idx="4"/>
          </p:nvPr>
        </p:nvSpPr>
        <p:spPr/>
        <p:txBody>
          <a:bodyPr/>
          <a:lstStyle/>
          <a:p>
            <a:r>
              <a:rPr lang="en-GB"/>
              <a:t>Steffen Jenkins</a:t>
            </a:r>
          </a:p>
        </p:txBody>
      </p:sp>
    </p:spTree>
    <p:extLst>
      <p:ext uri="{BB962C8B-B14F-4D97-AF65-F5344CB8AC3E}">
        <p14:creationId xmlns:p14="http://schemas.microsoft.com/office/powerpoint/2010/main" val="38780708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1988800" y="3048"/>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12192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828800" y="2819400"/>
            <a:ext cx="85344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EA3A85EE-0ADA-42D1-95D0-0D6D4E13BE7D}" type="datetime1">
              <a:rPr lang="en-GB" smtClean="0"/>
              <a:t>21/05/2025</a:t>
            </a:fld>
            <a:endParaRPr lang="en-GB"/>
          </a:p>
        </p:txBody>
      </p:sp>
      <p:sp>
        <p:nvSpPr>
          <p:cNvPr id="17" name="Footer Placeholder 16"/>
          <p:cNvSpPr>
            <a:spLocks noGrp="1"/>
          </p:cNvSpPr>
          <p:nvPr>
            <p:ph type="ftr" sz="quarter" idx="11"/>
          </p:nvPr>
        </p:nvSpPr>
        <p:spPr/>
        <p:txBody>
          <a:bodyPr/>
          <a:lstStyle/>
          <a:p>
            <a:r>
              <a:rPr lang="en-GB"/>
              <a:t>Steffen Jenkins</a:t>
            </a:r>
          </a:p>
        </p:txBody>
      </p:sp>
      <p:sp>
        <p:nvSpPr>
          <p:cNvPr id="7" name="Straight Connector 6"/>
          <p:cNvSpPr>
            <a:spLocks noChangeShapeType="1"/>
          </p:cNvSpPr>
          <p:nvPr/>
        </p:nvSpPr>
        <p:spPr bwMode="auto">
          <a:xfrm>
            <a:off x="207264" y="2420112"/>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11C40053-2BFC-4AF8-8929-0F8FE5E89AC7}" type="slidenum">
              <a:rPr lang="en-GB" smtClean="0"/>
              <a:t>‹#›</a:t>
            </a:fld>
            <a:endParaRPr lang="en-GB"/>
          </a:p>
        </p:txBody>
      </p:sp>
      <p:sp>
        <p:nvSpPr>
          <p:cNvPr id="8" name="Title 7"/>
          <p:cNvSpPr>
            <a:spLocks noGrp="1"/>
          </p:cNvSpPr>
          <p:nvPr>
            <p:ph type="ctrTitle"/>
          </p:nvPr>
        </p:nvSpPr>
        <p:spPr>
          <a:xfrm>
            <a:off x="914400" y="381000"/>
            <a:ext cx="10363200" cy="1752600"/>
          </a:xfrm>
        </p:spPr>
        <p:txBody>
          <a:bodyPr anchor="b"/>
          <a:lstStyle>
            <a:lvl1pPr>
              <a:defRPr sz="4200">
                <a:solidFill>
                  <a:schemeClr val="accent1"/>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6828744-2A86-41C9-AB6D-56DAB12C1F8F}" type="datetime1">
              <a:rPr lang="en-GB" smtClean="0"/>
              <a:t>21/05/2025</a:t>
            </a:fld>
            <a:endParaRPr lang="en-GB"/>
          </a:p>
        </p:txBody>
      </p:sp>
      <p:sp>
        <p:nvSpPr>
          <p:cNvPr id="5" name="Footer Placeholder 4"/>
          <p:cNvSpPr>
            <a:spLocks noGrp="1"/>
          </p:cNvSpPr>
          <p:nvPr>
            <p:ph type="ftr" sz="quarter" idx="11"/>
          </p:nvPr>
        </p:nvSpPr>
        <p:spPr/>
        <p:txBody>
          <a:bodyPr/>
          <a:lstStyle/>
          <a:p>
            <a:r>
              <a:rPr lang="en-GB"/>
              <a:t>Steffen Jenkins</a:t>
            </a:r>
          </a:p>
        </p:txBody>
      </p:sp>
      <p:sp>
        <p:nvSpPr>
          <p:cNvPr id="6" name="Slide Number Placeholder 5"/>
          <p:cNvSpPr>
            <a:spLocks noGrp="1"/>
          </p:cNvSpPr>
          <p:nvPr>
            <p:ph type="sldNum" sz="quarter" idx="12"/>
          </p:nvPr>
        </p:nvSpPr>
        <p:spPr/>
        <p:txBody>
          <a:bodyPr/>
          <a:lstStyle/>
          <a:p>
            <a:fld id="{11C40053-2BFC-4AF8-8929-0F8FE5E89AC7}"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9347200" y="0"/>
            <a:ext cx="28448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6403340"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9119616" y="2925763"/>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9245600" y="3020251"/>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9221216" y="3009902"/>
            <a:ext cx="609600" cy="441325"/>
          </a:xfrm>
        </p:spPr>
        <p:txBody>
          <a:bodyPr/>
          <a:lstStyle/>
          <a:p>
            <a:fld id="{11C40053-2BFC-4AF8-8929-0F8FE5E89AC7}" type="slidenum">
              <a:rPr lang="en-GB" smtClean="0"/>
              <a:t>‹#›</a:t>
            </a:fld>
            <a:endParaRPr lang="en-GB"/>
          </a:p>
        </p:txBody>
      </p:sp>
      <p:sp>
        <p:nvSpPr>
          <p:cNvPr id="3" name="Vertical Text Placeholder 2"/>
          <p:cNvSpPr>
            <a:spLocks noGrp="1"/>
          </p:cNvSpPr>
          <p:nvPr>
            <p:ph type="body" orient="vert" idx="1"/>
          </p:nvPr>
        </p:nvSpPr>
        <p:spPr>
          <a:xfrm>
            <a:off x="406400" y="304800"/>
            <a:ext cx="87376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E03AF3C-065F-4B6D-AA91-5CE1E2C77E92}" type="datetime1">
              <a:rPr lang="en-GB" smtClean="0"/>
              <a:t>21/05/2025</a:t>
            </a:fld>
            <a:endParaRPr lang="en-GB"/>
          </a:p>
        </p:txBody>
      </p:sp>
      <p:sp>
        <p:nvSpPr>
          <p:cNvPr id="5" name="Footer Placeholder 4"/>
          <p:cNvSpPr>
            <a:spLocks noGrp="1"/>
          </p:cNvSpPr>
          <p:nvPr>
            <p:ph type="ftr" sz="quarter" idx="11"/>
          </p:nvPr>
        </p:nvSpPr>
        <p:spPr/>
        <p:txBody>
          <a:bodyPr/>
          <a:lstStyle/>
          <a:p>
            <a:r>
              <a:rPr lang="en-GB"/>
              <a:t>Steffen Jenkins</a:t>
            </a:r>
          </a:p>
        </p:txBody>
      </p:sp>
      <p:sp>
        <p:nvSpPr>
          <p:cNvPr id="2" name="Vertical Title 1"/>
          <p:cNvSpPr>
            <a:spLocks noGrp="1"/>
          </p:cNvSpPr>
          <p:nvPr>
            <p:ph type="title" orient="vert"/>
          </p:nvPr>
        </p:nvSpPr>
        <p:spPr>
          <a:xfrm>
            <a:off x="9855200" y="304802"/>
            <a:ext cx="19304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F3229B17-57EE-47B0-958D-17AA17A1E047}" type="datetime1">
              <a:rPr lang="en-GB" smtClean="0"/>
              <a:t>21/05/2025</a:t>
            </a:fld>
            <a:endParaRPr lang="en-GB"/>
          </a:p>
        </p:txBody>
      </p:sp>
      <p:sp>
        <p:nvSpPr>
          <p:cNvPr id="5" name="Footer Placeholder 4"/>
          <p:cNvSpPr>
            <a:spLocks noGrp="1"/>
          </p:cNvSpPr>
          <p:nvPr>
            <p:ph type="ftr" sz="quarter" idx="11"/>
          </p:nvPr>
        </p:nvSpPr>
        <p:spPr/>
        <p:txBody>
          <a:bodyPr/>
          <a:lstStyle/>
          <a:p>
            <a:r>
              <a:rPr lang="en-GB"/>
              <a:t>Steffen Jenkins</a:t>
            </a:r>
          </a:p>
        </p:txBody>
      </p:sp>
      <p:sp>
        <p:nvSpPr>
          <p:cNvPr id="6" name="Slide Number Placeholder 5"/>
          <p:cNvSpPr>
            <a:spLocks noGrp="1"/>
          </p:cNvSpPr>
          <p:nvPr>
            <p:ph type="sldNum" sz="quarter" idx="12"/>
          </p:nvPr>
        </p:nvSpPr>
        <p:spPr>
          <a:xfrm>
            <a:off x="5815584" y="1026373"/>
            <a:ext cx="609600" cy="441325"/>
          </a:xfrm>
        </p:spPr>
        <p:txBody>
          <a:bodyPr/>
          <a:lstStyle/>
          <a:p>
            <a:fld id="{11C40053-2BFC-4AF8-8929-0F8FE5E89AC7}" type="slidenum">
              <a:rPr lang="en-GB" smtClean="0"/>
              <a:t>‹#›</a:t>
            </a:fld>
            <a:endParaRPr lang="en-GB"/>
          </a:p>
        </p:txBody>
      </p:sp>
      <p:sp>
        <p:nvSpPr>
          <p:cNvPr id="8" name="Content Placeholder 7"/>
          <p:cNvSpPr>
            <a:spLocks noGrp="1"/>
          </p:cNvSpPr>
          <p:nvPr>
            <p:ph sz="quarter" idx="1"/>
          </p:nvPr>
        </p:nvSpPr>
        <p:spPr>
          <a:xfrm>
            <a:off x="402336" y="1527048"/>
            <a:ext cx="1133856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11988800" y="1905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203200" y="2286000"/>
            <a:ext cx="11777472"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207264" y="142352"/>
            <a:ext cx="11777472"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824568" y="2743200"/>
            <a:ext cx="8640232"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en-GB"/>
              <a:t>Steffen Jenkins</a:t>
            </a:r>
          </a:p>
        </p:txBody>
      </p:sp>
      <p:sp>
        <p:nvSpPr>
          <p:cNvPr id="4" name="Date Placeholder 3"/>
          <p:cNvSpPr>
            <a:spLocks noGrp="1"/>
          </p:cNvSpPr>
          <p:nvPr>
            <p:ph type="dt" sz="half" idx="10"/>
          </p:nvPr>
        </p:nvSpPr>
        <p:spPr/>
        <p:txBody>
          <a:bodyPr/>
          <a:lstStyle/>
          <a:p>
            <a:fld id="{863A2EEC-3F49-4CBC-A8DA-96F9720AE54F}" type="datetime1">
              <a:rPr lang="en-GB" smtClean="0"/>
              <a:t>21/05/2025</a:t>
            </a:fld>
            <a:endParaRPr lang="en-GB"/>
          </a:p>
        </p:txBody>
      </p:sp>
      <p:sp>
        <p:nvSpPr>
          <p:cNvPr id="8" name="Straight Connector 7"/>
          <p:cNvSpPr>
            <a:spLocks noChangeShapeType="1"/>
          </p:cNvSpPr>
          <p:nvPr/>
        </p:nvSpPr>
        <p:spPr bwMode="auto">
          <a:xfrm>
            <a:off x="203200" y="2438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11C40053-2BFC-4AF8-8929-0F8FE5E89AC7}" type="slidenum">
              <a:rPr lang="en-GB" smtClean="0"/>
              <a:t>‹#›</a:t>
            </a:fld>
            <a:endParaRPr lang="en-GB"/>
          </a:p>
        </p:txBody>
      </p:sp>
      <p:sp>
        <p:nvSpPr>
          <p:cNvPr id="2" name="Title 1"/>
          <p:cNvSpPr>
            <a:spLocks noGrp="1"/>
          </p:cNvSpPr>
          <p:nvPr>
            <p:ph type="title"/>
          </p:nvPr>
        </p:nvSpPr>
        <p:spPr>
          <a:xfrm>
            <a:off x="963084" y="533400"/>
            <a:ext cx="103632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02336" y="228600"/>
            <a:ext cx="11379200" cy="758952"/>
          </a:xfrm>
        </p:spPr>
        <p:txBody>
          <a:bodyPr/>
          <a:lstStyle/>
          <a:p>
            <a:r>
              <a:rPr kumimoji="0" lang="en-US"/>
              <a:t>Click to edit Master title style</a:t>
            </a:r>
          </a:p>
        </p:txBody>
      </p:sp>
      <p:sp>
        <p:nvSpPr>
          <p:cNvPr id="5" name="Date Placeholder 4"/>
          <p:cNvSpPr>
            <a:spLocks noGrp="1"/>
          </p:cNvSpPr>
          <p:nvPr>
            <p:ph type="dt" sz="half" idx="10"/>
          </p:nvPr>
        </p:nvSpPr>
        <p:spPr>
          <a:xfrm>
            <a:off x="7721600" y="6409944"/>
            <a:ext cx="4059936" cy="365760"/>
          </a:xfrm>
        </p:spPr>
        <p:txBody>
          <a:bodyPr/>
          <a:lstStyle/>
          <a:p>
            <a:fld id="{EA610A89-7D70-4347-A42C-65DE1334272C}" type="datetime1">
              <a:rPr lang="en-GB" smtClean="0"/>
              <a:t>21/05/2025</a:t>
            </a:fld>
            <a:endParaRPr lang="en-GB"/>
          </a:p>
        </p:txBody>
      </p:sp>
      <p:sp>
        <p:nvSpPr>
          <p:cNvPr id="6" name="Footer Placeholder 5"/>
          <p:cNvSpPr>
            <a:spLocks noGrp="1"/>
          </p:cNvSpPr>
          <p:nvPr>
            <p:ph type="ftr" sz="quarter" idx="11"/>
          </p:nvPr>
        </p:nvSpPr>
        <p:spPr/>
        <p:txBody>
          <a:bodyPr/>
          <a:lstStyle/>
          <a:p>
            <a:r>
              <a:rPr lang="en-GB"/>
              <a:t>Steffen Jenkins</a:t>
            </a:r>
          </a:p>
        </p:txBody>
      </p:sp>
      <p:sp>
        <p:nvSpPr>
          <p:cNvPr id="7" name="Slide Number Placeholder 6"/>
          <p:cNvSpPr>
            <a:spLocks noGrp="1"/>
          </p:cNvSpPr>
          <p:nvPr>
            <p:ph type="sldNum" sz="quarter" idx="12"/>
          </p:nvPr>
        </p:nvSpPr>
        <p:spPr/>
        <p:txBody>
          <a:bodyPr/>
          <a:lstStyle/>
          <a:p>
            <a:fld id="{11C40053-2BFC-4AF8-8929-0F8FE5E89AC7}" type="slidenum">
              <a:rPr lang="en-GB" smtClean="0"/>
              <a:t>‹#›</a:t>
            </a:fld>
            <a:endParaRPr lang="en-GB"/>
          </a:p>
        </p:txBody>
      </p:sp>
      <p:sp>
        <p:nvSpPr>
          <p:cNvPr id="8" name="Straight Connector 7"/>
          <p:cNvSpPr>
            <a:spLocks noChangeShapeType="1"/>
          </p:cNvSpPr>
          <p:nvPr/>
        </p:nvSpPr>
        <p:spPr bwMode="auto">
          <a:xfrm flipV="1">
            <a:off x="6084107" y="1575653"/>
            <a:ext cx="11895"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402336" y="1371600"/>
            <a:ext cx="53848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6400800" y="1371600"/>
            <a:ext cx="53848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6096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12192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203200" y="1371600"/>
            <a:ext cx="11777472"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94564" y="6391656"/>
            <a:ext cx="11777472"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402336" y="1524000"/>
            <a:ext cx="5386917"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388441" y="1524000"/>
            <a:ext cx="5389033"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73830143-290B-4C49-9121-B33AD3C72C58}" type="datetime1">
              <a:rPr lang="en-GB" smtClean="0"/>
              <a:t>21/05/2025</a:t>
            </a:fld>
            <a:endParaRPr lang="en-GB"/>
          </a:p>
        </p:txBody>
      </p:sp>
      <p:sp>
        <p:nvSpPr>
          <p:cNvPr id="8" name="Footer Placeholder 7"/>
          <p:cNvSpPr>
            <a:spLocks noGrp="1"/>
          </p:cNvSpPr>
          <p:nvPr>
            <p:ph type="ftr" sz="quarter" idx="11"/>
          </p:nvPr>
        </p:nvSpPr>
        <p:spPr>
          <a:xfrm>
            <a:off x="406400" y="6409944"/>
            <a:ext cx="4775200" cy="365760"/>
          </a:xfrm>
        </p:spPr>
        <p:txBody>
          <a:bodyPr/>
          <a:lstStyle/>
          <a:p>
            <a:r>
              <a:rPr lang="en-GB"/>
              <a:t>Steffen Jenkins</a:t>
            </a:r>
          </a:p>
        </p:txBody>
      </p:sp>
      <p:sp>
        <p:nvSpPr>
          <p:cNvPr id="15" name="Straight Connector 14"/>
          <p:cNvSpPr>
            <a:spLocks noChangeShapeType="1"/>
          </p:cNvSpPr>
          <p:nvPr/>
        </p:nvSpPr>
        <p:spPr bwMode="auto">
          <a:xfrm>
            <a:off x="203200" y="128016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402336" y="2471383"/>
            <a:ext cx="5388864"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6400800" y="2471383"/>
            <a:ext cx="53848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5791200" y="1042417"/>
            <a:ext cx="609600" cy="441325"/>
          </a:xfrm>
        </p:spPr>
        <p:txBody>
          <a:bodyPr/>
          <a:lstStyle>
            <a:lvl1pPr algn="ctr">
              <a:defRPr/>
            </a:lvl1pPr>
          </a:lstStyle>
          <a:p>
            <a:fld id="{11C40053-2BFC-4AF8-8929-0F8FE5E89AC7}" type="slidenum">
              <a:rPr lang="en-GB" smtClean="0"/>
              <a:t>‹#›</a:t>
            </a:fld>
            <a:endParaRPr lang="en-GB"/>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F5EF28C1-88F1-4E31-94D4-2EC6E407C1F8}" type="datetime1">
              <a:rPr lang="en-GB" smtClean="0"/>
              <a:t>21/05/2025</a:t>
            </a:fld>
            <a:endParaRPr lang="en-GB"/>
          </a:p>
        </p:txBody>
      </p:sp>
      <p:sp>
        <p:nvSpPr>
          <p:cNvPr id="4" name="Footer Placeholder 3"/>
          <p:cNvSpPr>
            <a:spLocks noGrp="1"/>
          </p:cNvSpPr>
          <p:nvPr>
            <p:ph type="ftr" sz="quarter" idx="11"/>
          </p:nvPr>
        </p:nvSpPr>
        <p:spPr/>
        <p:txBody>
          <a:bodyPr/>
          <a:lstStyle/>
          <a:p>
            <a:r>
              <a:rPr lang="en-GB"/>
              <a:t>Steffen Jenkins</a:t>
            </a:r>
          </a:p>
        </p:txBody>
      </p:sp>
      <p:sp>
        <p:nvSpPr>
          <p:cNvPr id="5" name="Slide Number Placeholder 4"/>
          <p:cNvSpPr>
            <a:spLocks noGrp="1"/>
          </p:cNvSpPr>
          <p:nvPr>
            <p:ph type="sldNum" sz="quarter" idx="12"/>
          </p:nvPr>
        </p:nvSpPr>
        <p:spPr>
          <a:xfrm>
            <a:off x="5791200" y="1036021"/>
            <a:ext cx="609600" cy="441325"/>
          </a:xfrm>
        </p:spPr>
        <p:txBody>
          <a:bodyPr/>
          <a:lstStyle/>
          <a:p>
            <a:fld id="{11C40053-2BFC-4AF8-8929-0F8FE5E89AC7}"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203200" y="158496"/>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7B2408A2-9336-46CD-893F-CAE65292E776}" type="datetime1">
              <a:rPr lang="en-GB" smtClean="0"/>
              <a:t>21/05/2025</a:t>
            </a:fld>
            <a:endParaRPr lang="en-GB"/>
          </a:p>
        </p:txBody>
      </p:sp>
      <p:sp>
        <p:nvSpPr>
          <p:cNvPr id="3" name="Footer Placeholder 2"/>
          <p:cNvSpPr>
            <a:spLocks noGrp="1"/>
          </p:cNvSpPr>
          <p:nvPr>
            <p:ph type="ftr" sz="quarter" idx="11"/>
          </p:nvPr>
        </p:nvSpPr>
        <p:spPr/>
        <p:txBody>
          <a:bodyPr/>
          <a:lstStyle/>
          <a:p>
            <a:r>
              <a:rPr lang="en-GB"/>
              <a:t>Steffen Jenkins</a:t>
            </a:r>
          </a:p>
        </p:txBody>
      </p:sp>
      <p:sp>
        <p:nvSpPr>
          <p:cNvPr id="4" name="Slide Number Placeholder 3"/>
          <p:cNvSpPr>
            <a:spLocks noGrp="1"/>
          </p:cNvSpPr>
          <p:nvPr>
            <p:ph type="sldNum" sz="quarter" idx="12"/>
          </p:nvPr>
        </p:nvSpPr>
        <p:spPr>
          <a:xfrm>
            <a:off x="5689600" y="6324600"/>
            <a:ext cx="812800" cy="441324"/>
          </a:xfrm>
        </p:spPr>
        <p:txBody>
          <a:bodyPr/>
          <a:lstStyle>
            <a:lvl1pPr>
              <a:defRPr>
                <a:solidFill>
                  <a:srgbClr val="FFFFFF"/>
                </a:solidFill>
              </a:defRPr>
            </a:lvl1pPr>
          </a:lstStyle>
          <a:p>
            <a:fld id="{11C40053-2BFC-4AF8-8929-0F8FE5E89AC7}"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203200" y="152400"/>
            <a:ext cx="11777472"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12192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508000" y="914400"/>
            <a:ext cx="31496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508000" y="1981201"/>
            <a:ext cx="31496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4165600" y="685800"/>
            <a:ext cx="75184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828800" y="312739"/>
            <a:ext cx="609600" cy="441325"/>
          </a:xfrm>
        </p:spPr>
        <p:txBody>
          <a:bodyPr/>
          <a:lstStyle>
            <a:lvl1pPr>
              <a:defRPr>
                <a:solidFill>
                  <a:schemeClr val="accent3">
                    <a:shade val="75000"/>
                  </a:schemeClr>
                </a:solidFill>
              </a:defRPr>
            </a:lvl1pPr>
          </a:lstStyle>
          <a:p>
            <a:fld id="{11C40053-2BFC-4AF8-8929-0F8FE5E89AC7}" type="slidenum">
              <a:rPr lang="en-GB" smtClean="0"/>
              <a:t>‹#›</a:t>
            </a:fld>
            <a:endParaRPr lang="en-GB"/>
          </a:p>
        </p:txBody>
      </p:sp>
      <p:sp>
        <p:nvSpPr>
          <p:cNvPr id="21" name="Rectangle 20"/>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4279CD05-0A80-4EC4-A641-77011CE4B088}" type="datetime1">
              <a:rPr lang="en-GB" smtClean="0"/>
              <a:t>21/05/2025</a:t>
            </a:fld>
            <a:endParaRPr lang="en-GB"/>
          </a:p>
        </p:txBody>
      </p:sp>
      <p:sp>
        <p:nvSpPr>
          <p:cNvPr id="6" name="Footer Placeholder 5"/>
          <p:cNvSpPr>
            <a:spLocks noGrp="1"/>
          </p:cNvSpPr>
          <p:nvPr>
            <p:ph type="ftr" sz="quarter" idx="11"/>
          </p:nvPr>
        </p:nvSpPr>
        <p:spPr>
          <a:xfrm>
            <a:off x="402336" y="6410848"/>
            <a:ext cx="4511040" cy="365760"/>
          </a:xfrm>
        </p:spPr>
        <p:txBody>
          <a:bodyPr/>
          <a:lstStyle/>
          <a:p>
            <a:r>
              <a:rPr lang="en-GB"/>
              <a:t>Steffen Jenkins</a:t>
            </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203200" y="152400"/>
            <a:ext cx="11777472"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828800" y="312739"/>
            <a:ext cx="609600" cy="441325"/>
          </a:xfrm>
        </p:spPr>
        <p:txBody>
          <a:bodyPr/>
          <a:lstStyle/>
          <a:p>
            <a:fld id="{11C40053-2BFC-4AF8-8929-0F8FE5E89AC7}" type="slidenum">
              <a:rPr lang="en-GB" smtClean="0"/>
              <a:t>‹#›</a:t>
            </a:fld>
            <a:endParaRPr lang="en-GB"/>
          </a:p>
        </p:txBody>
      </p:sp>
      <p:sp>
        <p:nvSpPr>
          <p:cNvPr id="2" name="Title 1"/>
          <p:cNvSpPr>
            <a:spLocks noGrp="1"/>
          </p:cNvSpPr>
          <p:nvPr>
            <p:ph type="title"/>
          </p:nvPr>
        </p:nvSpPr>
        <p:spPr>
          <a:xfrm>
            <a:off x="4000500" y="5029200"/>
            <a:ext cx="78232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4000500" y="609600"/>
            <a:ext cx="78232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508000" y="990600"/>
            <a:ext cx="32512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7717536" y="6404984"/>
            <a:ext cx="4059936" cy="365760"/>
          </a:xfrm>
        </p:spPr>
        <p:txBody>
          <a:bodyPr/>
          <a:lstStyle/>
          <a:p>
            <a:fld id="{A0DB18DB-81CD-47FD-B857-C5BD783BBB02}" type="datetime1">
              <a:rPr lang="en-GB" smtClean="0"/>
              <a:t>21/05/2025</a:t>
            </a:fld>
            <a:endParaRPr lang="en-GB"/>
          </a:p>
        </p:txBody>
      </p:sp>
      <p:sp>
        <p:nvSpPr>
          <p:cNvPr id="6" name="Footer Placeholder 5"/>
          <p:cNvSpPr>
            <a:spLocks noGrp="1"/>
          </p:cNvSpPr>
          <p:nvPr>
            <p:ph type="ftr" sz="quarter" idx="11"/>
          </p:nvPr>
        </p:nvSpPr>
        <p:spPr>
          <a:xfrm>
            <a:off x="402336" y="6410848"/>
            <a:ext cx="4779264" cy="365760"/>
          </a:xfrm>
        </p:spPr>
        <p:txBody>
          <a:bodyPr/>
          <a:lstStyle/>
          <a:p>
            <a:r>
              <a:rPr lang="en-GB"/>
              <a:t>Steffen Jenkins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1"/>
            <a:ext cx="12192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7721600" y="6404984"/>
            <a:ext cx="4059936" cy="365760"/>
          </a:xfrm>
          <a:prstGeom prst="rect">
            <a:avLst/>
          </a:prstGeom>
        </p:spPr>
        <p:txBody>
          <a:bodyPr vert="horz"/>
          <a:lstStyle>
            <a:lvl1pPr algn="r" eaLnBrk="1" latinLnBrk="0" hangingPunct="1">
              <a:defRPr kumimoji="0" sz="1400">
                <a:solidFill>
                  <a:srgbClr val="FFFFFF"/>
                </a:solidFill>
              </a:defRPr>
            </a:lvl1pPr>
          </a:lstStyle>
          <a:p>
            <a:fld id="{BE227180-0ED0-4784-B9AD-53C1387126F8}" type="datetime1">
              <a:rPr lang="en-GB" smtClean="0"/>
              <a:t>21/05/2025</a:t>
            </a:fld>
            <a:endParaRPr lang="en-GB"/>
          </a:p>
        </p:txBody>
      </p:sp>
      <p:sp>
        <p:nvSpPr>
          <p:cNvPr id="3" name="Footer Placeholder 2"/>
          <p:cNvSpPr>
            <a:spLocks noGrp="1"/>
          </p:cNvSpPr>
          <p:nvPr>
            <p:ph type="ftr" sz="quarter" idx="3"/>
          </p:nvPr>
        </p:nvSpPr>
        <p:spPr>
          <a:xfrm>
            <a:off x="406400" y="6410848"/>
            <a:ext cx="4775200" cy="365760"/>
          </a:xfrm>
          <a:prstGeom prst="rect">
            <a:avLst/>
          </a:prstGeom>
        </p:spPr>
        <p:txBody>
          <a:bodyPr vert="horz"/>
          <a:lstStyle>
            <a:lvl1pPr algn="l" eaLnBrk="1" latinLnBrk="0" hangingPunct="1">
              <a:defRPr kumimoji="0" sz="1200">
                <a:solidFill>
                  <a:srgbClr val="FFFFFF"/>
                </a:solidFill>
              </a:defRPr>
            </a:lvl1pPr>
          </a:lstStyle>
          <a:p>
            <a:r>
              <a:rPr lang="en-GB"/>
              <a:t>Steffen Jenkins</a:t>
            </a:r>
          </a:p>
        </p:txBody>
      </p:sp>
      <p:sp>
        <p:nvSpPr>
          <p:cNvPr id="8" name="Rectangle 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203200" y="1276743"/>
            <a:ext cx="1177747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5791200" y="1040175"/>
            <a:ext cx="6096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1C40053-2BFC-4AF8-8929-0F8FE5E89AC7}" type="slidenum">
              <a:rPr lang="en-GB" smtClean="0"/>
              <a:t>‹#›</a:t>
            </a:fld>
            <a:endParaRPr lang="en-GB"/>
          </a:p>
        </p:txBody>
      </p:sp>
      <p:sp>
        <p:nvSpPr>
          <p:cNvPr id="22" name="Title Placeholder 21"/>
          <p:cNvSpPr>
            <a:spLocks noGrp="1"/>
          </p:cNvSpPr>
          <p:nvPr>
            <p:ph type="title"/>
          </p:nvPr>
        </p:nvSpPr>
        <p:spPr>
          <a:xfrm>
            <a:off x="402336" y="228600"/>
            <a:ext cx="113792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02336" y="1524000"/>
            <a:ext cx="113792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s://ref.ly/logosres/esv?pos=res%2fLLS%3a1.0.710%2f2019-04-30T20%3a46%3a24Z%2f4989529" TargetMode="External"/><Relationship Id="rId13" Type="http://schemas.openxmlformats.org/officeDocument/2006/relationships/hyperlink" Target="https://ref.ly/logosres/esv?pos=res%2fLLS%3a1.0.710%2f2019-04-30T20%3a46%3a24Z%2f4994440" TargetMode="External"/><Relationship Id="rId18" Type="http://schemas.openxmlformats.org/officeDocument/2006/relationships/hyperlink" Target="https://ref.ly/logosres/esv?pos=res%2fLLS%3a1.0.710%2f2019-04-30T20%3a46%3a24Z%2f5012222" TargetMode="External"/><Relationship Id="rId26" Type="http://schemas.openxmlformats.org/officeDocument/2006/relationships/hyperlink" Target="https://ref.ly/logosres/esv?pos=res%2fLLS%3a1.0.710%2f2019-04-30T20%3a46%3a24Z%2f5017890" TargetMode="External"/><Relationship Id="rId3" Type="http://schemas.openxmlformats.org/officeDocument/2006/relationships/hyperlink" Target="https://ref.ly/logosres/esv?pos=res%2fLLS%3a1.0.710%2f2019-04-30T20%3a46%3a24Z%2f4976391" TargetMode="External"/><Relationship Id="rId21" Type="http://schemas.openxmlformats.org/officeDocument/2006/relationships/hyperlink" Target="https://ref.ly/logosres/esv?pos=res%2fLLS%3a1.0.710%2f2019-04-30T20%3a46%3a24Z%2f5015021" TargetMode="External"/><Relationship Id="rId7" Type="http://schemas.openxmlformats.org/officeDocument/2006/relationships/hyperlink" Target="https://ref.ly/logosres/esv?pos=res%2fLLS%3a1.0.710%2f2019-04-30T20%3a46%3a24Z%2f4986230" TargetMode="External"/><Relationship Id="rId12" Type="http://schemas.openxmlformats.org/officeDocument/2006/relationships/hyperlink" Target="https://ref.ly/logosres/esv?pos=res%2fLLS%3a1.0.710%2f2019-04-30T20%3a46%3a24Z%2f4994437" TargetMode="External"/><Relationship Id="rId17" Type="http://schemas.openxmlformats.org/officeDocument/2006/relationships/hyperlink" Target="https://ref.ly/logosres/esv?pos=res%2fLLS%3a1.0.710%2f2019-04-30T20%3a46%3a24Z%2f5006275" TargetMode="External"/><Relationship Id="rId25" Type="http://schemas.openxmlformats.org/officeDocument/2006/relationships/hyperlink" Target="https://ref.ly/logosres/esv?pos=res%2fLLS%3a1.0.710%2f2019-04-30T20%3a46%3a24Z%2f5017887" TargetMode="External"/><Relationship Id="rId2" Type="http://schemas.openxmlformats.org/officeDocument/2006/relationships/hyperlink" Target="https://ref.ly/logosres/esv?pos=res%2fLLS%3a1.0.710%2f2019-04-30T20%3a46%3a24Z%2f4976388" TargetMode="External"/><Relationship Id="rId16" Type="http://schemas.openxmlformats.org/officeDocument/2006/relationships/hyperlink" Target="https://ref.ly/logosres/esv?pos=res%2fLLS%3a1.0.710%2f2019-04-30T20%3a46%3a24Z%2f5006272" TargetMode="External"/><Relationship Id="rId20" Type="http://schemas.openxmlformats.org/officeDocument/2006/relationships/hyperlink" Target="https://ref.ly/logosres/esv?pos=res%2fLLS%3a1.0.710%2f2019-04-30T20%3a46%3a24Z%2f5015018" TargetMode="External"/><Relationship Id="rId29" Type="http://schemas.openxmlformats.org/officeDocument/2006/relationships/hyperlink" Target="https://ref.ly/logosres/esv?pos=res%2fLLS%3a1.0.710%2f2019-04-30T20%3a46%3a24Z%2f5018055" TargetMode="External"/><Relationship Id="rId1" Type="http://schemas.openxmlformats.org/officeDocument/2006/relationships/slideLayout" Target="../slideLayouts/slideLayout2.xml"/><Relationship Id="rId6" Type="http://schemas.openxmlformats.org/officeDocument/2006/relationships/hyperlink" Target="https://ref.ly/logosres/esv?pos=res%2fLLS%3a1.0.710%2f2019-04-30T20%3a46%3a24Z%2f4986227" TargetMode="External"/><Relationship Id="rId11" Type="http://schemas.openxmlformats.org/officeDocument/2006/relationships/hyperlink" Target="https://ref.ly/logosres/esv?pos=res%2fLLS%3a1.0.710%2f2019-04-30T20%3a46%3a24Z%2f4989609" TargetMode="External"/><Relationship Id="rId24" Type="http://schemas.openxmlformats.org/officeDocument/2006/relationships/hyperlink" Target="https://ref.ly/logosres/esv?pos=res%2fLLS%3a1.0.710%2f2019-04-30T20%3a46%3a24Z%2f5017855" TargetMode="External"/><Relationship Id="rId5" Type="http://schemas.openxmlformats.org/officeDocument/2006/relationships/hyperlink" Target="https://ref.ly/logosres/esv?pos=res%2fLLS%3a1.0.710%2f2019-04-30T20%3a46%3a24Z%2f4984530" TargetMode="External"/><Relationship Id="rId15" Type="http://schemas.openxmlformats.org/officeDocument/2006/relationships/hyperlink" Target="https://ref.ly/logosres/esv?pos=res%2fLLS%3a1.0.710%2f2019-04-30T20%3a46%3a24Z%2f4994518" TargetMode="External"/><Relationship Id="rId23" Type="http://schemas.openxmlformats.org/officeDocument/2006/relationships/hyperlink" Target="https://ref.ly/logosres/esv?pos=res%2fLLS%3a1.0.710%2f2019-04-30T20%3a46%3a24Z%2f5017463" TargetMode="External"/><Relationship Id="rId28" Type="http://schemas.openxmlformats.org/officeDocument/2006/relationships/hyperlink" Target="https://ref.ly/logosres/esv?pos=res%2fLLS%3a1.0.710%2f2019-04-30T20%3a46%3a24Z%2f5017989" TargetMode="External"/><Relationship Id="rId10" Type="http://schemas.openxmlformats.org/officeDocument/2006/relationships/hyperlink" Target="https://ref.ly/logosres/esv?pos=res%2fLLS%3a1.0.710%2f2019-04-30T20%3a46%3a24Z%2f4989606" TargetMode="External"/><Relationship Id="rId19" Type="http://schemas.openxmlformats.org/officeDocument/2006/relationships/hyperlink" Target="https://ref.ly/logosres/esv?pos=res%2fLLS%3a1.0.710%2f2019-04-30T20%3a46%3a24Z%2f5012234" TargetMode="External"/><Relationship Id="rId4" Type="http://schemas.openxmlformats.org/officeDocument/2006/relationships/hyperlink" Target="https://ref.ly/logosres/esv?pos=res%2fLLS%3a1.0.710%2f2019-04-30T20%3a46%3a24Z%2f4984527" TargetMode="External"/><Relationship Id="rId9" Type="http://schemas.openxmlformats.org/officeDocument/2006/relationships/hyperlink" Target="https://ref.ly/logosres/esv?pos=res%2fLLS%3a1.0.710%2f2019-04-30T20%3a46%3a24Z%2f4989532" TargetMode="External"/><Relationship Id="rId14" Type="http://schemas.openxmlformats.org/officeDocument/2006/relationships/hyperlink" Target="https://ref.ly/logosres/esv?pos=res%2fLLS%3a1.0.710%2f2019-04-30T20%3a46%3a24Z%2f4994515" TargetMode="External"/><Relationship Id="rId22" Type="http://schemas.openxmlformats.org/officeDocument/2006/relationships/hyperlink" Target="https://ref.ly/logosres/esv?pos=res%2fLLS%3a1.0.710%2f2019-04-30T20%3a46%3a24Z%2f5017460" TargetMode="External"/><Relationship Id="rId27" Type="http://schemas.openxmlformats.org/officeDocument/2006/relationships/hyperlink" Target="https://ref.ly/logosres/esv?pos=res%2fLLS%3a1.0.710%2f2019-04-30T20%3a46%3a24Z%2f5017986" TargetMode="External"/><Relationship Id="rId30" Type="http://schemas.openxmlformats.org/officeDocument/2006/relationships/hyperlink" Target="https://ref.ly/logosres/esv?pos=res%2fLLS%3a1.0.710%2f2019-04-30T20%3a46%3a24Z%2f5018058"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8F08A87-30DE-43B1-992C-49F12D10A33D}"/>
              </a:ext>
            </a:extLst>
          </p:cNvPr>
          <p:cNvSpPr>
            <a:spLocks noGrp="1"/>
          </p:cNvSpPr>
          <p:nvPr>
            <p:ph type="subTitle" idx="1"/>
          </p:nvPr>
        </p:nvSpPr>
        <p:spPr/>
        <p:txBody>
          <a:bodyPr/>
          <a:lstStyle/>
          <a:p>
            <a:r>
              <a:rPr lang="en-GB" dirty="0"/>
              <a:t>How the Types in the Ceremonial Law Explain the Cross</a:t>
            </a:r>
          </a:p>
        </p:txBody>
      </p:sp>
      <p:sp>
        <p:nvSpPr>
          <p:cNvPr id="2" name="Title 1">
            <a:extLst>
              <a:ext uri="{FF2B5EF4-FFF2-40B4-BE49-F238E27FC236}">
                <a16:creationId xmlns:a16="http://schemas.microsoft.com/office/drawing/2014/main" id="{A38528BF-A117-4F80-80A2-BF1F14C8C0DD}"/>
              </a:ext>
            </a:extLst>
          </p:cNvPr>
          <p:cNvSpPr>
            <a:spLocks noGrp="1"/>
          </p:cNvSpPr>
          <p:nvPr>
            <p:ph type="ctrTitle"/>
          </p:nvPr>
        </p:nvSpPr>
        <p:spPr/>
        <p:txBody>
          <a:bodyPr/>
          <a:lstStyle/>
          <a:p>
            <a:r>
              <a:rPr lang="en-GB" dirty="0"/>
              <a:t>Christ Foreshadowed</a:t>
            </a:r>
          </a:p>
        </p:txBody>
      </p:sp>
      <p:sp>
        <p:nvSpPr>
          <p:cNvPr id="4" name="Footer Placeholder 3">
            <a:extLst>
              <a:ext uri="{FF2B5EF4-FFF2-40B4-BE49-F238E27FC236}">
                <a16:creationId xmlns:a16="http://schemas.microsoft.com/office/drawing/2014/main" id="{1CB061E8-DEB0-118A-7212-8C2B87D43F9A}"/>
              </a:ext>
            </a:extLst>
          </p:cNvPr>
          <p:cNvSpPr>
            <a:spLocks noGrp="1"/>
          </p:cNvSpPr>
          <p:nvPr>
            <p:ph type="ftr" sz="quarter" idx="11"/>
          </p:nvPr>
        </p:nvSpPr>
        <p:spPr/>
        <p:txBody>
          <a:bodyPr/>
          <a:lstStyle/>
          <a:p>
            <a:r>
              <a:rPr lang="en-GB"/>
              <a:t>Steffen Jenkins</a:t>
            </a:r>
          </a:p>
        </p:txBody>
      </p:sp>
    </p:spTree>
    <p:extLst>
      <p:ext uri="{BB962C8B-B14F-4D97-AF65-F5344CB8AC3E}">
        <p14:creationId xmlns:p14="http://schemas.microsoft.com/office/powerpoint/2010/main" val="16672975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3D3E7-5D0B-803B-DC2C-A3841831EC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93DA95-3904-84FF-4DBA-33C499755BC8}"/>
              </a:ext>
            </a:extLst>
          </p:cNvPr>
          <p:cNvSpPr>
            <a:spLocks noGrp="1"/>
          </p:cNvSpPr>
          <p:nvPr>
            <p:ph type="title"/>
          </p:nvPr>
        </p:nvSpPr>
        <p:spPr/>
        <p:txBody>
          <a:bodyPr/>
          <a:lstStyle/>
          <a:p>
            <a:r>
              <a:rPr lang="en-GB" dirty="0"/>
              <a:t>Literature, not just instructions</a:t>
            </a:r>
          </a:p>
        </p:txBody>
      </p:sp>
      <p:sp>
        <p:nvSpPr>
          <p:cNvPr id="3" name="Content Placeholder 2">
            <a:extLst>
              <a:ext uri="{FF2B5EF4-FFF2-40B4-BE49-F238E27FC236}">
                <a16:creationId xmlns:a16="http://schemas.microsoft.com/office/drawing/2014/main" id="{E3AE17B3-D609-1146-85DA-1F2453393101}"/>
              </a:ext>
            </a:extLst>
          </p:cNvPr>
          <p:cNvSpPr>
            <a:spLocks noGrp="1"/>
          </p:cNvSpPr>
          <p:nvPr>
            <p:ph sz="quarter" idx="1"/>
          </p:nvPr>
        </p:nvSpPr>
        <p:spPr/>
        <p:txBody>
          <a:bodyPr>
            <a:normAutofit/>
          </a:bodyPr>
          <a:lstStyle/>
          <a:p>
            <a:endParaRPr lang="en-GB" sz="1800" dirty="0">
              <a:solidFill>
                <a:srgbClr val="000000"/>
              </a:solidFill>
              <a:effectLst/>
              <a:latin typeface="EB Garamond" panose="00000500000000000000" pitchFamily="2" charset="0"/>
              <a:ea typeface="Calibri" panose="020F0502020204030204" pitchFamily="34" charset="0"/>
            </a:endParaRPr>
          </a:p>
          <a:p>
            <a:pPr marL="182880" indent="0">
              <a:lnSpc>
                <a:spcPct val="80000"/>
              </a:lnSpc>
              <a:spcBef>
                <a:spcPts val="500"/>
              </a:spcBef>
              <a:spcAft>
                <a:spcPts val="800"/>
              </a:spcAft>
              <a:buNone/>
            </a:pPr>
            <a:endParaRPr lang="en-GB" sz="3600" dirty="0"/>
          </a:p>
        </p:txBody>
      </p:sp>
      <p:sp>
        <p:nvSpPr>
          <p:cNvPr id="4" name="Footer Placeholder 3">
            <a:extLst>
              <a:ext uri="{FF2B5EF4-FFF2-40B4-BE49-F238E27FC236}">
                <a16:creationId xmlns:a16="http://schemas.microsoft.com/office/drawing/2014/main" id="{F205E274-70C6-E9EC-8F25-3029353CEA42}"/>
              </a:ext>
            </a:extLst>
          </p:cNvPr>
          <p:cNvSpPr>
            <a:spLocks noGrp="1"/>
          </p:cNvSpPr>
          <p:nvPr>
            <p:ph type="ftr" sz="quarter" idx="11"/>
          </p:nvPr>
        </p:nvSpPr>
        <p:spPr/>
        <p:txBody>
          <a:bodyPr/>
          <a:lstStyle/>
          <a:p>
            <a:r>
              <a:rPr lang="en-GB"/>
              <a:t>Steffen Jenkins</a:t>
            </a:r>
          </a:p>
        </p:txBody>
      </p:sp>
      <p:graphicFrame>
        <p:nvGraphicFramePr>
          <p:cNvPr id="5" name="Table 4">
            <a:extLst>
              <a:ext uri="{FF2B5EF4-FFF2-40B4-BE49-F238E27FC236}">
                <a16:creationId xmlns:a16="http://schemas.microsoft.com/office/drawing/2014/main" id="{D51A45DF-DFC3-0766-872F-6F039271D338}"/>
              </a:ext>
            </a:extLst>
          </p:cNvPr>
          <p:cNvGraphicFramePr>
            <a:graphicFrameLocks noGrp="1"/>
          </p:cNvGraphicFramePr>
          <p:nvPr>
            <p:extLst>
              <p:ext uri="{D42A27DB-BD31-4B8C-83A1-F6EECF244321}">
                <p14:modId xmlns:p14="http://schemas.microsoft.com/office/powerpoint/2010/main" val="3297238356"/>
              </p:ext>
            </p:extLst>
          </p:nvPr>
        </p:nvGraphicFramePr>
        <p:xfrm>
          <a:off x="402336" y="1527047"/>
          <a:ext cx="10885425" cy="3886960"/>
        </p:xfrm>
        <a:graphic>
          <a:graphicData uri="http://schemas.openxmlformats.org/drawingml/2006/table">
            <a:tbl>
              <a:tblPr firstRow="1" firstCol="1" bandRow="1">
                <a:tableStyleId>{69C7853C-536D-4A76-A0AE-DD22124D55A5}</a:tableStyleId>
              </a:tblPr>
              <a:tblGrid>
                <a:gridCol w="928624">
                  <a:extLst>
                    <a:ext uri="{9D8B030D-6E8A-4147-A177-3AD203B41FA5}">
                      <a16:colId xmlns:a16="http://schemas.microsoft.com/office/drawing/2014/main" val="1303348227"/>
                    </a:ext>
                  </a:extLst>
                </a:gridCol>
                <a:gridCol w="2275840">
                  <a:extLst>
                    <a:ext uri="{9D8B030D-6E8A-4147-A177-3AD203B41FA5}">
                      <a16:colId xmlns:a16="http://schemas.microsoft.com/office/drawing/2014/main" val="862944722"/>
                    </a:ext>
                  </a:extLst>
                </a:gridCol>
                <a:gridCol w="7680961">
                  <a:extLst>
                    <a:ext uri="{9D8B030D-6E8A-4147-A177-3AD203B41FA5}">
                      <a16:colId xmlns:a16="http://schemas.microsoft.com/office/drawing/2014/main" val="1349856633"/>
                    </a:ext>
                  </a:extLst>
                </a:gridCol>
              </a:tblGrid>
              <a:tr h="777392">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vv.</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who sins?</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outcome?</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165976885"/>
                  </a:ext>
                </a:extLst>
              </a:tr>
              <a:tr h="777392">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27–31</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highlight>
                            <a:srgbClr val="FFFF00"/>
                          </a:highlight>
                          <a:latin typeface="Palatino Linotype" panose="02040502050505030304" pitchFamily="18" charset="0"/>
                          <a:ea typeface="Calibri" panose="020F0502020204030204" pitchFamily="34" charset="0"/>
                          <a:cs typeface="Arial" panose="020B0604020202020204" pitchFamily="34" charset="0"/>
                        </a:rPr>
                        <a:t>One of the people</a:t>
                      </a:r>
                      <a:endParaRPr lang="en-GB" sz="2800" dirty="0">
                        <a:effectLst/>
                        <a:highlight>
                          <a:srgbClr val="FFFF00"/>
                        </a:highligh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US" sz="1600" dirty="0">
                          <a:effectLst/>
                          <a:latin typeface="Palatino Linotype" panose="02040502050505030304" pitchFamily="18" charset="0"/>
                          <a:ea typeface="Calibri" panose="020F0502020204030204" pitchFamily="34" charset="0"/>
                          <a:cs typeface="Arial" panose="020B0604020202020204" pitchFamily="34" charset="0"/>
                        </a:rPr>
                        <a:t>And the priest shall make atonement for him, and he shall be forgiven. v31</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564818220"/>
                  </a:ext>
                </a:extLst>
              </a:tr>
              <a:tr h="777392">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22–26</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highlight>
                            <a:srgbClr val="00FF00"/>
                          </a:highlight>
                          <a:latin typeface="Palatino Linotype" panose="02040502050505030304" pitchFamily="18" charset="0"/>
                          <a:ea typeface="Calibri" panose="020F0502020204030204" pitchFamily="34" charset="0"/>
                          <a:cs typeface="Arial" panose="020B0604020202020204" pitchFamily="34" charset="0"/>
                        </a:rPr>
                        <a:t>Leader</a:t>
                      </a:r>
                      <a:endParaRPr lang="en-GB" sz="2800" dirty="0">
                        <a:effectLst/>
                        <a:highlight>
                          <a:srgbClr val="00FF00"/>
                        </a:highligh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US" sz="1600" dirty="0">
                          <a:effectLst/>
                          <a:latin typeface="Palatino Linotype" panose="02040502050505030304" pitchFamily="18" charset="0"/>
                          <a:ea typeface="Calibri" panose="020F0502020204030204" pitchFamily="34" charset="0"/>
                          <a:cs typeface="Arial" panose="020B0604020202020204" pitchFamily="34" charset="0"/>
                        </a:rPr>
                        <a:t>So the priest shall make atonement for him for his sin, and he shall be forgiven v26</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309802243"/>
                  </a:ext>
                </a:extLst>
              </a:tr>
              <a:tr h="777392">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13–21</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highlight>
                            <a:srgbClr val="00FFFF"/>
                          </a:highlight>
                          <a:latin typeface="Palatino Linotype" panose="02040502050505030304" pitchFamily="18" charset="0"/>
                          <a:ea typeface="Calibri" panose="020F0502020204030204" pitchFamily="34" charset="0"/>
                          <a:cs typeface="Arial" panose="020B0604020202020204" pitchFamily="34" charset="0"/>
                        </a:rPr>
                        <a:t>Whole congregation</a:t>
                      </a:r>
                      <a:endParaRPr lang="en-GB" sz="2800" dirty="0">
                        <a:effectLst/>
                        <a:highlight>
                          <a:srgbClr val="00FFFF"/>
                        </a:highligh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US" sz="1600" dirty="0">
                          <a:effectLst/>
                          <a:latin typeface="Palatino Linotype" panose="02040502050505030304" pitchFamily="18" charset="0"/>
                          <a:ea typeface="Calibri" panose="020F0502020204030204" pitchFamily="34" charset="0"/>
                          <a:cs typeface="Arial" panose="020B0604020202020204" pitchFamily="34" charset="0"/>
                        </a:rPr>
                        <a:t>And the priest shall make atonement for them, and they shall be forgiven. v20</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158819620"/>
                  </a:ext>
                </a:extLst>
              </a:tr>
              <a:tr h="777392">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3–12</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highlight>
                            <a:srgbClr val="FF00FF"/>
                          </a:highlight>
                          <a:latin typeface="Palatino Linotype" panose="02040502050505030304" pitchFamily="18" charset="0"/>
                          <a:ea typeface="Calibri" panose="020F0502020204030204" pitchFamily="34" charset="0"/>
                          <a:cs typeface="Arial" panose="020B0604020202020204" pitchFamily="34" charset="0"/>
                        </a:rPr>
                        <a:t>High Priest</a:t>
                      </a:r>
                      <a:endParaRPr lang="en-GB" sz="2800" dirty="0">
                        <a:effectLst/>
                        <a:highlight>
                          <a:srgbClr val="FF00FF"/>
                        </a:highligh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800" dirty="0">
                          <a:effectLst/>
                          <a:latin typeface="Palatino Linotype" panose="02040502050505030304" pitchFamily="18" charset="0"/>
                          <a:ea typeface="Calibri" panose="020F0502020204030204" pitchFamily="34" charset="0"/>
                          <a:cs typeface="Arial" panose="020B0604020202020204" pitchFamily="34" charset="0"/>
                        </a:rPr>
                        <a:t> </a:t>
                      </a:r>
                      <a:endParaRPr lang="en-GB" sz="11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996203577"/>
                  </a:ext>
                </a:extLst>
              </a:tr>
            </a:tbl>
          </a:graphicData>
        </a:graphic>
      </p:graphicFrame>
    </p:spTree>
    <p:extLst>
      <p:ext uri="{BB962C8B-B14F-4D97-AF65-F5344CB8AC3E}">
        <p14:creationId xmlns:p14="http://schemas.microsoft.com/office/powerpoint/2010/main" val="2465014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66E2D5-9254-AFFC-F672-2B1A0F3B1F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3AE668-A381-6B97-72BF-21BE2F454E49}"/>
              </a:ext>
            </a:extLst>
          </p:cNvPr>
          <p:cNvSpPr>
            <a:spLocks noGrp="1"/>
          </p:cNvSpPr>
          <p:nvPr>
            <p:ph type="title"/>
          </p:nvPr>
        </p:nvSpPr>
        <p:spPr/>
        <p:txBody>
          <a:bodyPr/>
          <a:lstStyle/>
          <a:p>
            <a:r>
              <a:rPr lang="en-GB" dirty="0"/>
              <a:t>Where we’ve got to</a:t>
            </a:r>
          </a:p>
        </p:txBody>
      </p:sp>
      <p:sp>
        <p:nvSpPr>
          <p:cNvPr id="3" name="Content Placeholder 2">
            <a:extLst>
              <a:ext uri="{FF2B5EF4-FFF2-40B4-BE49-F238E27FC236}">
                <a16:creationId xmlns:a16="http://schemas.microsoft.com/office/drawing/2014/main" id="{F91D2BC4-2534-80EA-FE03-9056FFE3F9B0}"/>
              </a:ext>
            </a:extLst>
          </p:cNvPr>
          <p:cNvSpPr>
            <a:spLocks noGrp="1"/>
          </p:cNvSpPr>
          <p:nvPr>
            <p:ph sz="quarter" idx="1"/>
          </p:nvPr>
        </p:nvSpPr>
        <p:spPr/>
        <p:txBody>
          <a:bodyPr/>
          <a:lstStyle/>
          <a:p>
            <a:r>
              <a:rPr lang="en-GB" dirty="0"/>
              <a:t>We will look at three examples:</a:t>
            </a:r>
          </a:p>
          <a:p>
            <a:pPr lvl="1"/>
            <a:r>
              <a:rPr lang="en-GB" dirty="0"/>
              <a:t>Leviticus 4 (a sacrifice)</a:t>
            </a:r>
          </a:p>
          <a:p>
            <a:pPr lvl="1"/>
            <a:r>
              <a:rPr lang="en-GB" dirty="0"/>
              <a:t>Numbers 35 (the cities of refuge)</a:t>
            </a:r>
          </a:p>
          <a:p>
            <a:pPr lvl="1"/>
            <a:r>
              <a:rPr lang="en-GB" dirty="0"/>
              <a:t>2 Samuel 24 (David’s census)</a:t>
            </a:r>
          </a:p>
          <a:p>
            <a:r>
              <a:rPr lang="en-GB" dirty="0"/>
              <a:t>Then think about how we teach the cross of Jesus</a:t>
            </a:r>
          </a:p>
          <a:p>
            <a:endParaRPr lang="en-GB" dirty="0"/>
          </a:p>
        </p:txBody>
      </p:sp>
      <p:sp>
        <p:nvSpPr>
          <p:cNvPr id="4" name="Footer Placeholder 3">
            <a:extLst>
              <a:ext uri="{FF2B5EF4-FFF2-40B4-BE49-F238E27FC236}">
                <a16:creationId xmlns:a16="http://schemas.microsoft.com/office/drawing/2014/main" id="{F75C0E75-48B7-8F97-49DB-2CB9214D7555}"/>
              </a:ext>
            </a:extLst>
          </p:cNvPr>
          <p:cNvSpPr>
            <a:spLocks noGrp="1"/>
          </p:cNvSpPr>
          <p:nvPr>
            <p:ph type="ftr" sz="quarter" idx="11"/>
          </p:nvPr>
        </p:nvSpPr>
        <p:spPr/>
        <p:txBody>
          <a:bodyPr/>
          <a:lstStyle/>
          <a:p>
            <a:r>
              <a:rPr lang="en-GB"/>
              <a:t>Steffen Jenkins</a:t>
            </a:r>
          </a:p>
        </p:txBody>
      </p:sp>
    </p:spTree>
    <p:extLst>
      <p:ext uri="{BB962C8B-B14F-4D97-AF65-F5344CB8AC3E}">
        <p14:creationId xmlns:p14="http://schemas.microsoft.com/office/powerpoint/2010/main" val="19695735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7DE2D3-EBAB-B071-63A2-85662EDB04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23FF3A-7B13-773F-13B6-D1F03779B600}"/>
              </a:ext>
            </a:extLst>
          </p:cNvPr>
          <p:cNvSpPr>
            <a:spLocks noGrp="1"/>
          </p:cNvSpPr>
          <p:nvPr>
            <p:ph type="title"/>
          </p:nvPr>
        </p:nvSpPr>
        <p:spPr/>
        <p:txBody>
          <a:bodyPr>
            <a:normAutofit/>
          </a:bodyPr>
          <a:lstStyle/>
          <a:p>
            <a:r>
              <a:rPr lang="en-GB" dirty="0"/>
              <a:t>Cities of refuge</a:t>
            </a:r>
          </a:p>
        </p:txBody>
      </p:sp>
      <p:sp>
        <p:nvSpPr>
          <p:cNvPr id="3" name="Content Placeholder 2">
            <a:extLst>
              <a:ext uri="{FF2B5EF4-FFF2-40B4-BE49-F238E27FC236}">
                <a16:creationId xmlns:a16="http://schemas.microsoft.com/office/drawing/2014/main" id="{26021808-28AF-1153-DCD0-D41102D04FBF}"/>
              </a:ext>
            </a:extLst>
          </p:cNvPr>
          <p:cNvSpPr>
            <a:spLocks noGrp="1"/>
          </p:cNvSpPr>
          <p:nvPr>
            <p:ph sz="quarter" idx="1"/>
          </p:nvPr>
        </p:nvSpPr>
        <p:spPr/>
        <p:txBody>
          <a:bodyPr/>
          <a:lstStyle/>
          <a:p>
            <a:pPr marL="1143000">
              <a:spcAft>
                <a:spcPts val="600"/>
              </a:spcAft>
              <a:buNone/>
            </a:pPr>
            <a:r>
              <a:rPr lang="en-US" sz="1800" dirty="0">
                <a:effectLst/>
                <a:latin typeface="Palatino Linotype" panose="02040502050505030304" pitchFamily="18" charset="0"/>
                <a:ea typeface="Calibri" panose="020F0502020204030204" pitchFamily="34" charset="0"/>
                <a:cs typeface="Arial" panose="020B0604020202020204" pitchFamily="34" charset="0"/>
              </a:rPr>
              <a:t>Numbers 35:26–29</a:t>
            </a:r>
            <a:r>
              <a:rPr lang="en-GB" sz="1800" dirty="0">
                <a:effectLst/>
                <a:latin typeface="Palatino Linotype" panose="02040502050505030304" pitchFamily="18" charset="0"/>
                <a:ea typeface="Calibri" panose="020F0502020204030204" pitchFamily="34" charset="0"/>
                <a:cs typeface="Arial" panose="020B0604020202020204" pitchFamily="34" charset="0"/>
              </a:rPr>
              <a:t> (ESV) </a:t>
            </a:r>
            <a:endParaRPr lang="en-GB" sz="1800" dirty="0">
              <a:effectLst/>
              <a:latin typeface="Cambria" panose="02040503050406030204" pitchFamily="18" charset="0"/>
              <a:ea typeface="MS Mincho" panose="02020609040205080304" pitchFamily="49" charset="-128"/>
              <a:cs typeface="Arial" panose="020B0604020202020204" pitchFamily="34" charset="0"/>
            </a:endParaRPr>
          </a:p>
          <a:p>
            <a:pPr marL="868680" indent="0">
              <a:buNone/>
            </a:pPr>
            <a:r>
              <a:rPr lang="en-US" sz="2800" b="1" baseline="30000" dirty="0">
                <a:effectLst/>
                <a:latin typeface="Palatino Linotype" panose="02040502050505030304" pitchFamily="18" charset="0"/>
                <a:ea typeface="Calibri" panose="020F0502020204030204" pitchFamily="34" charset="0"/>
                <a:cs typeface="Arial" panose="020B0604020202020204" pitchFamily="34" charset="0"/>
              </a:rPr>
              <a:t>26 </a:t>
            </a:r>
            <a:r>
              <a:rPr lang="en-US" sz="2800" dirty="0">
                <a:effectLst/>
                <a:latin typeface="Palatino Linotype" panose="02040502050505030304" pitchFamily="18" charset="0"/>
                <a:ea typeface="Calibri" panose="020F0502020204030204" pitchFamily="34" charset="0"/>
                <a:cs typeface="Arial" panose="020B0604020202020204" pitchFamily="34" charset="0"/>
              </a:rPr>
              <a:t>But if the manslayer shall at any time go beyond the boundaries of his city of refuge to which he fled, </a:t>
            </a:r>
            <a:r>
              <a:rPr lang="en-US" sz="2800" b="1" baseline="30000" dirty="0">
                <a:effectLst/>
                <a:latin typeface="Palatino Linotype" panose="02040502050505030304" pitchFamily="18" charset="0"/>
                <a:ea typeface="Calibri" panose="020F0502020204030204" pitchFamily="34" charset="0"/>
                <a:cs typeface="Arial" panose="020B0604020202020204" pitchFamily="34" charset="0"/>
              </a:rPr>
              <a:t>27 </a:t>
            </a:r>
            <a:r>
              <a:rPr lang="en-US" sz="2800" dirty="0">
                <a:effectLst/>
                <a:latin typeface="Palatino Linotype" panose="02040502050505030304" pitchFamily="18" charset="0"/>
                <a:ea typeface="Calibri" panose="020F0502020204030204" pitchFamily="34" charset="0"/>
                <a:cs typeface="Arial" panose="020B0604020202020204" pitchFamily="34" charset="0"/>
              </a:rPr>
              <a:t>and the avenger of blood finds him outside the boundaries of his city of refuge, and the avenger of blood kills the manslayer, he shall not be guilty of blood. </a:t>
            </a:r>
            <a:r>
              <a:rPr lang="en-US" sz="2800" b="1" baseline="30000" dirty="0">
                <a:effectLst/>
                <a:latin typeface="Palatino Linotype" panose="02040502050505030304" pitchFamily="18" charset="0"/>
                <a:ea typeface="Calibri" panose="020F0502020204030204" pitchFamily="34" charset="0"/>
                <a:cs typeface="Arial" panose="020B0604020202020204" pitchFamily="34" charset="0"/>
              </a:rPr>
              <a:t>28 </a:t>
            </a:r>
            <a:r>
              <a:rPr lang="en-US" sz="2800" dirty="0">
                <a:effectLst/>
                <a:latin typeface="Palatino Linotype" panose="02040502050505030304" pitchFamily="18" charset="0"/>
                <a:ea typeface="Calibri" panose="020F0502020204030204" pitchFamily="34" charset="0"/>
                <a:cs typeface="Arial" panose="020B0604020202020204" pitchFamily="34" charset="0"/>
              </a:rPr>
              <a:t>For he must remain in his city of refuge </a:t>
            </a:r>
            <a:r>
              <a:rPr lang="en-US" sz="2800" dirty="0">
                <a:solidFill>
                  <a:schemeClr val="bg1"/>
                </a:solidFill>
                <a:effectLst/>
                <a:latin typeface="Palatino Linotype" panose="02040502050505030304" pitchFamily="18" charset="0"/>
                <a:ea typeface="Calibri" panose="020F0502020204030204" pitchFamily="34" charset="0"/>
                <a:cs typeface="Arial" panose="020B0604020202020204" pitchFamily="34" charset="0"/>
              </a:rPr>
              <a:t>until the death of the high priest</a:t>
            </a:r>
            <a:r>
              <a:rPr lang="en-US" sz="2800" dirty="0">
                <a:effectLst/>
                <a:latin typeface="Palatino Linotype" panose="02040502050505030304" pitchFamily="18" charset="0"/>
                <a:ea typeface="Calibri" panose="020F0502020204030204" pitchFamily="34" charset="0"/>
                <a:cs typeface="Arial" panose="020B0604020202020204" pitchFamily="34" charset="0"/>
              </a:rPr>
              <a:t>, but after the death of the high priest the manslayer may return to the land of his possession. </a:t>
            </a:r>
            <a:r>
              <a:rPr lang="en-US" sz="2800" b="1" baseline="30000" dirty="0">
                <a:effectLst/>
                <a:latin typeface="Palatino Linotype" panose="02040502050505030304" pitchFamily="18" charset="0"/>
                <a:ea typeface="Calibri" panose="020F0502020204030204" pitchFamily="34" charset="0"/>
                <a:cs typeface="Arial" panose="020B0604020202020204" pitchFamily="34" charset="0"/>
              </a:rPr>
              <a:t>29 </a:t>
            </a:r>
            <a:r>
              <a:rPr lang="en-US" sz="2800" dirty="0">
                <a:effectLst/>
                <a:latin typeface="Palatino Linotype" panose="02040502050505030304" pitchFamily="18" charset="0"/>
                <a:ea typeface="Calibri" panose="020F0502020204030204" pitchFamily="34" charset="0"/>
                <a:cs typeface="Arial" panose="020B0604020202020204" pitchFamily="34" charset="0"/>
              </a:rPr>
              <a:t>And these things shall be for a statute and rule for you throughout your generations in all your dwelling places. </a:t>
            </a:r>
            <a:endParaRPr lang="en-GB" sz="2800" dirty="0">
              <a:effectLst/>
              <a:latin typeface="Cambria" panose="02040503050406030204" pitchFamily="18" charset="0"/>
              <a:ea typeface="MS Mincho" panose="02020609040205080304" pitchFamily="49" charset="-128"/>
              <a:cs typeface="Arial" panose="020B0604020202020204" pitchFamily="34" charset="0"/>
            </a:endParaRPr>
          </a:p>
          <a:p>
            <a:endParaRPr lang="en-GB" dirty="0"/>
          </a:p>
        </p:txBody>
      </p:sp>
      <p:sp>
        <p:nvSpPr>
          <p:cNvPr id="4" name="Footer Placeholder 3">
            <a:extLst>
              <a:ext uri="{FF2B5EF4-FFF2-40B4-BE49-F238E27FC236}">
                <a16:creationId xmlns:a16="http://schemas.microsoft.com/office/drawing/2014/main" id="{8E92AB16-B9C6-65A0-6AEA-3036B551EA75}"/>
              </a:ext>
            </a:extLst>
          </p:cNvPr>
          <p:cNvSpPr>
            <a:spLocks noGrp="1"/>
          </p:cNvSpPr>
          <p:nvPr>
            <p:ph type="ftr" sz="quarter" idx="11"/>
          </p:nvPr>
        </p:nvSpPr>
        <p:spPr/>
        <p:txBody>
          <a:bodyPr/>
          <a:lstStyle/>
          <a:p>
            <a:r>
              <a:rPr lang="en-GB"/>
              <a:t>Steffen Jenkins</a:t>
            </a:r>
          </a:p>
        </p:txBody>
      </p:sp>
    </p:spTree>
    <p:extLst>
      <p:ext uri="{BB962C8B-B14F-4D97-AF65-F5344CB8AC3E}">
        <p14:creationId xmlns:p14="http://schemas.microsoft.com/office/powerpoint/2010/main" val="20846976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790311-9527-4B20-3D73-BC28205DA3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B6C4A8-41C3-D392-C5BD-E2FB618C2242}"/>
              </a:ext>
            </a:extLst>
          </p:cNvPr>
          <p:cNvSpPr>
            <a:spLocks noGrp="1"/>
          </p:cNvSpPr>
          <p:nvPr>
            <p:ph type="title"/>
          </p:nvPr>
        </p:nvSpPr>
        <p:spPr/>
        <p:txBody>
          <a:bodyPr>
            <a:normAutofit/>
          </a:bodyPr>
          <a:lstStyle/>
          <a:p>
            <a:r>
              <a:rPr lang="en-GB" dirty="0"/>
              <a:t>Fate of king, fate of nation</a:t>
            </a:r>
          </a:p>
        </p:txBody>
      </p:sp>
      <p:sp>
        <p:nvSpPr>
          <p:cNvPr id="3" name="Content Placeholder 2">
            <a:extLst>
              <a:ext uri="{FF2B5EF4-FFF2-40B4-BE49-F238E27FC236}">
                <a16:creationId xmlns:a16="http://schemas.microsoft.com/office/drawing/2014/main" id="{ADC1D7D9-EA86-1667-B65C-872F8AD5D6ED}"/>
              </a:ext>
            </a:extLst>
          </p:cNvPr>
          <p:cNvSpPr>
            <a:spLocks noGrp="1"/>
          </p:cNvSpPr>
          <p:nvPr>
            <p:ph sz="quarter" idx="1"/>
          </p:nvPr>
        </p:nvSpPr>
        <p:spPr/>
        <p:txBody>
          <a:bodyPr>
            <a:normAutofit fontScale="92500"/>
          </a:bodyPr>
          <a:lstStyle/>
          <a:p>
            <a:pPr marL="1143000">
              <a:spcAft>
                <a:spcPts val="600"/>
              </a:spcAft>
              <a:buNone/>
            </a:pPr>
            <a:r>
              <a:rPr lang="en-US" sz="1800" dirty="0">
                <a:effectLst/>
                <a:latin typeface="Palatino Linotype" panose="02040502050505030304" pitchFamily="18" charset="0"/>
                <a:ea typeface="Calibri" panose="020F0502020204030204" pitchFamily="34" charset="0"/>
                <a:cs typeface="Arial" panose="020B0604020202020204" pitchFamily="34" charset="0"/>
              </a:rPr>
              <a:t>2 Samuel 24:12–13</a:t>
            </a:r>
            <a:r>
              <a:rPr lang="en-GB" sz="1800" dirty="0">
                <a:effectLst/>
                <a:latin typeface="Palatino Linotype" panose="02040502050505030304" pitchFamily="18" charset="0"/>
                <a:ea typeface="Calibri" panose="020F0502020204030204" pitchFamily="34" charset="0"/>
                <a:cs typeface="Arial" panose="020B0604020202020204" pitchFamily="34" charset="0"/>
              </a:rPr>
              <a:t> (ESV)</a:t>
            </a:r>
            <a:endParaRPr lang="en-GB" sz="1800" dirty="0">
              <a:effectLst/>
              <a:latin typeface="Cambria" panose="02040503050406030204" pitchFamily="18" charset="0"/>
              <a:ea typeface="MS Mincho" panose="02020609040205080304" pitchFamily="49" charset="-128"/>
              <a:cs typeface="Arial" panose="020B0604020202020204" pitchFamily="34" charset="0"/>
            </a:endParaRPr>
          </a:p>
          <a:p>
            <a:pPr marL="0" marR="0">
              <a:lnSpc>
                <a:spcPct val="115000"/>
              </a:lnSpc>
              <a:spcAft>
                <a:spcPts val="1000"/>
              </a:spcAft>
              <a:buNone/>
            </a:pPr>
            <a:r>
              <a:rPr lang="en-US" sz="2800" b="1" baseline="30000" dirty="0">
                <a:effectLst/>
                <a:latin typeface="Palatino Linotype" panose="02040502050505030304" pitchFamily="18" charset="0"/>
                <a:ea typeface="Calibri" panose="020F0502020204030204" pitchFamily="34" charset="0"/>
                <a:cs typeface="Arial" panose="020B0604020202020204" pitchFamily="34" charset="0"/>
              </a:rPr>
              <a:t>12 </a:t>
            </a:r>
            <a:r>
              <a:rPr lang="en-US" sz="2800" dirty="0">
                <a:effectLst/>
                <a:latin typeface="Palatino Linotype" panose="02040502050505030304" pitchFamily="18" charset="0"/>
                <a:ea typeface="Calibri" panose="020F0502020204030204" pitchFamily="34" charset="0"/>
                <a:cs typeface="Arial" panose="020B0604020202020204" pitchFamily="34" charset="0"/>
              </a:rPr>
              <a:t>“Go and say to David, ‘Thus says the </a:t>
            </a:r>
            <a:r>
              <a:rPr lang="en-US" sz="2800" cap="small" dirty="0">
                <a:effectLst/>
                <a:latin typeface="Palatino Linotype" panose="02040502050505030304" pitchFamily="18" charset="0"/>
                <a:ea typeface="Calibri" panose="020F0502020204030204" pitchFamily="34" charset="0"/>
                <a:cs typeface="Arial" panose="020B0604020202020204" pitchFamily="34" charset="0"/>
              </a:rPr>
              <a:t>Lord</a:t>
            </a:r>
            <a:r>
              <a:rPr lang="en-US" sz="2800" dirty="0">
                <a:effectLst/>
                <a:latin typeface="Palatino Linotype" panose="02040502050505030304" pitchFamily="18" charset="0"/>
                <a:ea typeface="Calibri" panose="020F0502020204030204" pitchFamily="34" charset="0"/>
                <a:cs typeface="Arial" panose="020B0604020202020204" pitchFamily="34" charset="0"/>
              </a:rPr>
              <a:t>, Three things I offer you. Choose one of them, that I may do it to you.’ ” </a:t>
            </a:r>
            <a:r>
              <a:rPr lang="en-US" sz="2800" b="1" baseline="30000" dirty="0">
                <a:effectLst/>
                <a:latin typeface="Palatino Linotype" panose="02040502050505030304" pitchFamily="18" charset="0"/>
                <a:ea typeface="Calibri" panose="020F0502020204030204" pitchFamily="34" charset="0"/>
                <a:cs typeface="Arial" panose="020B0604020202020204" pitchFamily="34" charset="0"/>
              </a:rPr>
              <a:t>13 </a:t>
            </a:r>
            <a:r>
              <a:rPr lang="en-US" sz="2800" dirty="0">
                <a:effectLst/>
                <a:latin typeface="Palatino Linotype" panose="02040502050505030304" pitchFamily="18" charset="0"/>
                <a:ea typeface="Calibri" panose="020F0502020204030204" pitchFamily="34" charset="0"/>
                <a:cs typeface="Arial" panose="020B0604020202020204" pitchFamily="34" charset="0"/>
              </a:rPr>
              <a:t>So Gad came to David and told him, and said to him, “Shall three years of famine come to you </a:t>
            </a:r>
            <a:r>
              <a:rPr lang="en-US" sz="2800" dirty="0">
                <a:solidFill>
                  <a:schemeClr val="bg1"/>
                </a:solidFill>
                <a:effectLst/>
                <a:latin typeface="Palatino Linotype" panose="02040502050505030304" pitchFamily="18" charset="0"/>
                <a:ea typeface="Calibri" panose="020F0502020204030204" pitchFamily="34" charset="0"/>
                <a:cs typeface="Arial" panose="020B0604020202020204" pitchFamily="34" charset="0"/>
              </a:rPr>
              <a:t>in your land</a:t>
            </a:r>
            <a:r>
              <a:rPr lang="en-US" sz="2800" dirty="0">
                <a:effectLst/>
                <a:latin typeface="Palatino Linotype" panose="02040502050505030304" pitchFamily="18" charset="0"/>
                <a:ea typeface="Calibri" panose="020F0502020204030204" pitchFamily="34" charset="0"/>
                <a:cs typeface="Arial" panose="020B0604020202020204" pitchFamily="34" charset="0"/>
              </a:rPr>
              <a:t>? Or will you flee three months before your foes while they pursue you? Or shall there be three days’ pestilence </a:t>
            </a:r>
            <a:r>
              <a:rPr lang="en-US" sz="2800" dirty="0">
                <a:solidFill>
                  <a:schemeClr val="bg1"/>
                </a:solidFill>
                <a:effectLst/>
                <a:latin typeface="Palatino Linotype" panose="02040502050505030304" pitchFamily="18" charset="0"/>
                <a:ea typeface="Calibri" panose="020F0502020204030204" pitchFamily="34" charset="0"/>
                <a:cs typeface="Arial" panose="020B0604020202020204" pitchFamily="34" charset="0"/>
              </a:rPr>
              <a:t>in your land</a:t>
            </a:r>
            <a:r>
              <a:rPr lang="en-US" sz="2800" dirty="0">
                <a:effectLst/>
                <a:latin typeface="Palatino Linotype" panose="02040502050505030304" pitchFamily="18" charset="0"/>
                <a:ea typeface="Calibri" panose="020F0502020204030204" pitchFamily="34" charset="0"/>
                <a:cs typeface="Arial" panose="020B0604020202020204" pitchFamily="34" charset="0"/>
              </a:rPr>
              <a:t>? Now consider, and decide what answer I shall return to him who sent me.”… </a:t>
            </a:r>
            <a:r>
              <a:rPr lang="en-GB" sz="2800" u="none" strike="noStrike" baseline="30000" dirty="0">
                <a:effectLst/>
                <a:latin typeface="Calibri" panose="020F0502020204030204" pitchFamily="34" charset="0"/>
              </a:rPr>
              <a:t>15</a:t>
            </a:r>
            <a:r>
              <a:rPr lang="en-GB" sz="2800" dirty="0">
                <a:effectLst/>
                <a:latin typeface="Calibri" panose="020F0502020204030204" pitchFamily="34" charset="0"/>
              </a:rPr>
              <a:t>So the </a:t>
            </a:r>
            <a:r>
              <a:rPr lang="en-GB" sz="2800" cap="small" dirty="0">
                <a:effectLst/>
                <a:latin typeface="Calibri" panose="020F0502020204030204" pitchFamily="34" charset="0"/>
              </a:rPr>
              <a:t>Lord</a:t>
            </a:r>
            <a:r>
              <a:rPr lang="en-GB" sz="2800" dirty="0">
                <a:effectLst/>
                <a:latin typeface="Calibri" panose="020F0502020204030204" pitchFamily="34" charset="0"/>
              </a:rPr>
              <a:t> sent a pestilence </a:t>
            </a:r>
            <a:r>
              <a:rPr lang="en-GB" sz="2800" dirty="0">
                <a:solidFill>
                  <a:schemeClr val="bg1"/>
                </a:solidFill>
                <a:effectLst/>
                <a:latin typeface="Calibri" panose="020F0502020204030204" pitchFamily="34" charset="0"/>
              </a:rPr>
              <a:t>on Israel </a:t>
            </a:r>
            <a:r>
              <a:rPr lang="en-GB" sz="2800" dirty="0">
                <a:effectLst/>
                <a:latin typeface="Calibri" panose="020F0502020204030204" pitchFamily="34" charset="0"/>
              </a:rPr>
              <a:t>from the morning until the appointed time. And there died of the people from Dan to Beersheba 70,000 men. </a:t>
            </a:r>
          </a:p>
          <a:p>
            <a:pPr marL="868680" indent="0">
              <a:buNone/>
            </a:pPr>
            <a:endParaRPr lang="en-GB" sz="2800" dirty="0">
              <a:effectLst/>
              <a:latin typeface="Cambria" panose="02040503050406030204" pitchFamily="18" charset="0"/>
              <a:ea typeface="MS Mincho" panose="02020609040205080304" pitchFamily="49" charset="-128"/>
              <a:cs typeface="Arial" panose="020B0604020202020204" pitchFamily="34" charset="0"/>
            </a:endParaRPr>
          </a:p>
          <a:p>
            <a:endParaRPr lang="en-GB" dirty="0"/>
          </a:p>
        </p:txBody>
      </p:sp>
      <p:sp>
        <p:nvSpPr>
          <p:cNvPr id="4" name="Footer Placeholder 3">
            <a:extLst>
              <a:ext uri="{FF2B5EF4-FFF2-40B4-BE49-F238E27FC236}">
                <a16:creationId xmlns:a16="http://schemas.microsoft.com/office/drawing/2014/main" id="{BFEE1376-F80D-91F9-622E-12F27DA04CFC}"/>
              </a:ext>
            </a:extLst>
          </p:cNvPr>
          <p:cNvSpPr>
            <a:spLocks noGrp="1"/>
          </p:cNvSpPr>
          <p:nvPr>
            <p:ph type="ftr" sz="quarter" idx="11"/>
          </p:nvPr>
        </p:nvSpPr>
        <p:spPr/>
        <p:txBody>
          <a:bodyPr/>
          <a:lstStyle/>
          <a:p>
            <a:r>
              <a:rPr lang="en-GB"/>
              <a:t>Steffen Jenkins</a:t>
            </a:r>
          </a:p>
        </p:txBody>
      </p:sp>
    </p:spTree>
    <p:extLst>
      <p:ext uri="{BB962C8B-B14F-4D97-AF65-F5344CB8AC3E}">
        <p14:creationId xmlns:p14="http://schemas.microsoft.com/office/powerpoint/2010/main" val="40184423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F75CE-CD62-53E4-E4A6-84D7E7AB3616}"/>
              </a:ext>
            </a:extLst>
          </p:cNvPr>
          <p:cNvSpPr>
            <a:spLocks noGrp="1"/>
          </p:cNvSpPr>
          <p:nvPr>
            <p:ph type="title"/>
          </p:nvPr>
        </p:nvSpPr>
        <p:spPr/>
        <p:txBody>
          <a:bodyPr/>
          <a:lstStyle/>
          <a:p>
            <a:r>
              <a:rPr lang="en-GB" dirty="0"/>
              <a:t>Summary of hints so far</a:t>
            </a:r>
          </a:p>
        </p:txBody>
      </p:sp>
      <p:sp>
        <p:nvSpPr>
          <p:cNvPr id="3" name="Footer Placeholder 2">
            <a:extLst>
              <a:ext uri="{FF2B5EF4-FFF2-40B4-BE49-F238E27FC236}">
                <a16:creationId xmlns:a16="http://schemas.microsoft.com/office/drawing/2014/main" id="{F50AB03F-483A-DC31-6361-82018E660159}"/>
              </a:ext>
            </a:extLst>
          </p:cNvPr>
          <p:cNvSpPr>
            <a:spLocks noGrp="1"/>
          </p:cNvSpPr>
          <p:nvPr>
            <p:ph type="ftr" sz="quarter" idx="11"/>
          </p:nvPr>
        </p:nvSpPr>
        <p:spPr/>
        <p:txBody>
          <a:bodyPr/>
          <a:lstStyle/>
          <a:p>
            <a:r>
              <a:rPr lang="en-GB"/>
              <a:t>Steffen Jenkins</a:t>
            </a:r>
          </a:p>
        </p:txBody>
      </p:sp>
      <p:sp>
        <p:nvSpPr>
          <p:cNvPr id="4" name="Content Placeholder 3">
            <a:extLst>
              <a:ext uri="{FF2B5EF4-FFF2-40B4-BE49-F238E27FC236}">
                <a16:creationId xmlns:a16="http://schemas.microsoft.com/office/drawing/2014/main" id="{4CABABD2-D66E-52FF-F1A9-D9FE7779538D}"/>
              </a:ext>
            </a:extLst>
          </p:cNvPr>
          <p:cNvSpPr>
            <a:spLocks noGrp="1"/>
          </p:cNvSpPr>
          <p:nvPr>
            <p:ph sz="quarter" idx="1"/>
          </p:nvPr>
        </p:nvSpPr>
        <p:spPr/>
        <p:txBody>
          <a:bodyPr/>
          <a:lstStyle/>
          <a:p>
            <a:r>
              <a:rPr lang="en-GB" dirty="0"/>
              <a:t>A High Priest</a:t>
            </a:r>
          </a:p>
          <a:p>
            <a:pPr lvl="1"/>
            <a:r>
              <a:rPr lang="en-GB" dirty="0"/>
              <a:t>Whose sin costs the same to atone as the sin of the whole people</a:t>
            </a:r>
          </a:p>
          <a:p>
            <a:pPr lvl="1"/>
            <a:r>
              <a:rPr lang="en-GB" dirty="0"/>
              <a:t>Who doesn’t make atonement for himself but for others</a:t>
            </a:r>
          </a:p>
          <a:p>
            <a:pPr lvl="1"/>
            <a:r>
              <a:rPr lang="en-GB" dirty="0"/>
              <a:t>Whose death frees anyone in the people</a:t>
            </a:r>
          </a:p>
          <a:p>
            <a:endParaRPr lang="en-GB" dirty="0"/>
          </a:p>
          <a:p>
            <a:r>
              <a:rPr lang="en-GB" dirty="0"/>
              <a:t>A King </a:t>
            </a:r>
          </a:p>
          <a:p>
            <a:pPr lvl="1"/>
            <a:r>
              <a:rPr lang="en-GB" dirty="0"/>
              <a:t>Who represents the nation and his fate is their fate.</a:t>
            </a:r>
          </a:p>
          <a:p>
            <a:endParaRPr lang="en-GB" dirty="0"/>
          </a:p>
        </p:txBody>
      </p:sp>
    </p:spTree>
    <p:extLst>
      <p:ext uri="{BB962C8B-B14F-4D97-AF65-F5344CB8AC3E}">
        <p14:creationId xmlns:p14="http://schemas.microsoft.com/office/powerpoint/2010/main" val="12587953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2B9B11-DEBE-5D17-9DC1-3A60C79BD5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F42077-9A1D-F7B7-B267-2646C819D627}"/>
              </a:ext>
            </a:extLst>
          </p:cNvPr>
          <p:cNvSpPr>
            <a:spLocks noGrp="1"/>
          </p:cNvSpPr>
          <p:nvPr>
            <p:ph type="title"/>
          </p:nvPr>
        </p:nvSpPr>
        <p:spPr/>
        <p:txBody>
          <a:bodyPr>
            <a:normAutofit/>
          </a:bodyPr>
          <a:lstStyle/>
          <a:p>
            <a:r>
              <a:rPr lang="en-GB" dirty="0"/>
              <a:t>Not </a:t>
            </a:r>
            <a:r>
              <a:rPr lang="en-GB" i="1" dirty="0"/>
              <a:t>only </a:t>
            </a:r>
            <a:r>
              <a:rPr lang="en-GB" dirty="0"/>
              <a:t>one-for-one swap, also one for many</a:t>
            </a:r>
          </a:p>
        </p:txBody>
      </p:sp>
      <p:sp>
        <p:nvSpPr>
          <p:cNvPr id="3" name="Footer Placeholder 2">
            <a:extLst>
              <a:ext uri="{FF2B5EF4-FFF2-40B4-BE49-F238E27FC236}">
                <a16:creationId xmlns:a16="http://schemas.microsoft.com/office/drawing/2014/main" id="{23C806CC-BC94-6919-D667-349B6F160DED}"/>
              </a:ext>
            </a:extLst>
          </p:cNvPr>
          <p:cNvSpPr>
            <a:spLocks noGrp="1"/>
          </p:cNvSpPr>
          <p:nvPr>
            <p:ph type="ftr" sz="quarter" idx="11"/>
          </p:nvPr>
        </p:nvSpPr>
        <p:spPr/>
        <p:txBody>
          <a:bodyPr/>
          <a:lstStyle/>
          <a:p>
            <a:r>
              <a:rPr lang="en-GB"/>
              <a:t>Steffen Jenkins</a:t>
            </a:r>
          </a:p>
        </p:txBody>
      </p:sp>
      <p:sp>
        <p:nvSpPr>
          <p:cNvPr id="4" name="Content Placeholder 3">
            <a:extLst>
              <a:ext uri="{FF2B5EF4-FFF2-40B4-BE49-F238E27FC236}">
                <a16:creationId xmlns:a16="http://schemas.microsoft.com/office/drawing/2014/main" id="{8AD9AB2D-16D7-C9ED-E8FA-E5F527FA9F78}"/>
              </a:ext>
            </a:extLst>
          </p:cNvPr>
          <p:cNvSpPr>
            <a:spLocks noGrp="1"/>
          </p:cNvSpPr>
          <p:nvPr>
            <p:ph sz="quarter" idx="1"/>
          </p:nvPr>
        </p:nvSpPr>
        <p:spPr/>
        <p:txBody>
          <a:bodyPr>
            <a:normAutofit/>
          </a:bodyPr>
          <a:lstStyle/>
          <a:p>
            <a:r>
              <a:rPr lang="en-GB" dirty="0"/>
              <a:t>1 Peter 3:18</a:t>
            </a:r>
          </a:p>
          <a:p>
            <a:r>
              <a:rPr lang="el-GR" dirty="0"/>
              <a:t>ὅτι καὶ Χριστὸς ἅπαξ περὶ ἁμαρτιῶν ἔπαθεν, </a:t>
            </a:r>
            <a:r>
              <a:rPr lang="el-GR" dirty="0">
                <a:solidFill>
                  <a:schemeClr val="bg1"/>
                </a:solidFill>
              </a:rPr>
              <a:t>δίκαιος</a:t>
            </a:r>
            <a:r>
              <a:rPr lang="el-GR" dirty="0"/>
              <a:t> ὑπὲρ </a:t>
            </a:r>
            <a:r>
              <a:rPr lang="el-GR" dirty="0">
                <a:solidFill>
                  <a:schemeClr val="bg1"/>
                </a:solidFill>
              </a:rPr>
              <a:t>ἀδίκων</a:t>
            </a:r>
            <a:r>
              <a:rPr lang="el-GR" dirty="0"/>
              <a:t>, ἵνα </a:t>
            </a:r>
            <a:r>
              <a:rPr lang="el-GR" dirty="0">
                <a:solidFill>
                  <a:schemeClr val="bg1"/>
                </a:solidFill>
              </a:rPr>
              <a:t>ὑμᾶς</a:t>
            </a:r>
            <a:r>
              <a:rPr lang="el-GR" dirty="0"/>
              <a:t> προσαγάγῃ τῷ θεῷ ·</a:t>
            </a:r>
            <a:endParaRPr lang="en-GB" dirty="0"/>
          </a:p>
          <a:p>
            <a:r>
              <a:rPr lang="en-GB" sz="2800" baseline="30000" dirty="0">
                <a:effectLst/>
                <a:latin typeface="Palatino Linotype" panose="02040502050505030304" pitchFamily="18" charset="0"/>
                <a:ea typeface="Calibri" panose="020F0502020204030204" pitchFamily="34" charset="0"/>
                <a:cs typeface="Arial" panose="020B0604020202020204" pitchFamily="34" charset="0"/>
              </a:rPr>
              <a:t>18</a:t>
            </a:r>
            <a:r>
              <a:rPr lang="en-US" sz="2800" dirty="0">
                <a:effectLst/>
                <a:latin typeface="Palatino Linotype" panose="02040502050505030304" pitchFamily="18" charset="0"/>
                <a:ea typeface="Calibri" panose="020F0502020204030204" pitchFamily="34" charset="0"/>
                <a:cs typeface="Arial" panose="020B0604020202020204" pitchFamily="34" charset="0"/>
              </a:rPr>
              <a:t>For Christ also suffered once for sins, </a:t>
            </a:r>
            <a:r>
              <a:rPr lang="en-US" sz="2800" b="1" dirty="0">
                <a:solidFill>
                  <a:schemeClr val="bg1"/>
                </a:solidFill>
                <a:effectLst/>
                <a:latin typeface="Palatino Linotype" panose="02040502050505030304" pitchFamily="18" charset="0"/>
                <a:ea typeface="Calibri" panose="020F0502020204030204" pitchFamily="34" charset="0"/>
                <a:cs typeface="Arial" panose="020B0604020202020204" pitchFamily="34" charset="0"/>
              </a:rPr>
              <a:t>the righteous [sing.]</a:t>
            </a:r>
            <a:r>
              <a:rPr lang="en-US" sz="2800" dirty="0">
                <a:effectLst/>
                <a:latin typeface="Palatino Linotype" panose="02040502050505030304" pitchFamily="18" charset="0"/>
                <a:ea typeface="Calibri" panose="020F0502020204030204" pitchFamily="34" charset="0"/>
                <a:cs typeface="Arial" panose="020B0604020202020204" pitchFamily="34" charset="0"/>
              </a:rPr>
              <a:t> for the </a:t>
            </a:r>
            <a:r>
              <a:rPr lang="en-US" sz="2800" b="1" dirty="0">
                <a:solidFill>
                  <a:schemeClr val="bg1"/>
                </a:solidFill>
                <a:effectLst/>
                <a:latin typeface="Palatino Linotype" panose="02040502050505030304" pitchFamily="18" charset="0"/>
                <a:ea typeface="Calibri" panose="020F0502020204030204" pitchFamily="34" charset="0"/>
                <a:cs typeface="Arial" panose="020B0604020202020204" pitchFamily="34" charset="0"/>
              </a:rPr>
              <a:t>unrighteous [pl]</a:t>
            </a:r>
            <a:r>
              <a:rPr lang="en-US" sz="2800" dirty="0">
                <a:effectLst/>
                <a:latin typeface="Palatino Linotype" panose="02040502050505030304" pitchFamily="18" charset="0"/>
                <a:ea typeface="Calibri" panose="020F0502020204030204" pitchFamily="34" charset="0"/>
                <a:cs typeface="Arial" panose="020B0604020202020204" pitchFamily="34" charset="0"/>
              </a:rPr>
              <a:t>, that he might bring </a:t>
            </a:r>
            <a:r>
              <a:rPr lang="en-US" sz="2800" b="1" dirty="0">
                <a:solidFill>
                  <a:schemeClr val="bg1"/>
                </a:solidFill>
                <a:effectLst/>
                <a:latin typeface="Palatino Linotype" panose="02040502050505030304" pitchFamily="18" charset="0"/>
                <a:ea typeface="Calibri" panose="020F0502020204030204" pitchFamily="34" charset="0"/>
                <a:cs typeface="Arial" panose="020B0604020202020204" pitchFamily="34" charset="0"/>
              </a:rPr>
              <a:t>us [pl]</a:t>
            </a:r>
            <a:r>
              <a:rPr lang="en-US" sz="2800" dirty="0">
                <a:effectLst/>
                <a:latin typeface="Palatino Linotype" panose="02040502050505030304" pitchFamily="18" charset="0"/>
                <a:ea typeface="Calibri" panose="020F0502020204030204" pitchFamily="34" charset="0"/>
                <a:cs typeface="Arial" panose="020B0604020202020204" pitchFamily="34" charset="0"/>
              </a:rPr>
              <a:t> to God,</a:t>
            </a:r>
            <a:endParaRPr lang="el-GR" dirty="0"/>
          </a:p>
          <a:p>
            <a:endParaRPr lang="en-GB" dirty="0"/>
          </a:p>
          <a:p>
            <a:r>
              <a:rPr lang="en-GB" dirty="0"/>
              <a:t>Not to deny: the Son of God, who loved </a:t>
            </a:r>
            <a:r>
              <a:rPr lang="en-GB" b="1" dirty="0">
                <a:solidFill>
                  <a:schemeClr val="bg1"/>
                </a:solidFill>
              </a:rPr>
              <a:t>me</a:t>
            </a:r>
            <a:r>
              <a:rPr lang="en-GB" dirty="0"/>
              <a:t> and gave himself for </a:t>
            </a:r>
            <a:r>
              <a:rPr lang="en-GB" b="1" dirty="0">
                <a:solidFill>
                  <a:schemeClr val="bg1"/>
                </a:solidFill>
              </a:rPr>
              <a:t>me</a:t>
            </a:r>
            <a:r>
              <a:rPr lang="en-GB" dirty="0"/>
              <a:t>. (Gal 2:20)</a:t>
            </a:r>
          </a:p>
          <a:p>
            <a:endParaRPr lang="en-GB" dirty="0"/>
          </a:p>
        </p:txBody>
      </p:sp>
    </p:spTree>
    <p:extLst>
      <p:ext uri="{BB962C8B-B14F-4D97-AF65-F5344CB8AC3E}">
        <p14:creationId xmlns:p14="http://schemas.microsoft.com/office/powerpoint/2010/main" val="41273509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827F6-7E4D-A71B-482C-2B05D6A9A949}"/>
              </a:ext>
            </a:extLst>
          </p:cNvPr>
          <p:cNvSpPr>
            <a:spLocks noGrp="1"/>
          </p:cNvSpPr>
          <p:nvPr>
            <p:ph type="title"/>
          </p:nvPr>
        </p:nvSpPr>
        <p:spPr/>
        <p:txBody>
          <a:bodyPr/>
          <a:lstStyle/>
          <a:p>
            <a:r>
              <a:rPr lang="en-GB" dirty="0"/>
              <a:t>Not unfair, arbitrary, legal fiction</a:t>
            </a:r>
          </a:p>
        </p:txBody>
      </p:sp>
      <p:sp>
        <p:nvSpPr>
          <p:cNvPr id="3" name="Footer Placeholder 2">
            <a:extLst>
              <a:ext uri="{FF2B5EF4-FFF2-40B4-BE49-F238E27FC236}">
                <a16:creationId xmlns:a16="http://schemas.microsoft.com/office/drawing/2014/main" id="{64B451DA-4247-09A9-6EB3-E6511431F9FF}"/>
              </a:ext>
            </a:extLst>
          </p:cNvPr>
          <p:cNvSpPr>
            <a:spLocks noGrp="1"/>
          </p:cNvSpPr>
          <p:nvPr>
            <p:ph type="ftr" sz="quarter" idx="11"/>
          </p:nvPr>
        </p:nvSpPr>
        <p:spPr/>
        <p:txBody>
          <a:bodyPr/>
          <a:lstStyle/>
          <a:p>
            <a:r>
              <a:rPr lang="en-GB"/>
              <a:t>Steffen Jenkins</a:t>
            </a:r>
          </a:p>
        </p:txBody>
      </p:sp>
      <p:sp>
        <p:nvSpPr>
          <p:cNvPr id="4" name="Content Placeholder 3">
            <a:extLst>
              <a:ext uri="{FF2B5EF4-FFF2-40B4-BE49-F238E27FC236}">
                <a16:creationId xmlns:a16="http://schemas.microsoft.com/office/drawing/2014/main" id="{C12A42F1-3357-3DA9-2853-CFB1250C6CB4}"/>
              </a:ext>
            </a:extLst>
          </p:cNvPr>
          <p:cNvSpPr>
            <a:spLocks noGrp="1"/>
          </p:cNvSpPr>
          <p:nvPr>
            <p:ph sz="quarter" idx="1"/>
          </p:nvPr>
        </p:nvSpPr>
        <p:spPr/>
        <p:txBody>
          <a:bodyPr>
            <a:normAutofit/>
          </a:bodyPr>
          <a:lstStyle/>
          <a:p>
            <a:r>
              <a:rPr lang="en-GB" dirty="0"/>
              <a:t>No ‘gas crossing courtroom’ but headship</a:t>
            </a:r>
          </a:p>
          <a:p>
            <a:r>
              <a:rPr lang="en-GB" dirty="0"/>
              <a:t>2 Cor 5:21 </a:t>
            </a:r>
            <a:r>
              <a:rPr lang="el-GR" dirty="0"/>
              <a:t>τὸν μὴ γνόντα ἁμαρτίαν ὑπὲρ ἡμῶν ἁμαρτίαν ἐποίησεν, ἵνα ἡμεῖς γενώμεθα δικαιοσύνη θεοῦ </a:t>
            </a:r>
            <a:r>
              <a:rPr lang="el-GR" b="1" dirty="0">
                <a:solidFill>
                  <a:schemeClr val="bg1"/>
                </a:solidFill>
              </a:rPr>
              <a:t>ἐν αὐτῷ</a:t>
            </a:r>
            <a:r>
              <a:rPr lang="el-GR" dirty="0"/>
              <a:t>.</a:t>
            </a:r>
            <a:endParaRPr lang="en-GB" dirty="0"/>
          </a:p>
          <a:p>
            <a:r>
              <a:rPr lang="en-GB" dirty="0"/>
              <a:t>For our sake he made him to be </a:t>
            </a:r>
            <a:r>
              <a:rPr lang="en-GB" i="1" dirty="0"/>
              <a:t>sin</a:t>
            </a:r>
            <a:r>
              <a:rPr lang="en-GB" dirty="0"/>
              <a:t>/ </a:t>
            </a:r>
            <a:r>
              <a:rPr lang="en-GB" i="1" dirty="0"/>
              <a:t>a sin offering</a:t>
            </a:r>
            <a:r>
              <a:rPr lang="en-GB" dirty="0"/>
              <a:t> who knew no sin, so that </a:t>
            </a:r>
            <a:r>
              <a:rPr lang="en-GB" b="1" dirty="0">
                <a:solidFill>
                  <a:schemeClr val="bg1"/>
                </a:solidFill>
              </a:rPr>
              <a:t>in him</a:t>
            </a:r>
            <a:r>
              <a:rPr lang="en-GB" dirty="0"/>
              <a:t> we might become the righteousness of God.</a:t>
            </a:r>
          </a:p>
          <a:p>
            <a:r>
              <a:rPr lang="en-GB" dirty="0"/>
              <a:t>Rom 4:25 </a:t>
            </a:r>
            <a:r>
              <a:rPr lang="el-GR" dirty="0"/>
              <a:t>ὃς παρεδόθη διὰ τὰ παραπτώματα ἡμῶν καὶ ἠγέρθη διὰ τὴν </a:t>
            </a:r>
            <a:r>
              <a:rPr lang="el-GR" b="1" dirty="0">
                <a:solidFill>
                  <a:schemeClr val="bg1"/>
                </a:solidFill>
              </a:rPr>
              <a:t>δικαίωσιν ἡμῶν</a:t>
            </a:r>
            <a:r>
              <a:rPr lang="el-GR" dirty="0"/>
              <a:t>.</a:t>
            </a:r>
          </a:p>
          <a:p>
            <a:r>
              <a:rPr lang="en-GB" dirty="0"/>
              <a:t>who was delivered up for our trespasses and raised for </a:t>
            </a:r>
            <a:r>
              <a:rPr lang="en-GB" b="1" dirty="0">
                <a:solidFill>
                  <a:schemeClr val="bg1"/>
                </a:solidFill>
              </a:rPr>
              <a:t>our justification</a:t>
            </a:r>
            <a:r>
              <a:rPr lang="en-GB" dirty="0"/>
              <a:t>.</a:t>
            </a:r>
          </a:p>
          <a:p>
            <a:endParaRPr lang="el-GR" dirty="0"/>
          </a:p>
          <a:p>
            <a:endParaRPr lang="en-GB" dirty="0"/>
          </a:p>
          <a:p>
            <a:endParaRPr lang="en-GB" dirty="0"/>
          </a:p>
        </p:txBody>
      </p:sp>
    </p:spTree>
    <p:extLst>
      <p:ext uri="{BB962C8B-B14F-4D97-AF65-F5344CB8AC3E}">
        <p14:creationId xmlns:p14="http://schemas.microsoft.com/office/powerpoint/2010/main" val="35096216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44E971-D5FB-3ECC-A0C5-10CE759F97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6B2AB3-8AB4-82E0-39F8-BE9297450183}"/>
              </a:ext>
            </a:extLst>
          </p:cNvPr>
          <p:cNvSpPr>
            <a:spLocks noGrp="1"/>
          </p:cNvSpPr>
          <p:nvPr>
            <p:ph type="title"/>
          </p:nvPr>
        </p:nvSpPr>
        <p:spPr/>
        <p:txBody>
          <a:bodyPr>
            <a:normAutofit/>
          </a:bodyPr>
          <a:lstStyle/>
          <a:p>
            <a:r>
              <a:rPr lang="en-GB" dirty="0"/>
              <a:t>Headship of a people, death for a people</a:t>
            </a:r>
          </a:p>
        </p:txBody>
      </p:sp>
      <p:sp>
        <p:nvSpPr>
          <p:cNvPr id="3" name="Footer Placeholder 2">
            <a:extLst>
              <a:ext uri="{FF2B5EF4-FFF2-40B4-BE49-F238E27FC236}">
                <a16:creationId xmlns:a16="http://schemas.microsoft.com/office/drawing/2014/main" id="{BB4788B0-12EA-3A81-A53C-7DB641DCA8F7}"/>
              </a:ext>
            </a:extLst>
          </p:cNvPr>
          <p:cNvSpPr>
            <a:spLocks noGrp="1"/>
          </p:cNvSpPr>
          <p:nvPr>
            <p:ph type="ftr" sz="quarter" idx="11"/>
          </p:nvPr>
        </p:nvSpPr>
        <p:spPr/>
        <p:txBody>
          <a:bodyPr/>
          <a:lstStyle/>
          <a:p>
            <a:r>
              <a:rPr lang="en-GB"/>
              <a:t>Steffen Jenkins</a:t>
            </a:r>
          </a:p>
        </p:txBody>
      </p:sp>
      <p:sp>
        <p:nvSpPr>
          <p:cNvPr id="4" name="Content Placeholder 3">
            <a:extLst>
              <a:ext uri="{FF2B5EF4-FFF2-40B4-BE49-F238E27FC236}">
                <a16:creationId xmlns:a16="http://schemas.microsoft.com/office/drawing/2014/main" id="{E6E72898-145F-D160-1F74-7548AD74E485}"/>
              </a:ext>
            </a:extLst>
          </p:cNvPr>
          <p:cNvSpPr>
            <a:spLocks noGrp="1"/>
          </p:cNvSpPr>
          <p:nvPr>
            <p:ph sz="quarter" idx="1"/>
          </p:nvPr>
        </p:nvSpPr>
        <p:spPr/>
        <p:txBody>
          <a:bodyPr>
            <a:normAutofit/>
          </a:bodyPr>
          <a:lstStyle/>
          <a:p>
            <a:endParaRPr lang="en-GB" dirty="0"/>
          </a:p>
          <a:p>
            <a:r>
              <a:rPr lang="en-GB" dirty="0"/>
              <a:t>2 Cor 5:14–15 (ESV)</a:t>
            </a:r>
          </a:p>
          <a:p>
            <a:r>
              <a:rPr lang="en-GB" dirty="0"/>
              <a:t>14 For the love of Christ controls us, because we have concluded this: that </a:t>
            </a:r>
            <a:r>
              <a:rPr lang="en-GB" b="1" dirty="0">
                <a:solidFill>
                  <a:schemeClr val="bg1"/>
                </a:solidFill>
              </a:rPr>
              <a:t>one has died</a:t>
            </a:r>
            <a:r>
              <a:rPr lang="en-GB" dirty="0"/>
              <a:t> for all, therefore </a:t>
            </a:r>
            <a:r>
              <a:rPr lang="en-GB" b="1" dirty="0">
                <a:solidFill>
                  <a:schemeClr val="bg1"/>
                </a:solidFill>
              </a:rPr>
              <a:t>all have died</a:t>
            </a:r>
            <a:r>
              <a:rPr lang="en-GB" dirty="0"/>
              <a:t>; </a:t>
            </a:r>
          </a:p>
          <a:p>
            <a:r>
              <a:rPr lang="en-GB" dirty="0"/>
              <a:t>15 and </a:t>
            </a:r>
            <a:r>
              <a:rPr lang="en-GB" b="1" dirty="0">
                <a:solidFill>
                  <a:schemeClr val="bg1"/>
                </a:solidFill>
              </a:rPr>
              <a:t>he died for all</a:t>
            </a:r>
            <a:r>
              <a:rPr lang="en-GB" dirty="0"/>
              <a:t>, that those who live might no longer live for themselves but for him who for their sake died and was raised.</a:t>
            </a:r>
          </a:p>
          <a:p>
            <a:endParaRPr lang="en-GB" dirty="0"/>
          </a:p>
          <a:p>
            <a:endParaRPr lang="en-GB" dirty="0"/>
          </a:p>
        </p:txBody>
      </p:sp>
    </p:spTree>
    <p:extLst>
      <p:ext uri="{BB962C8B-B14F-4D97-AF65-F5344CB8AC3E}">
        <p14:creationId xmlns:p14="http://schemas.microsoft.com/office/powerpoint/2010/main" val="34192464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847A15-259A-53F3-5DE8-247836B88E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B2ED66-5018-D5AF-B449-DE2FCC4E6F55}"/>
              </a:ext>
            </a:extLst>
          </p:cNvPr>
          <p:cNvSpPr>
            <a:spLocks noGrp="1"/>
          </p:cNvSpPr>
          <p:nvPr>
            <p:ph type="title"/>
          </p:nvPr>
        </p:nvSpPr>
        <p:spPr/>
        <p:txBody>
          <a:bodyPr>
            <a:normAutofit/>
          </a:bodyPr>
          <a:lstStyle/>
          <a:p>
            <a:r>
              <a:rPr lang="en-GB" dirty="0"/>
              <a:t>Headship of a people, death for a people</a:t>
            </a:r>
          </a:p>
        </p:txBody>
      </p:sp>
      <p:sp>
        <p:nvSpPr>
          <p:cNvPr id="3" name="Footer Placeholder 2">
            <a:extLst>
              <a:ext uri="{FF2B5EF4-FFF2-40B4-BE49-F238E27FC236}">
                <a16:creationId xmlns:a16="http://schemas.microsoft.com/office/drawing/2014/main" id="{53E1C8E6-A514-797B-2DED-AAEC3702CC4C}"/>
              </a:ext>
            </a:extLst>
          </p:cNvPr>
          <p:cNvSpPr>
            <a:spLocks noGrp="1"/>
          </p:cNvSpPr>
          <p:nvPr>
            <p:ph type="ftr" sz="quarter" idx="11"/>
          </p:nvPr>
        </p:nvSpPr>
        <p:spPr/>
        <p:txBody>
          <a:bodyPr/>
          <a:lstStyle/>
          <a:p>
            <a:r>
              <a:rPr lang="en-GB"/>
              <a:t>Steffen Jenkins</a:t>
            </a:r>
          </a:p>
        </p:txBody>
      </p:sp>
      <p:sp>
        <p:nvSpPr>
          <p:cNvPr id="4" name="Content Placeholder 3">
            <a:extLst>
              <a:ext uri="{FF2B5EF4-FFF2-40B4-BE49-F238E27FC236}">
                <a16:creationId xmlns:a16="http://schemas.microsoft.com/office/drawing/2014/main" id="{4AED6C21-6BB4-AB70-D2B2-A5CD1FEBF300}"/>
              </a:ext>
            </a:extLst>
          </p:cNvPr>
          <p:cNvSpPr>
            <a:spLocks noGrp="1"/>
          </p:cNvSpPr>
          <p:nvPr>
            <p:ph sz="quarter" idx="1"/>
          </p:nvPr>
        </p:nvSpPr>
        <p:spPr/>
        <p:txBody>
          <a:bodyPr>
            <a:normAutofit/>
          </a:bodyPr>
          <a:lstStyle/>
          <a:p>
            <a:endParaRPr lang="en-GB" dirty="0"/>
          </a:p>
          <a:p>
            <a:r>
              <a:rPr lang="en-GB" dirty="0"/>
              <a:t>Rom 5:15 “</a:t>
            </a:r>
            <a:r>
              <a:rPr lang="en-GB" b="1" dirty="0">
                <a:solidFill>
                  <a:schemeClr val="bg1"/>
                </a:solidFill>
              </a:rPr>
              <a:t>many died </a:t>
            </a:r>
            <a:r>
              <a:rPr lang="en-GB" dirty="0"/>
              <a:t>through one man’s trespass”.</a:t>
            </a:r>
          </a:p>
          <a:p>
            <a:r>
              <a:rPr lang="en-GB" dirty="0"/>
              <a:t>6:3 Do you not know that all of us who have been baptized into Christ Jesus were baptized </a:t>
            </a:r>
            <a:r>
              <a:rPr lang="en-GB" b="1" dirty="0">
                <a:solidFill>
                  <a:schemeClr val="bg1"/>
                </a:solidFill>
              </a:rPr>
              <a:t>into his death</a:t>
            </a:r>
            <a:r>
              <a:rPr lang="en-GB" dirty="0"/>
              <a:t>? 4 </a:t>
            </a:r>
            <a:r>
              <a:rPr lang="en-GB" b="1" dirty="0">
                <a:solidFill>
                  <a:schemeClr val="bg1"/>
                </a:solidFill>
              </a:rPr>
              <a:t>We were buried </a:t>
            </a:r>
            <a:r>
              <a:rPr lang="en-GB" dirty="0"/>
              <a:t>therefore with him by baptism into death … 5 For if </a:t>
            </a:r>
            <a:r>
              <a:rPr lang="en-GB" b="1" dirty="0">
                <a:solidFill>
                  <a:schemeClr val="bg1"/>
                </a:solidFill>
              </a:rPr>
              <a:t>we have been united with him in a death like his</a:t>
            </a:r>
            <a:r>
              <a:rPr lang="en-GB" dirty="0"/>
              <a:t>, we shall certainly be </a:t>
            </a:r>
            <a:r>
              <a:rPr lang="en-GB" b="1" dirty="0">
                <a:solidFill>
                  <a:schemeClr val="bg1"/>
                </a:solidFill>
              </a:rPr>
              <a:t>united with him in a resurrection like his</a:t>
            </a:r>
            <a:r>
              <a:rPr lang="en-GB" dirty="0"/>
              <a:t>. … 6 We know that </a:t>
            </a:r>
            <a:r>
              <a:rPr lang="en-GB" b="1" dirty="0">
                <a:solidFill>
                  <a:schemeClr val="bg1"/>
                </a:solidFill>
              </a:rPr>
              <a:t>our old self was crucified </a:t>
            </a:r>
            <a:r>
              <a:rPr lang="en-GB" dirty="0"/>
              <a:t>with him … 8 Now if </a:t>
            </a:r>
            <a:r>
              <a:rPr lang="en-GB" b="1" dirty="0">
                <a:solidFill>
                  <a:schemeClr val="bg1"/>
                </a:solidFill>
              </a:rPr>
              <a:t>we have died with Christ</a:t>
            </a:r>
            <a:r>
              <a:rPr lang="en-GB" dirty="0"/>
              <a:t>, we believe that we will also live with him. </a:t>
            </a:r>
          </a:p>
        </p:txBody>
      </p:sp>
    </p:spTree>
    <p:extLst>
      <p:ext uri="{BB962C8B-B14F-4D97-AF65-F5344CB8AC3E}">
        <p14:creationId xmlns:p14="http://schemas.microsoft.com/office/powerpoint/2010/main" val="18218578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B6017C-6B50-108C-1870-CE3116734E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9FFD62-59CC-01B4-FD29-1AF12101D1F7}"/>
              </a:ext>
            </a:extLst>
          </p:cNvPr>
          <p:cNvSpPr>
            <a:spLocks noGrp="1"/>
          </p:cNvSpPr>
          <p:nvPr>
            <p:ph type="title"/>
          </p:nvPr>
        </p:nvSpPr>
        <p:spPr/>
        <p:txBody>
          <a:bodyPr>
            <a:normAutofit/>
          </a:bodyPr>
          <a:lstStyle/>
          <a:p>
            <a:r>
              <a:rPr lang="en-GB" dirty="0"/>
              <a:t>Headship of a people, punishment of a people</a:t>
            </a:r>
          </a:p>
        </p:txBody>
      </p:sp>
      <p:sp>
        <p:nvSpPr>
          <p:cNvPr id="3" name="Footer Placeholder 2">
            <a:extLst>
              <a:ext uri="{FF2B5EF4-FFF2-40B4-BE49-F238E27FC236}">
                <a16:creationId xmlns:a16="http://schemas.microsoft.com/office/drawing/2014/main" id="{B5573610-F8C5-5254-68B6-273DB4CB0A39}"/>
              </a:ext>
            </a:extLst>
          </p:cNvPr>
          <p:cNvSpPr>
            <a:spLocks noGrp="1"/>
          </p:cNvSpPr>
          <p:nvPr>
            <p:ph type="ftr" sz="quarter" idx="11"/>
          </p:nvPr>
        </p:nvSpPr>
        <p:spPr/>
        <p:txBody>
          <a:bodyPr/>
          <a:lstStyle/>
          <a:p>
            <a:r>
              <a:rPr lang="en-GB"/>
              <a:t>Steffen Jenkins</a:t>
            </a:r>
          </a:p>
        </p:txBody>
      </p:sp>
      <p:sp>
        <p:nvSpPr>
          <p:cNvPr id="4" name="Content Placeholder 3">
            <a:extLst>
              <a:ext uri="{FF2B5EF4-FFF2-40B4-BE49-F238E27FC236}">
                <a16:creationId xmlns:a16="http://schemas.microsoft.com/office/drawing/2014/main" id="{0328F772-A6C6-4F19-6DE6-A998B52B7587}"/>
              </a:ext>
            </a:extLst>
          </p:cNvPr>
          <p:cNvSpPr>
            <a:spLocks noGrp="1"/>
          </p:cNvSpPr>
          <p:nvPr>
            <p:ph sz="quarter" idx="1"/>
          </p:nvPr>
        </p:nvSpPr>
        <p:spPr/>
        <p:txBody>
          <a:bodyPr>
            <a:normAutofit/>
          </a:bodyPr>
          <a:lstStyle/>
          <a:p>
            <a:r>
              <a:rPr lang="en-GB" dirty="0"/>
              <a:t>Romans 3:25 whom </a:t>
            </a:r>
            <a:r>
              <a:rPr lang="en-GB" b="1" dirty="0">
                <a:solidFill>
                  <a:schemeClr val="bg1"/>
                </a:solidFill>
              </a:rPr>
              <a:t>God put forward as a propitiation</a:t>
            </a:r>
            <a:r>
              <a:rPr lang="en-GB" dirty="0"/>
              <a:t> by his blood, to be received by faith. This was to show God’s righteousness, because in his divine forbearance </a:t>
            </a:r>
            <a:r>
              <a:rPr lang="en-GB" b="1" dirty="0">
                <a:solidFill>
                  <a:schemeClr val="bg1"/>
                </a:solidFill>
              </a:rPr>
              <a:t>he had passed over former sins</a:t>
            </a:r>
            <a:r>
              <a:rPr lang="en-GB" dirty="0">
                <a:solidFill>
                  <a:schemeClr val="bg1"/>
                </a:solidFill>
              </a:rPr>
              <a:t>. </a:t>
            </a:r>
            <a:r>
              <a:rPr lang="en-GB" dirty="0"/>
              <a:t>… 4:11 The purpose was to make him </a:t>
            </a:r>
            <a:r>
              <a:rPr lang="en-GB" b="1" dirty="0">
                <a:solidFill>
                  <a:schemeClr val="accent2">
                    <a:lumMod val="60000"/>
                    <a:lumOff val="40000"/>
                  </a:schemeClr>
                </a:solidFill>
              </a:rPr>
              <a:t>the father of all who believe</a:t>
            </a:r>
            <a:r>
              <a:rPr lang="en-GB" b="1" dirty="0">
                <a:solidFill>
                  <a:schemeClr val="bg1"/>
                </a:solidFill>
              </a:rPr>
              <a:t> </a:t>
            </a:r>
            <a:r>
              <a:rPr lang="en-GB" dirty="0"/>
              <a:t>without being circumcised, so that righteousness would be counted to them as well, … 24 but for ours also. It will be counted to </a:t>
            </a:r>
            <a:r>
              <a:rPr lang="en-GB" b="1" dirty="0">
                <a:solidFill>
                  <a:schemeClr val="accent2">
                    <a:lumMod val="60000"/>
                    <a:lumOff val="40000"/>
                  </a:schemeClr>
                </a:solidFill>
              </a:rPr>
              <a:t>us who believe </a:t>
            </a:r>
            <a:r>
              <a:rPr lang="en-GB" dirty="0"/>
              <a:t>in him who raised from the dead Jesus our Lord, 25 who was </a:t>
            </a:r>
            <a:r>
              <a:rPr lang="en-GB" b="1" dirty="0">
                <a:solidFill>
                  <a:schemeClr val="bg1"/>
                </a:solidFill>
              </a:rPr>
              <a:t>delivered up for our trespasses </a:t>
            </a:r>
            <a:r>
              <a:rPr lang="en-GB" dirty="0"/>
              <a:t>and raised for our justification.</a:t>
            </a:r>
          </a:p>
          <a:p>
            <a:r>
              <a:rPr lang="en-GB" dirty="0"/>
              <a:t>1 Peter 2:9 But you are a chosen </a:t>
            </a:r>
            <a:r>
              <a:rPr lang="en-GB" b="1" dirty="0">
                <a:solidFill>
                  <a:schemeClr val="bg1"/>
                </a:solidFill>
              </a:rPr>
              <a:t>race</a:t>
            </a:r>
            <a:r>
              <a:rPr lang="en-GB" dirty="0"/>
              <a:t>, a royal </a:t>
            </a:r>
            <a:r>
              <a:rPr lang="en-GB" b="1" dirty="0">
                <a:solidFill>
                  <a:schemeClr val="bg1"/>
                </a:solidFill>
              </a:rPr>
              <a:t>priesthood</a:t>
            </a:r>
            <a:r>
              <a:rPr lang="en-GB" dirty="0"/>
              <a:t>, a holy </a:t>
            </a:r>
            <a:r>
              <a:rPr lang="en-GB" b="1" dirty="0">
                <a:solidFill>
                  <a:schemeClr val="bg1"/>
                </a:solidFill>
              </a:rPr>
              <a:t>nation</a:t>
            </a:r>
            <a:r>
              <a:rPr lang="en-GB" dirty="0"/>
              <a:t>, a </a:t>
            </a:r>
            <a:r>
              <a:rPr lang="en-GB" b="1" dirty="0">
                <a:solidFill>
                  <a:schemeClr val="bg1"/>
                </a:solidFill>
              </a:rPr>
              <a:t>people</a:t>
            </a:r>
            <a:r>
              <a:rPr lang="en-GB" dirty="0"/>
              <a:t> for his own possession,</a:t>
            </a:r>
          </a:p>
          <a:p>
            <a:endParaRPr lang="en-GB" dirty="0"/>
          </a:p>
          <a:p>
            <a:endParaRPr lang="en-GB" dirty="0"/>
          </a:p>
        </p:txBody>
      </p:sp>
    </p:spTree>
    <p:extLst>
      <p:ext uri="{BB962C8B-B14F-4D97-AF65-F5344CB8AC3E}">
        <p14:creationId xmlns:p14="http://schemas.microsoft.com/office/powerpoint/2010/main" val="2513299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C6A6E-ECD5-42FC-A33F-94688C353103}"/>
              </a:ext>
            </a:extLst>
          </p:cNvPr>
          <p:cNvSpPr>
            <a:spLocks noGrp="1"/>
          </p:cNvSpPr>
          <p:nvPr>
            <p:ph type="title"/>
          </p:nvPr>
        </p:nvSpPr>
        <p:spPr/>
        <p:txBody>
          <a:bodyPr/>
          <a:lstStyle/>
          <a:p>
            <a:r>
              <a:rPr lang="en-GB" dirty="0"/>
              <a:t>Background to Leviticus</a:t>
            </a:r>
          </a:p>
        </p:txBody>
      </p:sp>
      <p:sp>
        <p:nvSpPr>
          <p:cNvPr id="3" name="Content Placeholder 2">
            <a:extLst>
              <a:ext uri="{FF2B5EF4-FFF2-40B4-BE49-F238E27FC236}">
                <a16:creationId xmlns:a16="http://schemas.microsoft.com/office/drawing/2014/main" id="{D44DF73C-5258-42B0-92C5-FC8AEB08F589}"/>
              </a:ext>
            </a:extLst>
          </p:cNvPr>
          <p:cNvSpPr>
            <a:spLocks noGrp="1"/>
          </p:cNvSpPr>
          <p:nvPr>
            <p:ph sz="quarter" idx="1"/>
          </p:nvPr>
        </p:nvSpPr>
        <p:spPr/>
        <p:txBody>
          <a:bodyPr>
            <a:normAutofit/>
          </a:bodyPr>
          <a:lstStyle/>
          <a:p>
            <a:r>
              <a:rPr lang="en-GB" dirty="0"/>
              <a:t>Why is Leviticus here?</a:t>
            </a:r>
          </a:p>
          <a:p>
            <a:pPr marL="285750" lvl="1" indent="-285750">
              <a:lnSpc>
                <a:spcPct val="115000"/>
              </a:lnSpc>
              <a:spcAft>
                <a:spcPts val="1000"/>
              </a:spcAft>
            </a:pPr>
            <a:r>
              <a:rPr lang="en-GB" sz="2000" dirty="0">
                <a:effectLst/>
                <a:latin typeface="Calibri" panose="020F0502020204030204" pitchFamily="34" charset="0"/>
              </a:rPr>
              <a:t>Genesis 3 </a:t>
            </a:r>
            <a:r>
              <a:rPr lang="en-GB" sz="2000" u="none" strike="noStrike" baseline="30000" dirty="0">
                <a:effectLst/>
                <a:latin typeface="Calibri" panose="020F0502020204030204" pitchFamily="34" charset="0"/>
              </a:rPr>
              <a:t>22</a:t>
            </a:r>
            <a:r>
              <a:rPr lang="en-GB" sz="2000" dirty="0">
                <a:effectLst/>
                <a:latin typeface="Calibri" panose="020F0502020204030204" pitchFamily="34" charset="0"/>
              </a:rPr>
              <a:t>Then the </a:t>
            </a:r>
            <a:r>
              <a:rPr lang="en-GB" sz="2000" cap="small" dirty="0">
                <a:effectLst/>
                <a:latin typeface="Calibri" panose="020F0502020204030204" pitchFamily="34" charset="0"/>
              </a:rPr>
              <a:t>Lord</a:t>
            </a:r>
            <a:r>
              <a:rPr lang="en-GB" sz="2000" dirty="0">
                <a:effectLst/>
                <a:latin typeface="Calibri" panose="020F0502020204030204" pitchFamily="34" charset="0"/>
              </a:rPr>
              <a:t> God said, “Behold, the man has become like one of us in knowing good and evil. Now, lest he reach out his hand and take also of the tree of life and eat, and live forever—” </a:t>
            </a:r>
            <a:r>
              <a:rPr lang="en-GB" sz="2000" u="none" strike="noStrike" baseline="30000" dirty="0">
                <a:effectLst/>
                <a:latin typeface="Calibri" panose="020F0502020204030204" pitchFamily="34" charset="0"/>
              </a:rPr>
              <a:t>23</a:t>
            </a:r>
            <a:r>
              <a:rPr lang="en-GB" sz="2000" dirty="0">
                <a:effectLst/>
                <a:latin typeface="Calibri" panose="020F0502020204030204" pitchFamily="34" charset="0"/>
              </a:rPr>
              <a:t>therefore the </a:t>
            </a:r>
            <a:r>
              <a:rPr lang="en-GB" sz="2000" cap="small" dirty="0">
                <a:effectLst/>
                <a:latin typeface="Calibri" panose="020F0502020204030204" pitchFamily="34" charset="0"/>
              </a:rPr>
              <a:t>Lord</a:t>
            </a:r>
            <a:r>
              <a:rPr lang="en-GB" sz="2000" dirty="0">
                <a:effectLst/>
                <a:latin typeface="Calibri" panose="020F0502020204030204" pitchFamily="34" charset="0"/>
              </a:rPr>
              <a:t> God </a:t>
            </a:r>
            <a:r>
              <a:rPr lang="en-GB" sz="2000" b="1" dirty="0">
                <a:solidFill>
                  <a:schemeClr val="bg1"/>
                </a:solidFill>
                <a:effectLst/>
                <a:latin typeface="Calibri" panose="020F0502020204030204" pitchFamily="34" charset="0"/>
              </a:rPr>
              <a:t>sent him out from the garden of Eden</a:t>
            </a:r>
            <a:r>
              <a:rPr lang="en-GB" sz="2000" dirty="0">
                <a:effectLst/>
                <a:latin typeface="Calibri" panose="020F0502020204030204" pitchFamily="34" charset="0"/>
              </a:rPr>
              <a:t> to work the ground from which he was taken. </a:t>
            </a:r>
          </a:p>
          <a:p>
            <a:pPr marL="285750" lvl="1" indent="-285750">
              <a:lnSpc>
                <a:spcPct val="115000"/>
              </a:lnSpc>
              <a:spcAft>
                <a:spcPts val="1000"/>
              </a:spcAft>
            </a:pPr>
            <a:r>
              <a:rPr lang="en-GB" sz="2000" dirty="0">
                <a:effectLst/>
                <a:latin typeface="Calibri" panose="020F0502020204030204" pitchFamily="34" charset="0"/>
              </a:rPr>
              <a:t>Exodus 29 </a:t>
            </a:r>
            <a:r>
              <a:rPr lang="en-GB" sz="2000" u="none" strike="noStrike" baseline="30000" dirty="0">
                <a:effectLst/>
                <a:latin typeface="Calibri" panose="020F0502020204030204" pitchFamily="34" charset="0"/>
              </a:rPr>
              <a:t>43</a:t>
            </a:r>
            <a:r>
              <a:rPr lang="en-GB" sz="2000" dirty="0">
                <a:effectLst/>
                <a:latin typeface="Calibri" panose="020F0502020204030204" pitchFamily="34" charset="0"/>
              </a:rPr>
              <a:t>There </a:t>
            </a:r>
            <a:r>
              <a:rPr lang="en-GB" sz="2000" b="1" dirty="0">
                <a:solidFill>
                  <a:schemeClr val="bg1"/>
                </a:solidFill>
                <a:effectLst/>
                <a:latin typeface="Calibri" panose="020F0502020204030204" pitchFamily="34" charset="0"/>
              </a:rPr>
              <a:t>I will meet with the people of Israel</a:t>
            </a:r>
            <a:r>
              <a:rPr lang="en-GB" sz="2000" dirty="0">
                <a:effectLst/>
                <a:latin typeface="Calibri" panose="020F0502020204030204" pitchFamily="34" charset="0"/>
              </a:rPr>
              <a:t>, and it shall be sanctified by my glory. </a:t>
            </a:r>
            <a:r>
              <a:rPr lang="en-GB" sz="2000" u="none" strike="noStrike" baseline="30000" dirty="0">
                <a:effectLst/>
                <a:latin typeface="Calibri" panose="020F0502020204030204" pitchFamily="34" charset="0"/>
              </a:rPr>
              <a:t>44</a:t>
            </a:r>
            <a:r>
              <a:rPr lang="en-GB" sz="2000" dirty="0">
                <a:effectLst/>
                <a:latin typeface="Calibri" panose="020F0502020204030204" pitchFamily="34" charset="0"/>
              </a:rPr>
              <a:t>I will consecrate the tent of meeting and the altar. Aaron also and his sons I will consecrate to serve me as priests. </a:t>
            </a:r>
            <a:r>
              <a:rPr lang="en-GB" sz="2000" u="none" strike="noStrike" baseline="30000" dirty="0">
                <a:effectLst/>
                <a:latin typeface="Calibri" panose="020F0502020204030204" pitchFamily="34" charset="0"/>
              </a:rPr>
              <a:t>45</a:t>
            </a:r>
            <a:r>
              <a:rPr lang="en-GB" sz="2000" b="1" dirty="0">
                <a:solidFill>
                  <a:schemeClr val="bg1"/>
                </a:solidFill>
                <a:effectLst/>
                <a:latin typeface="Calibri" panose="020F0502020204030204" pitchFamily="34" charset="0"/>
              </a:rPr>
              <a:t>I will dwell among the people of Israel and will be their God. </a:t>
            </a:r>
          </a:p>
          <a:p>
            <a:pPr marL="285750" lvl="1" indent="-285750">
              <a:lnSpc>
                <a:spcPct val="115000"/>
              </a:lnSpc>
              <a:spcAft>
                <a:spcPts val="1000"/>
              </a:spcAft>
            </a:pPr>
            <a:r>
              <a:rPr lang="en-GB" sz="2000" dirty="0">
                <a:effectLst/>
                <a:latin typeface="Calibri" panose="020F0502020204030204" pitchFamily="34" charset="0"/>
              </a:rPr>
              <a:t>Exodus 40 </a:t>
            </a:r>
            <a:r>
              <a:rPr lang="en-GB" sz="2000" u="none" strike="noStrike" baseline="30000" dirty="0">
                <a:effectLst/>
                <a:latin typeface="Calibri" panose="020F0502020204030204" pitchFamily="34" charset="0"/>
              </a:rPr>
              <a:t>35</a:t>
            </a:r>
            <a:r>
              <a:rPr lang="en-GB" sz="2000" dirty="0">
                <a:effectLst/>
                <a:latin typeface="Calibri" panose="020F0502020204030204" pitchFamily="34" charset="0"/>
              </a:rPr>
              <a:t>And Moses was </a:t>
            </a:r>
            <a:r>
              <a:rPr lang="en-GB" sz="2000" b="1" dirty="0">
                <a:solidFill>
                  <a:schemeClr val="bg1"/>
                </a:solidFill>
                <a:effectLst/>
                <a:latin typeface="Calibri" panose="020F0502020204030204" pitchFamily="34" charset="0"/>
              </a:rPr>
              <a:t>not able to enter the tent of meeting</a:t>
            </a:r>
            <a:r>
              <a:rPr lang="en-GB" sz="2000" dirty="0">
                <a:effectLst/>
                <a:latin typeface="Calibri" panose="020F0502020204030204" pitchFamily="34" charset="0"/>
              </a:rPr>
              <a:t> because the cloud settled on it, and </a:t>
            </a:r>
            <a:r>
              <a:rPr lang="en-GB" sz="2000" b="1" dirty="0">
                <a:solidFill>
                  <a:schemeClr val="bg1"/>
                </a:solidFill>
                <a:effectLst/>
                <a:latin typeface="Calibri" panose="020F0502020204030204" pitchFamily="34" charset="0"/>
              </a:rPr>
              <a:t>the glory of the </a:t>
            </a:r>
            <a:r>
              <a:rPr lang="en-GB" sz="2000" b="1" cap="small" dirty="0">
                <a:solidFill>
                  <a:schemeClr val="bg1"/>
                </a:solidFill>
                <a:effectLst/>
                <a:latin typeface="Calibri" panose="020F0502020204030204" pitchFamily="34" charset="0"/>
              </a:rPr>
              <a:t>Lord</a:t>
            </a:r>
            <a:r>
              <a:rPr lang="en-GB" sz="2000" b="1" dirty="0">
                <a:solidFill>
                  <a:schemeClr val="bg1"/>
                </a:solidFill>
                <a:effectLst/>
                <a:latin typeface="Calibri" panose="020F0502020204030204" pitchFamily="34" charset="0"/>
              </a:rPr>
              <a:t> filled the tabernacle</a:t>
            </a:r>
            <a:r>
              <a:rPr lang="en-GB" sz="2000" dirty="0">
                <a:effectLst/>
                <a:latin typeface="Calibri" panose="020F0502020204030204" pitchFamily="34" charset="0"/>
              </a:rPr>
              <a:t>. </a:t>
            </a:r>
          </a:p>
          <a:p>
            <a:pPr marL="0" marR="0">
              <a:lnSpc>
                <a:spcPct val="115000"/>
              </a:lnSpc>
              <a:spcAft>
                <a:spcPts val="1000"/>
              </a:spcAft>
              <a:buNone/>
            </a:pPr>
            <a:endParaRPr lang="en-GB" sz="1800" dirty="0">
              <a:effectLst/>
              <a:latin typeface="Calibri" panose="020F0502020204030204" pitchFamily="34" charset="0"/>
            </a:endParaRPr>
          </a:p>
          <a:p>
            <a:pPr marL="285750" lvl="1" indent="-285750">
              <a:lnSpc>
                <a:spcPct val="115000"/>
              </a:lnSpc>
              <a:spcAft>
                <a:spcPts val="1000"/>
              </a:spcAft>
            </a:pPr>
            <a:endParaRPr lang="en-GB" sz="2000" dirty="0">
              <a:effectLst/>
              <a:latin typeface="Calibri" panose="020F0502020204030204" pitchFamily="34" charset="0"/>
            </a:endParaRPr>
          </a:p>
          <a:p>
            <a:endParaRPr lang="en-GB" dirty="0"/>
          </a:p>
          <a:p>
            <a:endParaRPr lang="en-GB" dirty="0"/>
          </a:p>
          <a:p>
            <a:endParaRPr lang="en-GB" dirty="0"/>
          </a:p>
        </p:txBody>
      </p:sp>
      <p:sp>
        <p:nvSpPr>
          <p:cNvPr id="4" name="Footer Placeholder 3">
            <a:extLst>
              <a:ext uri="{FF2B5EF4-FFF2-40B4-BE49-F238E27FC236}">
                <a16:creationId xmlns:a16="http://schemas.microsoft.com/office/drawing/2014/main" id="{7F84E856-3CD2-A36B-CB35-02720C60C084}"/>
              </a:ext>
            </a:extLst>
          </p:cNvPr>
          <p:cNvSpPr>
            <a:spLocks noGrp="1"/>
          </p:cNvSpPr>
          <p:nvPr>
            <p:ph type="ftr" sz="quarter" idx="11"/>
          </p:nvPr>
        </p:nvSpPr>
        <p:spPr/>
        <p:txBody>
          <a:bodyPr/>
          <a:lstStyle/>
          <a:p>
            <a:r>
              <a:rPr lang="en-GB"/>
              <a:t>Steffen Jenkins</a:t>
            </a:r>
          </a:p>
        </p:txBody>
      </p:sp>
    </p:spTree>
    <p:extLst>
      <p:ext uri="{BB962C8B-B14F-4D97-AF65-F5344CB8AC3E}">
        <p14:creationId xmlns:p14="http://schemas.microsoft.com/office/powerpoint/2010/main" val="30500258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D7110-5F6E-9124-D914-EE486315F5EC}"/>
              </a:ext>
            </a:extLst>
          </p:cNvPr>
          <p:cNvSpPr>
            <a:spLocks noGrp="1"/>
          </p:cNvSpPr>
          <p:nvPr>
            <p:ph type="title"/>
          </p:nvPr>
        </p:nvSpPr>
        <p:spPr/>
        <p:txBody>
          <a:bodyPr/>
          <a:lstStyle/>
          <a:p>
            <a:r>
              <a:rPr lang="el-GR" dirty="0"/>
              <a:t>ἐν Χριστῷ</a:t>
            </a:r>
            <a:r>
              <a:rPr lang="en-GB" dirty="0"/>
              <a:t> (in Romans alone)</a:t>
            </a:r>
          </a:p>
        </p:txBody>
      </p:sp>
      <p:sp>
        <p:nvSpPr>
          <p:cNvPr id="3" name="Footer Placeholder 2">
            <a:extLst>
              <a:ext uri="{FF2B5EF4-FFF2-40B4-BE49-F238E27FC236}">
                <a16:creationId xmlns:a16="http://schemas.microsoft.com/office/drawing/2014/main" id="{056FFDA3-1448-17B0-C2C5-E024CE097AC1}"/>
              </a:ext>
            </a:extLst>
          </p:cNvPr>
          <p:cNvSpPr>
            <a:spLocks noGrp="1"/>
          </p:cNvSpPr>
          <p:nvPr>
            <p:ph type="ftr" sz="quarter" idx="11"/>
          </p:nvPr>
        </p:nvSpPr>
        <p:spPr/>
        <p:txBody>
          <a:bodyPr/>
          <a:lstStyle/>
          <a:p>
            <a:r>
              <a:rPr lang="en-GB"/>
              <a:t>Steffen Jenkins</a:t>
            </a:r>
          </a:p>
        </p:txBody>
      </p:sp>
      <p:graphicFrame>
        <p:nvGraphicFramePr>
          <p:cNvPr id="5" name="Content Placeholder 4">
            <a:extLst>
              <a:ext uri="{FF2B5EF4-FFF2-40B4-BE49-F238E27FC236}">
                <a16:creationId xmlns:a16="http://schemas.microsoft.com/office/drawing/2014/main" id="{513C79CD-5532-9954-E43B-B77F5B8D286D}"/>
              </a:ext>
            </a:extLst>
          </p:cNvPr>
          <p:cNvGraphicFramePr>
            <a:graphicFrameLocks noGrp="1"/>
          </p:cNvGraphicFramePr>
          <p:nvPr>
            <p:ph sz="quarter" idx="1"/>
            <p:extLst>
              <p:ext uri="{D42A27DB-BD31-4B8C-83A1-F6EECF244321}">
                <p14:modId xmlns:p14="http://schemas.microsoft.com/office/powerpoint/2010/main" val="1840621938"/>
              </p:ext>
            </p:extLst>
          </p:nvPr>
        </p:nvGraphicFramePr>
        <p:xfrm>
          <a:off x="401638" y="1527175"/>
          <a:ext cx="11339511" cy="4724400"/>
        </p:xfrm>
        <a:graphic>
          <a:graphicData uri="http://schemas.openxmlformats.org/drawingml/2006/table">
            <a:tbl>
              <a:tblPr firstRow="1" bandRow="1">
                <a:tableStyleId>{5C22544A-7EE6-4342-B048-85BDC9FD1C3A}</a:tableStyleId>
              </a:tblPr>
              <a:tblGrid>
                <a:gridCol w="3779837">
                  <a:extLst>
                    <a:ext uri="{9D8B030D-6E8A-4147-A177-3AD203B41FA5}">
                      <a16:colId xmlns:a16="http://schemas.microsoft.com/office/drawing/2014/main" val="3978701309"/>
                    </a:ext>
                  </a:extLst>
                </a:gridCol>
                <a:gridCol w="3779837">
                  <a:extLst>
                    <a:ext uri="{9D8B030D-6E8A-4147-A177-3AD203B41FA5}">
                      <a16:colId xmlns:a16="http://schemas.microsoft.com/office/drawing/2014/main" val="919382786"/>
                    </a:ext>
                  </a:extLst>
                </a:gridCol>
                <a:gridCol w="3779837">
                  <a:extLst>
                    <a:ext uri="{9D8B030D-6E8A-4147-A177-3AD203B41FA5}">
                      <a16:colId xmlns:a16="http://schemas.microsoft.com/office/drawing/2014/main" val="1312258658"/>
                    </a:ext>
                  </a:extLst>
                </a:gridCol>
              </a:tblGrid>
              <a:tr h="370840">
                <a:tc>
                  <a:txBody>
                    <a:bodyPr/>
                    <a:lstStyle/>
                    <a:p>
                      <a:r>
                        <a:rPr kumimoji="0" lang="en-US" sz="1600" b="1" kern="1200" dirty="0">
                          <a:solidFill>
                            <a:schemeClr val="lt1"/>
                          </a:solidFill>
                          <a:effectLst/>
                          <a:latin typeface="+mn-lt"/>
                          <a:ea typeface="+mn-ea"/>
                          <a:cs typeface="+mn-cs"/>
                        </a:rPr>
                        <a:t>and are justified by his grace as a gift, through the redemption that is </a:t>
                      </a:r>
                      <a:r>
                        <a:rPr kumimoji="0" lang="en-US" sz="1600" b="1" u="sng" kern="1200" dirty="0">
                          <a:solidFill>
                            <a:schemeClr val="lt1"/>
                          </a:solidFill>
                          <a:effectLst/>
                          <a:latin typeface="+mn-lt"/>
                          <a:ea typeface="+mn-ea"/>
                          <a:cs typeface="+mn-cs"/>
                          <a:hlinkClick r:id="rId2"/>
                        </a:rPr>
                        <a:t>in</a:t>
                      </a:r>
                      <a:r>
                        <a:rPr kumimoji="0" lang="en-GB" sz="1600" b="1" kern="1200" dirty="0">
                          <a:solidFill>
                            <a:schemeClr val="lt1"/>
                          </a:solidFill>
                          <a:effectLst/>
                          <a:latin typeface="+mn-lt"/>
                          <a:ea typeface="+mn-ea"/>
                          <a:cs typeface="+mn-cs"/>
                        </a:rPr>
                        <a:t> </a:t>
                      </a:r>
                      <a:r>
                        <a:rPr kumimoji="0" lang="en-US" sz="1600" b="1" u="sng" kern="1200" dirty="0">
                          <a:solidFill>
                            <a:schemeClr val="lt1"/>
                          </a:solidFill>
                          <a:effectLst/>
                          <a:latin typeface="+mn-lt"/>
                          <a:ea typeface="+mn-ea"/>
                          <a:cs typeface="+mn-cs"/>
                          <a:hlinkClick r:id="rId3"/>
                        </a:rPr>
                        <a:t>Christ</a:t>
                      </a:r>
                      <a:r>
                        <a:rPr kumimoji="0" lang="en-US" sz="1600" b="1" kern="1200" dirty="0">
                          <a:solidFill>
                            <a:schemeClr val="lt1"/>
                          </a:solidFill>
                          <a:effectLst/>
                          <a:latin typeface="+mn-lt"/>
                          <a:ea typeface="+mn-ea"/>
                          <a:cs typeface="+mn-cs"/>
                        </a:rPr>
                        <a:t> Jesus, </a:t>
                      </a:r>
                      <a:endParaRPr kumimoji="0" lang="en-GB" sz="1600" b="1" kern="1200" dirty="0">
                        <a:solidFill>
                          <a:schemeClr val="lt1"/>
                        </a:solidFill>
                        <a:effectLst/>
                        <a:latin typeface="+mn-lt"/>
                        <a:ea typeface="+mn-ea"/>
                        <a:cs typeface="+mn-cs"/>
                      </a:endParaRPr>
                    </a:p>
                    <a:p>
                      <a:r>
                        <a:rPr kumimoji="0" lang="en-US" sz="1600" b="1" kern="1200" dirty="0">
                          <a:solidFill>
                            <a:schemeClr val="lt1"/>
                          </a:solidFill>
                          <a:effectLst/>
                          <a:latin typeface="+mn-lt"/>
                          <a:ea typeface="+mn-ea"/>
                          <a:cs typeface="+mn-cs"/>
                        </a:rPr>
                        <a:t>So you also must consider yourselves dead to sin and alive to God </a:t>
                      </a:r>
                      <a:r>
                        <a:rPr kumimoji="0" lang="en-US" sz="1600" b="1" u="sng" kern="1200" dirty="0">
                          <a:solidFill>
                            <a:schemeClr val="lt1"/>
                          </a:solidFill>
                          <a:effectLst/>
                          <a:latin typeface="+mn-lt"/>
                          <a:ea typeface="+mn-ea"/>
                          <a:cs typeface="+mn-cs"/>
                          <a:hlinkClick r:id="rId4"/>
                        </a:rPr>
                        <a:t>in</a:t>
                      </a:r>
                      <a:r>
                        <a:rPr kumimoji="0" lang="en-GB" sz="1600" b="1" kern="1200" dirty="0">
                          <a:solidFill>
                            <a:schemeClr val="lt1"/>
                          </a:solidFill>
                          <a:effectLst/>
                          <a:latin typeface="+mn-lt"/>
                          <a:ea typeface="+mn-ea"/>
                          <a:cs typeface="+mn-cs"/>
                        </a:rPr>
                        <a:t> </a:t>
                      </a:r>
                      <a:r>
                        <a:rPr kumimoji="0" lang="en-US" sz="1600" b="1" u="sng" kern="1200" dirty="0">
                          <a:solidFill>
                            <a:schemeClr val="lt1"/>
                          </a:solidFill>
                          <a:effectLst/>
                          <a:latin typeface="+mn-lt"/>
                          <a:ea typeface="+mn-ea"/>
                          <a:cs typeface="+mn-cs"/>
                          <a:hlinkClick r:id="rId5"/>
                        </a:rPr>
                        <a:t>Christ</a:t>
                      </a:r>
                      <a:r>
                        <a:rPr kumimoji="0" lang="en-US" sz="1600" b="1" kern="1200" dirty="0">
                          <a:solidFill>
                            <a:schemeClr val="lt1"/>
                          </a:solidFill>
                          <a:effectLst/>
                          <a:latin typeface="+mn-lt"/>
                          <a:ea typeface="+mn-ea"/>
                          <a:cs typeface="+mn-cs"/>
                        </a:rPr>
                        <a:t> Jesus. </a:t>
                      </a:r>
                      <a:endParaRPr kumimoji="0" lang="en-GB" sz="1600" b="1" kern="1200" dirty="0">
                        <a:solidFill>
                          <a:schemeClr val="lt1"/>
                        </a:solidFill>
                        <a:effectLst/>
                        <a:latin typeface="+mn-lt"/>
                        <a:ea typeface="+mn-ea"/>
                        <a:cs typeface="+mn-cs"/>
                      </a:endParaRPr>
                    </a:p>
                    <a:p>
                      <a:r>
                        <a:rPr kumimoji="0" lang="en-US" sz="1600" b="1" kern="1200" dirty="0">
                          <a:solidFill>
                            <a:schemeClr val="lt1"/>
                          </a:solidFill>
                          <a:effectLst/>
                          <a:latin typeface="+mn-lt"/>
                          <a:ea typeface="+mn-ea"/>
                          <a:cs typeface="+mn-cs"/>
                        </a:rPr>
                        <a:t>For the wages of sin is death, but the free gift of God is eternal life </a:t>
                      </a:r>
                      <a:r>
                        <a:rPr kumimoji="0" lang="en-US" sz="1600" b="1" u="sng" kern="1200" dirty="0">
                          <a:solidFill>
                            <a:schemeClr val="lt1"/>
                          </a:solidFill>
                          <a:effectLst/>
                          <a:latin typeface="+mn-lt"/>
                          <a:ea typeface="+mn-ea"/>
                          <a:cs typeface="+mn-cs"/>
                          <a:hlinkClick r:id="rId6"/>
                        </a:rPr>
                        <a:t>in</a:t>
                      </a:r>
                      <a:r>
                        <a:rPr kumimoji="0" lang="en-GB" sz="1600" b="1" kern="1200" dirty="0">
                          <a:solidFill>
                            <a:schemeClr val="lt1"/>
                          </a:solidFill>
                          <a:effectLst/>
                          <a:latin typeface="+mn-lt"/>
                          <a:ea typeface="+mn-ea"/>
                          <a:cs typeface="+mn-cs"/>
                        </a:rPr>
                        <a:t> </a:t>
                      </a:r>
                      <a:r>
                        <a:rPr kumimoji="0" lang="en-US" sz="1600" b="1" u="sng" kern="1200" dirty="0">
                          <a:solidFill>
                            <a:schemeClr val="lt1"/>
                          </a:solidFill>
                          <a:effectLst/>
                          <a:latin typeface="+mn-lt"/>
                          <a:ea typeface="+mn-ea"/>
                          <a:cs typeface="+mn-cs"/>
                          <a:hlinkClick r:id="rId7"/>
                        </a:rPr>
                        <a:t>Christ</a:t>
                      </a:r>
                      <a:r>
                        <a:rPr kumimoji="0" lang="en-US" sz="1600" b="1" kern="1200" dirty="0">
                          <a:solidFill>
                            <a:schemeClr val="lt1"/>
                          </a:solidFill>
                          <a:effectLst/>
                          <a:latin typeface="+mn-lt"/>
                          <a:ea typeface="+mn-ea"/>
                          <a:cs typeface="+mn-cs"/>
                        </a:rPr>
                        <a:t> Jesus our Lord. </a:t>
                      </a:r>
                      <a:endParaRPr kumimoji="0" lang="en-GB" sz="1600" b="1" kern="1200" dirty="0">
                        <a:solidFill>
                          <a:schemeClr val="lt1"/>
                        </a:solidFill>
                        <a:effectLst/>
                        <a:latin typeface="+mn-lt"/>
                        <a:ea typeface="+mn-ea"/>
                        <a:cs typeface="+mn-cs"/>
                      </a:endParaRPr>
                    </a:p>
                    <a:p>
                      <a:r>
                        <a:rPr kumimoji="0" lang="en-US" sz="1600" b="1" kern="1200" dirty="0">
                          <a:solidFill>
                            <a:schemeClr val="lt1"/>
                          </a:solidFill>
                          <a:effectLst/>
                          <a:latin typeface="+mn-lt"/>
                          <a:ea typeface="+mn-ea"/>
                          <a:cs typeface="+mn-cs"/>
                        </a:rPr>
                        <a:t>There is therefore now no condemnation for those who are </a:t>
                      </a:r>
                      <a:r>
                        <a:rPr kumimoji="0" lang="en-US" sz="1600" b="1" u="sng" kern="1200" dirty="0">
                          <a:solidFill>
                            <a:schemeClr val="lt1"/>
                          </a:solidFill>
                          <a:effectLst/>
                          <a:latin typeface="+mn-lt"/>
                          <a:ea typeface="+mn-ea"/>
                          <a:cs typeface="+mn-cs"/>
                          <a:hlinkClick r:id="rId8"/>
                        </a:rPr>
                        <a:t>in</a:t>
                      </a:r>
                      <a:r>
                        <a:rPr kumimoji="0" lang="en-GB" sz="1600" b="1" kern="1200" dirty="0">
                          <a:solidFill>
                            <a:schemeClr val="lt1"/>
                          </a:solidFill>
                          <a:effectLst/>
                          <a:latin typeface="+mn-lt"/>
                          <a:ea typeface="+mn-ea"/>
                          <a:cs typeface="+mn-cs"/>
                        </a:rPr>
                        <a:t> </a:t>
                      </a:r>
                      <a:r>
                        <a:rPr kumimoji="0" lang="en-US" sz="1600" b="1" u="sng" kern="1200" dirty="0">
                          <a:solidFill>
                            <a:schemeClr val="lt1"/>
                          </a:solidFill>
                          <a:effectLst/>
                          <a:latin typeface="+mn-lt"/>
                          <a:ea typeface="+mn-ea"/>
                          <a:cs typeface="+mn-cs"/>
                          <a:hlinkClick r:id="rId9"/>
                        </a:rPr>
                        <a:t>Christ</a:t>
                      </a:r>
                      <a:r>
                        <a:rPr kumimoji="0" lang="en-US" sz="1600" b="1" kern="1200" dirty="0">
                          <a:solidFill>
                            <a:schemeClr val="lt1"/>
                          </a:solidFill>
                          <a:effectLst/>
                          <a:latin typeface="+mn-lt"/>
                          <a:ea typeface="+mn-ea"/>
                          <a:cs typeface="+mn-cs"/>
                        </a:rPr>
                        <a:t> Jesus. </a:t>
                      </a:r>
                      <a:endParaRPr kumimoji="0" lang="en-GB" sz="1600" b="1" kern="1200" dirty="0">
                        <a:solidFill>
                          <a:schemeClr val="lt1"/>
                        </a:solidFill>
                        <a:effectLst/>
                        <a:latin typeface="+mn-lt"/>
                        <a:ea typeface="+mn-ea"/>
                        <a:cs typeface="+mn-cs"/>
                      </a:endParaRPr>
                    </a:p>
                    <a:p>
                      <a:r>
                        <a:rPr kumimoji="0" lang="en-US" sz="1600" b="1" kern="1200" dirty="0">
                          <a:solidFill>
                            <a:schemeClr val="lt1"/>
                          </a:solidFill>
                          <a:effectLst/>
                          <a:latin typeface="+mn-lt"/>
                          <a:ea typeface="+mn-ea"/>
                          <a:cs typeface="+mn-cs"/>
                        </a:rPr>
                        <a:t>For the law of the Spirit of life has set you free </a:t>
                      </a:r>
                      <a:r>
                        <a:rPr kumimoji="0" lang="en-US" sz="1600" b="1" u="sng" kern="1200" dirty="0">
                          <a:solidFill>
                            <a:schemeClr val="lt1"/>
                          </a:solidFill>
                          <a:effectLst/>
                          <a:latin typeface="+mn-lt"/>
                          <a:ea typeface="+mn-ea"/>
                          <a:cs typeface="+mn-cs"/>
                          <a:hlinkClick r:id="rId10"/>
                        </a:rPr>
                        <a:t>in</a:t>
                      </a:r>
                      <a:r>
                        <a:rPr kumimoji="0" lang="en-GB" sz="1600" b="1" kern="1200" dirty="0">
                          <a:solidFill>
                            <a:schemeClr val="lt1"/>
                          </a:solidFill>
                          <a:effectLst/>
                          <a:latin typeface="+mn-lt"/>
                          <a:ea typeface="+mn-ea"/>
                          <a:cs typeface="+mn-cs"/>
                        </a:rPr>
                        <a:t> </a:t>
                      </a:r>
                      <a:r>
                        <a:rPr kumimoji="0" lang="en-US" sz="1600" b="1" u="sng" kern="1200" dirty="0">
                          <a:solidFill>
                            <a:schemeClr val="lt1"/>
                          </a:solidFill>
                          <a:effectLst/>
                          <a:latin typeface="+mn-lt"/>
                          <a:ea typeface="+mn-ea"/>
                          <a:cs typeface="+mn-cs"/>
                          <a:hlinkClick r:id="rId11"/>
                        </a:rPr>
                        <a:t>Christ</a:t>
                      </a:r>
                      <a:r>
                        <a:rPr kumimoji="0" lang="en-US" sz="1600" b="1" kern="1200" dirty="0">
                          <a:solidFill>
                            <a:schemeClr val="lt1"/>
                          </a:solidFill>
                          <a:effectLst/>
                          <a:latin typeface="+mn-lt"/>
                          <a:ea typeface="+mn-ea"/>
                          <a:cs typeface="+mn-cs"/>
                        </a:rPr>
                        <a:t> Jesus from the law of sin and death. </a:t>
                      </a:r>
                      <a:endParaRPr kumimoji="0" lang="en-GB" sz="1600" b="1" kern="1200" dirty="0">
                        <a:solidFill>
                          <a:schemeClr val="lt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kern="1200" dirty="0">
                          <a:solidFill>
                            <a:schemeClr val="lt1"/>
                          </a:solidFill>
                          <a:effectLst/>
                          <a:latin typeface="+mn-lt"/>
                          <a:ea typeface="+mn-ea"/>
                          <a:cs typeface="+mn-cs"/>
                        </a:rPr>
                        <a:t>nor height nor depth, nor anything else in all creation, will be able to separate us from the love of God </a:t>
                      </a:r>
                      <a:r>
                        <a:rPr kumimoji="0" lang="en-US" sz="1600" b="1" u="sng" kern="1200" dirty="0">
                          <a:solidFill>
                            <a:schemeClr val="lt1"/>
                          </a:solidFill>
                          <a:effectLst/>
                          <a:latin typeface="+mn-lt"/>
                          <a:ea typeface="+mn-ea"/>
                          <a:cs typeface="+mn-cs"/>
                          <a:hlinkClick r:id="rId12"/>
                        </a:rPr>
                        <a:t>in</a:t>
                      </a:r>
                      <a:r>
                        <a:rPr kumimoji="0" lang="en-GB" sz="1600" b="1" kern="1200" dirty="0">
                          <a:solidFill>
                            <a:schemeClr val="lt1"/>
                          </a:solidFill>
                          <a:effectLst/>
                          <a:latin typeface="+mn-lt"/>
                          <a:ea typeface="+mn-ea"/>
                          <a:cs typeface="+mn-cs"/>
                        </a:rPr>
                        <a:t> </a:t>
                      </a:r>
                      <a:r>
                        <a:rPr kumimoji="0" lang="en-US" sz="1600" b="1" u="sng" kern="1200" dirty="0">
                          <a:solidFill>
                            <a:schemeClr val="lt1"/>
                          </a:solidFill>
                          <a:effectLst/>
                          <a:latin typeface="+mn-lt"/>
                          <a:ea typeface="+mn-ea"/>
                          <a:cs typeface="+mn-cs"/>
                          <a:hlinkClick r:id="rId13"/>
                        </a:rPr>
                        <a:t>Christ</a:t>
                      </a:r>
                      <a:r>
                        <a:rPr kumimoji="0" lang="en-US" sz="1600" b="1" kern="1200" dirty="0">
                          <a:solidFill>
                            <a:schemeClr val="lt1"/>
                          </a:solidFill>
                          <a:effectLst/>
                          <a:latin typeface="+mn-lt"/>
                          <a:ea typeface="+mn-ea"/>
                          <a:cs typeface="+mn-cs"/>
                        </a:rPr>
                        <a:t> Jesus our Lord. </a:t>
                      </a:r>
                      <a:endParaRPr lang="en-GB" sz="1600" dirty="0"/>
                    </a:p>
                    <a:p>
                      <a:r>
                        <a:rPr kumimoji="0" lang="en-US" sz="1600" b="1" kern="1200" dirty="0">
                          <a:solidFill>
                            <a:schemeClr val="lt1"/>
                          </a:solidFill>
                          <a:effectLst/>
                          <a:latin typeface="+mn-lt"/>
                          <a:ea typeface="+mn-ea"/>
                          <a:cs typeface="+mn-cs"/>
                        </a:rPr>
                        <a:t>I am speaking the truth </a:t>
                      </a:r>
                      <a:r>
                        <a:rPr kumimoji="0" lang="en-US" sz="1600" b="1" u="sng" kern="1200" dirty="0">
                          <a:solidFill>
                            <a:schemeClr val="lt1"/>
                          </a:solidFill>
                          <a:effectLst/>
                          <a:latin typeface="+mn-lt"/>
                          <a:ea typeface="+mn-ea"/>
                          <a:cs typeface="+mn-cs"/>
                          <a:hlinkClick r:id="rId14"/>
                        </a:rPr>
                        <a:t>in</a:t>
                      </a:r>
                      <a:r>
                        <a:rPr kumimoji="0" lang="en-GB" sz="1600" b="1" kern="1200" dirty="0">
                          <a:solidFill>
                            <a:schemeClr val="lt1"/>
                          </a:solidFill>
                          <a:effectLst/>
                          <a:latin typeface="+mn-lt"/>
                          <a:ea typeface="+mn-ea"/>
                          <a:cs typeface="+mn-cs"/>
                        </a:rPr>
                        <a:t> </a:t>
                      </a:r>
                      <a:r>
                        <a:rPr kumimoji="0" lang="en-US" sz="1600" b="1" u="sng" kern="1200" dirty="0">
                          <a:solidFill>
                            <a:schemeClr val="lt1"/>
                          </a:solidFill>
                          <a:effectLst/>
                          <a:latin typeface="+mn-lt"/>
                          <a:ea typeface="+mn-ea"/>
                          <a:cs typeface="+mn-cs"/>
                          <a:hlinkClick r:id="rId15"/>
                        </a:rPr>
                        <a:t>Christ</a:t>
                      </a:r>
                      <a:r>
                        <a:rPr kumimoji="0" lang="en-US" sz="1600" b="1" kern="1200" dirty="0">
                          <a:solidFill>
                            <a:schemeClr val="lt1"/>
                          </a:solidFill>
                          <a:effectLst/>
                          <a:latin typeface="+mn-lt"/>
                          <a:ea typeface="+mn-ea"/>
                          <a:cs typeface="+mn-cs"/>
                        </a:rPr>
                        <a:t>—I am not lying; my conscience bears me witness in the Holy Spirit— </a:t>
                      </a:r>
                      <a:endParaRPr kumimoji="0" lang="en-GB" sz="1600" b="1" kern="1200" dirty="0">
                        <a:solidFill>
                          <a:schemeClr val="lt1"/>
                        </a:solidFill>
                        <a:effectLst/>
                        <a:latin typeface="+mn-lt"/>
                        <a:ea typeface="+mn-ea"/>
                        <a:cs typeface="+mn-cs"/>
                      </a:endParaRPr>
                    </a:p>
                    <a:p>
                      <a:r>
                        <a:rPr kumimoji="0" lang="en-US" sz="1600" b="1" kern="1200" dirty="0">
                          <a:solidFill>
                            <a:schemeClr val="lt1"/>
                          </a:solidFill>
                          <a:effectLst/>
                          <a:latin typeface="+mn-lt"/>
                          <a:ea typeface="+mn-ea"/>
                          <a:cs typeface="+mn-cs"/>
                        </a:rPr>
                        <a:t>so we, though many, are one body </a:t>
                      </a:r>
                      <a:r>
                        <a:rPr kumimoji="0" lang="en-US" sz="1600" b="1" u="sng" kern="1200" dirty="0">
                          <a:solidFill>
                            <a:schemeClr val="lt1"/>
                          </a:solidFill>
                          <a:effectLst/>
                          <a:latin typeface="+mn-lt"/>
                          <a:ea typeface="+mn-ea"/>
                          <a:cs typeface="+mn-cs"/>
                          <a:hlinkClick r:id="rId16"/>
                        </a:rPr>
                        <a:t>in</a:t>
                      </a:r>
                      <a:r>
                        <a:rPr kumimoji="0" lang="en-GB" sz="1600" b="1" kern="1200" dirty="0">
                          <a:solidFill>
                            <a:schemeClr val="lt1"/>
                          </a:solidFill>
                          <a:effectLst/>
                          <a:latin typeface="+mn-lt"/>
                          <a:ea typeface="+mn-ea"/>
                          <a:cs typeface="+mn-cs"/>
                        </a:rPr>
                        <a:t> </a:t>
                      </a:r>
                      <a:r>
                        <a:rPr kumimoji="0" lang="en-US" sz="1600" b="1" u="sng" kern="1200" dirty="0">
                          <a:solidFill>
                            <a:schemeClr val="lt1"/>
                          </a:solidFill>
                          <a:effectLst/>
                          <a:latin typeface="+mn-lt"/>
                          <a:ea typeface="+mn-ea"/>
                          <a:cs typeface="+mn-cs"/>
                          <a:hlinkClick r:id="rId17"/>
                        </a:rPr>
                        <a:t>Christ</a:t>
                      </a:r>
                      <a:r>
                        <a:rPr kumimoji="0" lang="en-US" sz="1600" b="1" kern="1200" dirty="0">
                          <a:solidFill>
                            <a:schemeClr val="lt1"/>
                          </a:solidFill>
                          <a:effectLst/>
                          <a:latin typeface="+mn-lt"/>
                          <a:ea typeface="+mn-ea"/>
                          <a:cs typeface="+mn-cs"/>
                        </a:rPr>
                        <a:t>, and individually members one of another. </a:t>
                      </a:r>
                      <a:endParaRPr kumimoji="0" lang="en-GB" sz="1600" b="1" kern="1200" dirty="0">
                        <a:solidFill>
                          <a:schemeClr val="lt1"/>
                        </a:solidFill>
                        <a:effectLst/>
                        <a:latin typeface="+mn-lt"/>
                        <a:ea typeface="+mn-ea"/>
                        <a:cs typeface="+mn-cs"/>
                      </a:endParaRPr>
                    </a:p>
                    <a:p>
                      <a:r>
                        <a:rPr kumimoji="0" lang="en-US" sz="1600" b="1" kern="1200" dirty="0">
                          <a:solidFill>
                            <a:schemeClr val="lt1"/>
                          </a:solidFill>
                          <a:effectLst/>
                          <a:latin typeface="+mn-lt"/>
                          <a:ea typeface="+mn-ea"/>
                          <a:cs typeface="+mn-cs"/>
                        </a:rPr>
                        <a:t>Whoever </a:t>
                      </a:r>
                      <a:r>
                        <a:rPr kumimoji="0" lang="en-US" sz="1600" b="1" u="sng" kern="1200" dirty="0">
                          <a:solidFill>
                            <a:schemeClr val="lt1"/>
                          </a:solidFill>
                          <a:effectLst/>
                          <a:latin typeface="+mn-lt"/>
                          <a:ea typeface="+mn-ea"/>
                          <a:cs typeface="+mn-cs"/>
                          <a:hlinkClick r:id="rId18"/>
                        </a:rPr>
                        <a:t>thus</a:t>
                      </a:r>
                      <a:r>
                        <a:rPr kumimoji="0" lang="en-US" sz="1600" b="1" kern="1200" dirty="0">
                          <a:solidFill>
                            <a:schemeClr val="lt1"/>
                          </a:solidFill>
                          <a:effectLst/>
                          <a:latin typeface="+mn-lt"/>
                          <a:ea typeface="+mn-ea"/>
                          <a:cs typeface="+mn-cs"/>
                        </a:rPr>
                        <a:t> serves </a:t>
                      </a:r>
                      <a:r>
                        <a:rPr kumimoji="0" lang="en-US" sz="1600" b="1" u="sng" kern="1200" dirty="0">
                          <a:solidFill>
                            <a:schemeClr val="lt1"/>
                          </a:solidFill>
                          <a:effectLst/>
                          <a:latin typeface="+mn-lt"/>
                          <a:ea typeface="+mn-ea"/>
                          <a:cs typeface="+mn-cs"/>
                          <a:hlinkClick r:id="rId19"/>
                        </a:rPr>
                        <a:t>Christ</a:t>
                      </a:r>
                      <a:r>
                        <a:rPr kumimoji="0" lang="en-US" sz="1600" b="1" kern="1200" dirty="0">
                          <a:solidFill>
                            <a:schemeClr val="lt1"/>
                          </a:solidFill>
                          <a:effectLst/>
                          <a:latin typeface="+mn-lt"/>
                          <a:ea typeface="+mn-ea"/>
                          <a:cs typeface="+mn-cs"/>
                        </a:rPr>
                        <a:t> is acceptable to God and approved by men. </a:t>
                      </a:r>
                      <a:endParaRPr kumimoji="0" lang="en-GB" sz="1600" b="1" kern="1200" dirty="0">
                        <a:solidFill>
                          <a:schemeClr val="lt1"/>
                        </a:solidFill>
                        <a:effectLst/>
                        <a:latin typeface="+mn-lt"/>
                        <a:ea typeface="+mn-ea"/>
                        <a:cs typeface="+mn-cs"/>
                      </a:endParaRPr>
                    </a:p>
                    <a:p>
                      <a:r>
                        <a:rPr kumimoji="0" lang="en-US" sz="1600" b="1" u="sng" kern="1200" dirty="0">
                          <a:solidFill>
                            <a:schemeClr val="lt1"/>
                          </a:solidFill>
                          <a:effectLst/>
                          <a:latin typeface="+mn-lt"/>
                          <a:ea typeface="+mn-ea"/>
                          <a:cs typeface="+mn-cs"/>
                          <a:hlinkClick r:id="rId20"/>
                        </a:rPr>
                        <a:t>In</a:t>
                      </a:r>
                      <a:r>
                        <a:rPr kumimoji="0" lang="en-GB" sz="1600" b="1" kern="1200" dirty="0">
                          <a:solidFill>
                            <a:schemeClr val="lt1"/>
                          </a:solidFill>
                          <a:effectLst/>
                          <a:latin typeface="+mn-lt"/>
                          <a:ea typeface="+mn-ea"/>
                          <a:cs typeface="+mn-cs"/>
                        </a:rPr>
                        <a:t> </a:t>
                      </a:r>
                      <a:r>
                        <a:rPr kumimoji="0" lang="en-US" sz="1600" b="1" u="sng" kern="1200" dirty="0">
                          <a:solidFill>
                            <a:schemeClr val="lt1"/>
                          </a:solidFill>
                          <a:effectLst/>
                          <a:latin typeface="+mn-lt"/>
                          <a:ea typeface="+mn-ea"/>
                          <a:cs typeface="+mn-cs"/>
                          <a:hlinkClick r:id="rId21"/>
                        </a:rPr>
                        <a:t>Christ</a:t>
                      </a:r>
                      <a:r>
                        <a:rPr kumimoji="0" lang="en-US" sz="1600" b="1" kern="1200" dirty="0">
                          <a:solidFill>
                            <a:schemeClr val="lt1"/>
                          </a:solidFill>
                          <a:effectLst/>
                          <a:latin typeface="+mn-lt"/>
                          <a:ea typeface="+mn-ea"/>
                          <a:cs typeface="+mn-cs"/>
                        </a:rPr>
                        <a:t> Jesus, then, I have reason to be proud of my work for God. </a:t>
                      </a:r>
                      <a:endParaRPr kumimoji="0" lang="en-GB" sz="1600" b="1" kern="1200" dirty="0">
                        <a:solidFill>
                          <a:schemeClr val="lt1"/>
                        </a:solidFill>
                        <a:effectLst/>
                        <a:latin typeface="+mn-lt"/>
                        <a:ea typeface="+mn-ea"/>
                        <a:cs typeface="+mn-cs"/>
                      </a:endParaRPr>
                    </a:p>
                    <a:p>
                      <a:endParaRPr lang="en-GB" sz="1600" dirty="0"/>
                    </a:p>
                  </a:txBody>
                  <a:tcPr/>
                </a:tc>
                <a:tc>
                  <a:txBody>
                    <a:bodyPr/>
                    <a:lstStyle/>
                    <a:p>
                      <a:r>
                        <a:rPr kumimoji="0" lang="en-US" sz="1600" b="1" kern="1200" dirty="0">
                          <a:solidFill>
                            <a:schemeClr val="lt1"/>
                          </a:solidFill>
                          <a:effectLst/>
                          <a:latin typeface="+mn-lt"/>
                          <a:ea typeface="+mn-ea"/>
                          <a:cs typeface="+mn-cs"/>
                        </a:rPr>
                        <a:t>Greet Prisca and Aquila, my fellow workers </a:t>
                      </a:r>
                      <a:r>
                        <a:rPr kumimoji="0" lang="en-US" sz="1600" b="1" u="sng" kern="1200" dirty="0">
                          <a:solidFill>
                            <a:schemeClr val="lt1"/>
                          </a:solidFill>
                          <a:effectLst/>
                          <a:latin typeface="+mn-lt"/>
                          <a:ea typeface="+mn-ea"/>
                          <a:cs typeface="+mn-cs"/>
                          <a:hlinkClick r:id="rId22"/>
                        </a:rPr>
                        <a:t>in</a:t>
                      </a:r>
                      <a:r>
                        <a:rPr kumimoji="0" lang="en-GB" sz="1600" b="1" kern="1200" dirty="0">
                          <a:solidFill>
                            <a:schemeClr val="lt1"/>
                          </a:solidFill>
                          <a:effectLst/>
                          <a:latin typeface="+mn-lt"/>
                          <a:ea typeface="+mn-ea"/>
                          <a:cs typeface="+mn-cs"/>
                        </a:rPr>
                        <a:t> </a:t>
                      </a:r>
                      <a:r>
                        <a:rPr kumimoji="0" lang="en-US" sz="1600" b="1" u="sng" kern="1200" dirty="0">
                          <a:solidFill>
                            <a:schemeClr val="lt1"/>
                          </a:solidFill>
                          <a:effectLst/>
                          <a:latin typeface="+mn-lt"/>
                          <a:ea typeface="+mn-ea"/>
                          <a:cs typeface="+mn-cs"/>
                          <a:hlinkClick r:id="rId23"/>
                        </a:rPr>
                        <a:t>Christ</a:t>
                      </a:r>
                      <a:r>
                        <a:rPr kumimoji="0" lang="en-US" sz="1600" b="1" kern="1200" dirty="0">
                          <a:solidFill>
                            <a:schemeClr val="lt1"/>
                          </a:solidFill>
                          <a:effectLst/>
                          <a:latin typeface="+mn-lt"/>
                          <a:ea typeface="+mn-ea"/>
                          <a:cs typeface="+mn-cs"/>
                        </a:rPr>
                        <a:t> Jesus, </a:t>
                      </a:r>
                      <a:endParaRPr kumimoji="0" lang="en-GB" sz="1600" b="1" kern="1200" dirty="0">
                        <a:solidFill>
                          <a:schemeClr val="lt1"/>
                        </a:solidFill>
                        <a:effectLst/>
                        <a:latin typeface="+mn-lt"/>
                        <a:ea typeface="+mn-ea"/>
                        <a:cs typeface="+mn-cs"/>
                      </a:endParaRPr>
                    </a:p>
                    <a:p>
                      <a:r>
                        <a:rPr kumimoji="0" lang="en-US" sz="1600" b="1" kern="1200" dirty="0">
                          <a:solidFill>
                            <a:schemeClr val="lt1"/>
                          </a:solidFill>
                          <a:effectLst/>
                          <a:latin typeface="+mn-lt"/>
                          <a:ea typeface="+mn-ea"/>
                          <a:cs typeface="+mn-cs"/>
                        </a:rPr>
                        <a:t>Greet Andronicus and Junia, my kinsmen and my fellow prisoners. They are well known </a:t>
                      </a:r>
                      <a:r>
                        <a:rPr kumimoji="0" lang="en-US" sz="1600" b="1" u="sng" kern="1200" dirty="0">
                          <a:solidFill>
                            <a:schemeClr val="lt1"/>
                          </a:solidFill>
                          <a:effectLst/>
                          <a:latin typeface="+mn-lt"/>
                          <a:ea typeface="+mn-ea"/>
                          <a:cs typeface="+mn-cs"/>
                          <a:hlinkClick r:id="rId24"/>
                        </a:rPr>
                        <a:t>to</a:t>
                      </a:r>
                      <a:r>
                        <a:rPr kumimoji="0" lang="en-US" sz="1600" b="1" kern="1200" dirty="0">
                          <a:solidFill>
                            <a:schemeClr val="lt1"/>
                          </a:solidFill>
                          <a:effectLst/>
                          <a:latin typeface="+mn-lt"/>
                          <a:ea typeface="+mn-ea"/>
                          <a:cs typeface="+mn-cs"/>
                        </a:rPr>
                        <a:t> the apostles, and they were </a:t>
                      </a:r>
                      <a:r>
                        <a:rPr kumimoji="0" lang="en-US" sz="1600" b="1" u="sng" kern="1200" dirty="0">
                          <a:solidFill>
                            <a:schemeClr val="lt1"/>
                          </a:solidFill>
                          <a:effectLst/>
                          <a:latin typeface="+mn-lt"/>
                          <a:ea typeface="+mn-ea"/>
                          <a:cs typeface="+mn-cs"/>
                          <a:hlinkClick r:id="rId25"/>
                        </a:rPr>
                        <a:t>in</a:t>
                      </a:r>
                      <a:r>
                        <a:rPr kumimoji="0" lang="en-GB" sz="1600" b="1" kern="1200" dirty="0">
                          <a:solidFill>
                            <a:schemeClr val="lt1"/>
                          </a:solidFill>
                          <a:effectLst/>
                          <a:latin typeface="+mn-lt"/>
                          <a:ea typeface="+mn-ea"/>
                          <a:cs typeface="+mn-cs"/>
                        </a:rPr>
                        <a:t> </a:t>
                      </a:r>
                      <a:r>
                        <a:rPr kumimoji="0" lang="en-US" sz="1600" b="1" u="sng" kern="1200" dirty="0">
                          <a:solidFill>
                            <a:schemeClr val="lt1"/>
                          </a:solidFill>
                          <a:effectLst/>
                          <a:latin typeface="+mn-lt"/>
                          <a:ea typeface="+mn-ea"/>
                          <a:cs typeface="+mn-cs"/>
                          <a:hlinkClick r:id="rId26"/>
                        </a:rPr>
                        <a:t>Christ</a:t>
                      </a:r>
                      <a:r>
                        <a:rPr kumimoji="0" lang="en-US" sz="1600" b="1" kern="1200" dirty="0">
                          <a:solidFill>
                            <a:schemeClr val="lt1"/>
                          </a:solidFill>
                          <a:effectLst/>
                          <a:latin typeface="+mn-lt"/>
                          <a:ea typeface="+mn-ea"/>
                          <a:cs typeface="+mn-cs"/>
                        </a:rPr>
                        <a:t> before me. </a:t>
                      </a:r>
                      <a:endParaRPr kumimoji="0" lang="en-GB" sz="1600" b="1" kern="1200" dirty="0">
                        <a:solidFill>
                          <a:schemeClr val="lt1"/>
                        </a:solidFill>
                        <a:effectLst/>
                        <a:latin typeface="+mn-lt"/>
                        <a:ea typeface="+mn-ea"/>
                        <a:cs typeface="+mn-cs"/>
                      </a:endParaRPr>
                    </a:p>
                    <a:p>
                      <a:r>
                        <a:rPr kumimoji="0" lang="en-US" sz="1600" b="1" kern="1200" dirty="0">
                          <a:solidFill>
                            <a:schemeClr val="lt1"/>
                          </a:solidFill>
                          <a:effectLst/>
                          <a:latin typeface="+mn-lt"/>
                          <a:ea typeface="+mn-ea"/>
                          <a:cs typeface="+mn-cs"/>
                        </a:rPr>
                        <a:t>Greet Urbanus, our fellow worker </a:t>
                      </a:r>
                      <a:r>
                        <a:rPr kumimoji="0" lang="en-US" sz="1600" b="1" u="sng" kern="1200" dirty="0">
                          <a:solidFill>
                            <a:schemeClr val="lt1"/>
                          </a:solidFill>
                          <a:effectLst/>
                          <a:latin typeface="+mn-lt"/>
                          <a:ea typeface="+mn-ea"/>
                          <a:cs typeface="+mn-cs"/>
                          <a:hlinkClick r:id="rId27"/>
                        </a:rPr>
                        <a:t>in</a:t>
                      </a:r>
                      <a:r>
                        <a:rPr kumimoji="0" lang="en-GB" sz="1600" b="1" kern="1200" dirty="0">
                          <a:solidFill>
                            <a:schemeClr val="lt1"/>
                          </a:solidFill>
                          <a:effectLst/>
                          <a:latin typeface="+mn-lt"/>
                          <a:ea typeface="+mn-ea"/>
                          <a:cs typeface="+mn-cs"/>
                        </a:rPr>
                        <a:t> </a:t>
                      </a:r>
                      <a:r>
                        <a:rPr kumimoji="0" lang="en-US" sz="1600" b="1" u="sng" kern="1200" dirty="0">
                          <a:solidFill>
                            <a:schemeClr val="lt1"/>
                          </a:solidFill>
                          <a:effectLst/>
                          <a:latin typeface="+mn-lt"/>
                          <a:ea typeface="+mn-ea"/>
                          <a:cs typeface="+mn-cs"/>
                          <a:hlinkClick r:id="rId28"/>
                        </a:rPr>
                        <a:t>Christ</a:t>
                      </a:r>
                      <a:r>
                        <a:rPr kumimoji="0" lang="en-US" sz="1600" b="1" kern="1200" dirty="0">
                          <a:solidFill>
                            <a:schemeClr val="lt1"/>
                          </a:solidFill>
                          <a:effectLst/>
                          <a:latin typeface="+mn-lt"/>
                          <a:ea typeface="+mn-ea"/>
                          <a:cs typeface="+mn-cs"/>
                        </a:rPr>
                        <a:t>, and my beloved Stachys. </a:t>
                      </a:r>
                      <a:endParaRPr kumimoji="0" lang="en-GB" sz="1600" b="1" kern="1200" dirty="0">
                        <a:solidFill>
                          <a:schemeClr val="lt1"/>
                        </a:solidFill>
                        <a:effectLst/>
                        <a:latin typeface="+mn-lt"/>
                        <a:ea typeface="+mn-ea"/>
                        <a:cs typeface="+mn-cs"/>
                      </a:endParaRPr>
                    </a:p>
                    <a:p>
                      <a:r>
                        <a:rPr kumimoji="0" lang="en-US" sz="1600" b="1" kern="1200" dirty="0">
                          <a:solidFill>
                            <a:schemeClr val="lt1"/>
                          </a:solidFill>
                          <a:effectLst/>
                          <a:latin typeface="+mn-lt"/>
                          <a:ea typeface="+mn-ea"/>
                          <a:cs typeface="+mn-cs"/>
                        </a:rPr>
                        <a:t>Greet Apelles, who is approved </a:t>
                      </a:r>
                      <a:r>
                        <a:rPr kumimoji="0" lang="en-US" sz="1600" b="1" u="sng" kern="1200" dirty="0">
                          <a:solidFill>
                            <a:schemeClr val="lt1"/>
                          </a:solidFill>
                          <a:effectLst/>
                          <a:latin typeface="+mn-lt"/>
                          <a:ea typeface="+mn-ea"/>
                          <a:cs typeface="+mn-cs"/>
                          <a:hlinkClick r:id="rId29"/>
                        </a:rPr>
                        <a:t>in</a:t>
                      </a:r>
                      <a:r>
                        <a:rPr kumimoji="0" lang="en-GB" sz="1600" b="1" kern="1200" dirty="0">
                          <a:solidFill>
                            <a:schemeClr val="lt1"/>
                          </a:solidFill>
                          <a:effectLst/>
                          <a:latin typeface="+mn-lt"/>
                          <a:ea typeface="+mn-ea"/>
                          <a:cs typeface="+mn-cs"/>
                        </a:rPr>
                        <a:t> </a:t>
                      </a:r>
                      <a:r>
                        <a:rPr kumimoji="0" lang="en-US" sz="1600" b="1" u="sng" kern="1200" dirty="0">
                          <a:solidFill>
                            <a:schemeClr val="lt1"/>
                          </a:solidFill>
                          <a:effectLst/>
                          <a:latin typeface="+mn-lt"/>
                          <a:ea typeface="+mn-ea"/>
                          <a:cs typeface="+mn-cs"/>
                          <a:hlinkClick r:id="rId30"/>
                        </a:rPr>
                        <a:t>Christ</a:t>
                      </a:r>
                      <a:r>
                        <a:rPr kumimoji="0" lang="en-US" sz="1600" b="1" kern="1200" dirty="0">
                          <a:solidFill>
                            <a:schemeClr val="lt1"/>
                          </a:solidFill>
                          <a:effectLst/>
                          <a:latin typeface="+mn-lt"/>
                          <a:ea typeface="+mn-ea"/>
                          <a:cs typeface="+mn-cs"/>
                        </a:rPr>
                        <a:t>. Greet those who belong to the family of Aristobulus. </a:t>
                      </a:r>
                      <a:endParaRPr kumimoji="0" lang="en-GB" sz="1600" b="1" kern="1200" dirty="0">
                        <a:solidFill>
                          <a:schemeClr val="lt1"/>
                        </a:solidFill>
                        <a:effectLst/>
                        <a:latin typeface="+mn-lt"/>
                        <a:ea typeface="+mn-ea"/>
                        <a:cs typeface="+mn-cs"/>
                      </a:endParaRPr>
                    </a:p>
                    <a:p>
                      <a:endParaRPr lang="en-GB" sz="1600" dirty="0"/>
                    </a:p>
                  </a:txBody>
                  <a:tcPr/>
                </a:tc>
                <a:extLst>
                  <a:ext uri="{0D108BD9-81ED-4DB2-BD59-A6C34878D82A}">
                    <a16:rowId xmlns:a16="http://schemas.microsoft.com/office/drawing/2014/main" val="3597283581"/>
                  </a:ext>
                </a:extLst>
              </a:tr>
            </a:tbl>
          </a:graphicData>
        </a:graphic>
      </p:graphicFrame>
    </p:spTree>
    <p:extLst>
      <p:ext uri="{BB962C8B-B14F-4D97-AF65-F5344CB8AC3E}">
        <p14:creationId xmlns:p14="http://schemas.microsoft.com/office/powerpoint/2010/main" val="34551501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A47DE0-8D4A-8734-EDA1-3731D44231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2FD638-14F9-8A3A-D740-678DF6747CDC}"/>
              </a:ext>
            </a:extLst>
          </p:cNvPr>
          <p:cNvSpPr>
            <a:spLocks noGrp="1"/>
          </p:cNvSpPr>
          <p:nvPr>
            <p:ph type="title"/>
          </p:nvPr>
        </p:nvSpPr>
        <p:spPr/>
        <p:txBody>
          <a:bodyPr/>
          <a:lstStyle/>
          <a:p>
            <a:r>
              <a:rPr lang="en-GB" dirty="0"/>
              <a:t>How we teach Penal Substitution</a:t>
            </a:r>
          </a:p>
        </p:txBody>
      </p:sp>
      <p:sp>
        <p:nvSpPr>
          <p:cNvPr id="3" name="Footer Placeholder 2">
            <a:extLst>
              <a:ext uri="{FF2B5EF4-FFF2-40B4-BE49-F238E27FC236}">
                <a16:creationId xmlns:a16="http://schemas.microsoft.com/office/drawing/2014/main" id="{B91BA71D-39B3-3687-176A-CBF44CEF79C8}"/>
              </a:ext>
            </a:extLst>
          </p:cNvPr>
          <p:cNvSpPr>
            <a:spLocks noGrp="1"/>
          </p:cNvSpPr>
          <p:nvPr>
            <p:ph type="ftr" sz="quarter" idx="11"/>
          </p:nvPr>
        </p:nvSpPr>
        <p:spPr/>
        <p:txBody>
          <a:bodyPr/>
          <a:lstStyle/>
          <a:p>
            <a:r>
              <a:rPr lang="en-GB"/>
              <a:t>Steffen Jenkins</a:t>
            </a:r>
          </a:p>
        </p:txBody>
      </p:sp>
      <p:sp>
        <p:nvSpPr>
          <p:cNvPr id="4" name="Content Placeholder 3">
            <a:extLst>
              <a:ext uri="{FF2B5EF4-FFF2-40B4-BE49-F238E27FC236}">
                <a16:creationId xmlns:a16="http://schemas.microsoft.com/office/drawing/2014/main" id="{63B90407-E296-4ADD-1B4E-C42245CF087A}"/>
              </a:ext>
            </a:extLst>
          </p:cNvPr>
          <p:cNvSpPr>
            <a:spLocks noGrp="1"/>
          </p:cNvSpPr>
          <p:nvPr>
            <p:ph sz="quarter" idx="1"/>
          </p:nvPr>
        </p:nvSpPr>
        <p:spPr/>
        <p:txBody>
          <a:bodyPr>
            <a:normAutofit/>
          </a:bodyPr>
          <a:lstStyle/>
          <a:p>
            <a:r>
              <a:rPr lang="en-GB" dirty="0"/>
              <a:t>Not </a:t>
            </a:r>
            <a:r>
              <a:rPr lang="en-GB" i="1" dirty="0"/>
              <a:t>only </a:t>
            </a:r>
            <a:r>
              <a:rPr lang="en-GB" dirty="0"/>
              <a:t>one-for-one swap, also one for many</a:t>
            </a:r>
          </a:p>
          <a:p>
            <a:r>
              <a:rPr lang="en-GB" dirty="0"/>
              <a:t>Not unfair, arbitrary, legal fiction, ‘gas crossing courtroom’ but headship</a:t>
            </a:r>
          </a:p>
          <a:p>
            <a:r>
              <a:rPr lang="en-GB" dirty="0"/>
              <a:t>Headship of a people, death for a people</a:t>
            </a:r>
          </a:p>
          <a:p>
            <a:r>
              <a:rPr lang="en-GB" dirty="0"/>
              <a:t>Headship of a people, punishment of a people</a:t>
            </a:r>
          </a:p>
          <a:p>
            <a:endParaRPr lang="en-GB" dirty="0"/>
          </a:p>
          <a:p>
            <a:endParaRPr lang="en-GB" dirty="0"/>
          </a:p>
        </p:txBody>
      </p:sp>
    </p:spTree>
    <p:extLst>
      <p:ext uri="{BB962C8B-B14F-4D97-AF65-F5344CB8AC3E}">
        <p14:creationId xmlns:p14="http://schemas.microsoft.com/office/powerpoint/2010/main" val="8412519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66800-9D31-8287-769E-EB2E7D0AA994}"/>
              </a:ext>
            </a:extLst>
          </p:cNvPr>
          <p:cNvSpPr>
            <a:spLocks noGrp="1"/>
          </p:cNvSpPr>
          <p:nvPr>
            <p:ph type="title"/>
          </p:nvPr>
        </p:nvSpPr>
        <p:spPr/>
        <p:txBody>
          <a:bodyPr/>
          <a:lstStyle/>
          <a:p>
            <a:r>
              <a:rPr lang="en-GB" dirty="0"/>
              <a:t>The “Old” Perspective?</a:t>
            </a:r>
          </a:p>
        </p:txBody>
      </p:sp>
      <p:sp>
        <p:nvSpPr>
          <p:cNvPr id="3" name="Footer Placeholder 2">
            <a:extLst>
              <a:ext uri="{FF2B5EF4-FFF2-40B4-BE49-F238E27FC236}">
                <a16:creationId xmlns:a16="http://schemas.microsoft.com/office/drawing/2014/main" id="{EFCB1C0E-AC95-79F8-A0A0-26529840F19B}"/>
              </a:ext>
            </a:extLst>
          </p:cNvPr>
          <p:cNvSpPr>
            <a:spLocks noGrp="1"/>
          </p:cNvSpPr>
          <p:nvPr>
            <p:ph type="ftr" sz="quarter" idx="11"/>
          </p:nvPr>
        </p:nvSpPr>
        <p:spPr/>
        <p:txBody>
          <a:bodyPr/>
          <a:lstStyle/>
          <a:p>
            <a:r>
              <a:rPr lang="en-GB"/>
              <a:t>Steffen Jenkins</a:t>
            </a:r>
          </a:p>
        </p:txBody>
      </p:sp>
      <p:sp>
        <p:nvSpPr>
          <p:cNvPr id="4" name="Content Placeholder 3">
            <a:extLst>
              <a:ext uri="{FF2B5EF4-FFF2-40B4-BE49-F238E27FC236}">
                <a16:creationId xmlns:a16="http://schemas.microsoft.com/office/drawing/2014/main" id="{86289AA7-101A-CDB6-F462-A42D3CABDF27}"/>
              </a:ext>
            </a:extLst>
          </p:cNvPr>
          <p:cNvSpPr>
            <a:spLocks noGrp="1"/>
          </p:cNvSpPr>
          <p:nvPr>
            <p:ph sz="quarter" idx="1"/>
          </p:nvPr>
        </p:nvSpPr>
        <p:spPr/>
        <p:txBody>
          <a:bodyPr/>
          <a:lstStyle/>
          <a:p>
            <a:pPr>
              <a:lnSpc>
                <a:spcPct val="107000"/>
              </a:lnSpc>
              <a:spcAft>
                <a:spcPts val="800"/>
              </a:spcAft>
              <a:buNone/>
            </a:pPr>
            <a:r>
              <a:rPr lang="en-GB" sz="1800" kern="100" dirty="0">
                <a:effectLst/>
                <a:latin typeface="Aptos" panose="020B0004020202020204" pitchFamily="34" charset="0"/>
                <a:ea typeface="Aptos" panose="020B0004020202020204" pitchFamily="34" charset="0"/>
                <a:cs typeface="Arial" panose="020B0604020202020204" pitchFamily="34" charset="0"/>
              </a:rPr>
              <a:t>V: "</a:t>
            </a:r>
            <a:r>
              <a:rPr lang="en-GB" sz="1800" b="1" kern="100" dirty="0">
                <a:effectLst/>
                <a:latin typeface="Aptos" panose="020B0004020202020204" pitchFamily="34" charset="0"/>
                <a:ea typeface="Aptos" panose="020B0004020202020204" pitchFamily="34" charset="0"/>
                <a:cs typeface="Arial" panose="020B0604020202020204" pitchFamily="34" charset="0"/>
              </a:rPr>
              <a:t>That we may obtain this faith, the Ministry of Teaching the Gospel and administering the Sacraments was instituted.</a:t>
            </a:r>
            <a:r>
              <a:rPr lang="en-GB" sz="1800" kern="100" dirty="0">
                <a:effectLst/>
                <a:latin typeface="Aptos" panose="020B0004020202020204" pitchFamily="34" charset="0"/>
                <a:ea typeface="Aptos" panose="020B0004020202020204" pitchFamily="34" charset="0"/>
                <a:cs typeface="Arial" panose="020B0604020202020204" pitchFamily="34" charset="0"/>
              </a:rPr>
              <a:t> For through the Word and Sacraments, as through instruments, the Holy Ghost is given, who works faith; where and when it pleases God, in them that hear the Gospel, to wit, that God, not for our own merits, but for Christ’s sake, </a:t>
            </a:r>
            <a:r>
              <a:rPr lang="en-GB" sz="1800" b="1" kern="100" dirty="0">
                <a:effectLst/>
                <a:latin typeface="Aptos" panose="020B0004020202020204" pitchFamily="34" charset="0"/>
                <a:ea typeface="Aptos" panose="020B0004020202020204" pitchFamily="34" charset="0"/>
                <a:cs typeface="Arial" panose="020B0604020202020204" pitchFamily="34" charset="0"/>
              </a:rPr>
              <a:t>justifies those who believe</a:t>
            </a:r>
            <a:r>
              <a:rPr lang="en-GB" sz="1800" kern="100" dirty="0">
                <a:effectLst/>
                <a:latin typeface="Aptos" panose="020B0004020202020204" pitchFamily="34" charset="0"/>
                <a:ea typeface="Aptos" panose="020B0004020202020204" pitchFamily="34" charset="0"/>
                <a:cs typeface="Arial" panose="020B0604020202020204" pitchFamily="34" charset="0"/>
              </a:rPr>
              <a:t> that they are received into grace for Christ’s sake. They condemn the Anabaptists and others who think that the Holy Ghost comes to men without the external Word, through their own preparations and works.“</a:t>
            </a:r>
            <a:br>
              <a:rPr lang="en-GB" sz="1800" kern="100" dirty="0">
                <a:effectLst/>
                <a:latin typeface="Aptos" panose="020B0004020202020204" pitchFamily="34" charset="0"/>
                <a:ea typeface="Aptos" panose="020B0004020202020204" pitchFamily="34" charset="0"/>
                <a:cs typeface="Arial" panose="020B0604020202020204" pitchFamily="34" charset="0"/>
              </a:rPr>
            </a:br>
            <a:r>
              <a:rPr lang="en-GB" sz="1800" kern="100" dirty="0">
                <a:effectLst/>
                <a:latin typeface="Aptos" panose="020B0004020202020204" pitchFamily="34" charset="0"/>
                <a:ea typeface="Aptos" panose="020B0004020202020204" pitchFamily="34" charset="0"/>
                <a:cs typeface="Arial" panose="020B0604020202020204" pitchFamily="34" charset="0"/>
              </a:rPr>
              <a:t>VII: "Also they teach that one holy Church is to continue forever. The Church is the congregation of saints, in which the Gospel is rightly taught and the Sacraments are rightly administered. </a:t>
            </a:r>
            <a:r>
              <a:rPr lang="en-GB" sz="1800" b="1" kern="100" dirty="0">
                <a:effectLst/>
                <a:latin typeface="Aptos" panose="020B0004020202020204" pitchFamily="34" charset="0"/>
                <a:ea typeface="Aptos" panose="020B0004020202020204" pitchFamily="34" charset="0"/>
                <a:cs typeface="Arial" panose="020B0604020202020204" pitchFamily="34" charset="0"/>
              </a:rPr>
              <a:t>And to the true unity of the Church it is enough to agree concerning the doctrine of the Gospel and the administration of the Sacraments. Nor is it necessary that human traditions, that is, rites or ceremonies, instituted by men, should be everywhere alike. As Paul says: One faith, one Baptism, one God and Father of all, etc. Eph. 4:5-6."</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algn="r"/>
            <a:r>
              <a:rPr lang="en-GB" dirty="0"/>
              <a:t>Augsburg Confession</a:t>
            </a:r>
          </a:p>
        </p:txBody>
      </p:sp>
    </p:spTree>
    <p:extLst>
      <p:ext uri="{BB962C8B-B14F-4D97-AF65-F5344CB8AC3E}">
        <p14:creationId xmlns:p14="http://schemas.microsoft.com/office/powerpoint/2010/main" val="1207161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40957-A6B8-2966-EA4D-3C2330AC0099}"/>
              </a:ext>
            </a:extLst>
          </p:cNvPr>
          <p:cNvSpPr>
            <a:spLocks noGrp="1"/>
          </p:cNvSpPr>
          <p:nvPr>
            <p:ph type="title"/>
          </p:nvPr>
        </p:nvSpPr>
        <p:spPr/>
        <p:txBody>
          <a:bodyPr/>
          <a:lstStyle/>
          <a:p>
            <a:endParaRPr lang="en-GB"/>
          </a:p>
        </p:txBody>
      </p:sp>
      <p:sp>
        <p:nvSpPr>
          <p:cNvPr id="3" name="Footer Placeholder 2">
            <a:extLst>
              <a:ext uri="{FF2B5EF4-FFF2-40B4-BE49-F238E27FC236}">
                <a16:creationId xmlns:a16="http://schemas.microsoft.com/office/drawing/2014/main" id="{D3CE4D85-7F4C-73A9-B6C9-DB9F08CF3719}"/>
              </a:ext>
            </a:extLst>
          </p:cNvPr>
          <p:cNvSpPr>
            <a:spLocks noGrp="1"/>
          </p:cNvSpPr>
          <p:nvPr>
            <p:ph type="ftr" sz="quarter" idx="11"/>
          </p:nvPr>
        </p:nvSpPr>
        <p:spPr/>
        <p:txBody>
          <a:bodyPr/>
          <a:lstStyle/>
          <a:p>
            <a:r>
              <a:rPr lang="en-GB"/>
              <a:t>Steffen Jenkins</a:t>
            </a:r>
          </a:p>
        </p:txBody>
      </p:sp>
      <p:sp>
        <p:nvSpPr>
          <p:cNvPr id="4" name="Content Placeholder 3">
            <a:extLst>
              <a:ext uri="{FF2B5EF4-FFF2-40B4-BE49-F238E27FC236}">
                <a16:creationId xmlns:a16="http://schemas.microsoft.com/office/drawing/2014/main" id="{6948C5E1-7C8D-C89F-E5C1-4A6346618D2A}"/>
              </a:ext>
            </a:extLst>
          </p:cNvPr>
          <p:cNvSpPr>
            <a:spLocks noGrp="1"/>
          </p:cNvSpPr>
          <p:nvPr>
            <p:ph sz="quarter" idx="1"/>
          </p:nvPr>
        </p:nvSpPr>
        <p:spPr/>
        <p:txBody>
          <a:bodyPr/>
          <a:lstStyle/>
          <a:p>
            <a:pPr>
              <a:lnSpc>
                <a:spcPct val="107000"/>
              </a:lnSpc>
              <a:spcAft>
                <a:spcPts val="800"/>
              </a:spcAft>
              <a:buNone/>
            </a:pPr>
            <a:r>
              <a:rPr lang="en-GB" sz="1800" kern="100" dirty="0">
                <a:effectLst/>
                <a:latin typeface="Aptos" panose="020B0004020202020204" pitchFamily="34" charset="0"/>
                <a:ea typeface="Aptos" panose="020B0004020202020204" pitchFamily="34" charset="0"/>
                <a:cs typeface="Arial" panose="020B0604020202020204" pitchFamily="34" charset="0"/>
              </a:rPr>
              <a:t>40 Learn, then, to understand this article most clearly. If you are asked: What do you mean by the words: I believe in the Holy Ghost? you can answer: I believe that the Holy Ghost makes me holy, as His name implies. 41 But whereby does He accomplish this, or what are His method and means to this end? Answer: By the Christian Church, the forgiveness of sins, the resurrection of the body, and the life everlasting. 42 For, in the first place, </a:t>
            </a:r>
            <a:r>
              <a:rPr lang="en-GB" sz="1800" b="1" kern="100" dirty="0">
                <a:effectLst/>
                <a:latin typeface="Aptos" panose="020B0004020202020204" pitchFamily="34" charset="0"/>
                <a:ea typeface="Aptos" panose="020B0004020202020204" pitchFamily="34" charset="0"/>
                <a:cs typeface="Arial" panose="020B0604020202020204" pitchFamily="34" charset="0"/>
              </a:rPr>
              <a:t>He has a peculiar congregation in the world, which is the </a:t>
            </a:r>
            <a:r>
              <a:rPr lang="en-GB" sz="1800" b="1" kern="100" dirty="0">
                <a:effectLst/>
                <a:highlight>
                  <a:srgbClr val="FFFF00"/>
                </a:highlight>
                <a:latin typeface="Aptos" panose="020B0004020202020204" pitchFamily="34" charset="0"/>
                <a:ea typeface="Aptos" panose="020B0004020202020204" pitchFamily="34" charset="0"/>
                <a:cs typeface="Arial" panose="020B0604020202020204" pitchFamily="34" charset="0"/>
              </a:rPr>
              <a:t>mother</a:t>
            </a:r>
            <a:r>
              <a:rPr lang="en-GB" sz="1800" b="1" kern="100" dirty="0">
                <a:effectLst/>
                <a:latin typeface="Aptos" panose="020B0004020202020204" pitchFamily="34" charset="0"/>
                <a:ea typeface="Aptos" panose="020B0004020202020204" pitchFamily="34" charset="0"/>
                <a:cs typeface="Arial" panose="020B0604020202020204" pitchFamily="34" charset="0"/>
              </a:rPr>
              <a:t> that begets and bears every Christian through the Word of God, which He reveals and preaches</a:t>
            </a:r>
            <a:r>
              <a:rPr lang="en-GB" sz="1800" kern="100" dirty="0">
                <a:effectLst/>
                <a:latin typeface="Aptos" panose="020B0004020202020204" pitchFamily="34" charset="0"/>
                <a:ea typeface="Aptos" panose="020B0004020202020204" pitchFamily="34" charset="0"/>
                <a:cs typeface="Arial" panose="020B0604020202020204" pitchFamily="34" charset="0"/>
              </a:rPr>
              <a:t>, and through which He illumines and enkindles hearts, that they understand, accept it, cling to it, and persevere in it. </a:t>
            </a:r>
          </a:p>
          <a:p>
            <a:pPr algn="r">
              <a:lnSpc>
                <a:spcPct val="107000"/>
              </a:lnSpc>
              <a:spcAft>
                <a:spcPts val="800"/>
              </a:spcAft>
              <a:buNone/>
            </a:pPr>
            <a:r>
              <a:rPr lang="en-GB" sz="1800" kern="100" dirty="0">
                <a:effectLst/>
                <a:latin typeface="Aptos" panose="020B0004020202020204" pitchFamily="34" charset="0"/>
                <a:ea typeface="Aptos" panose="020B0004020202020204" pitchFamily="34" charset="0"/>
                <a:cs typeface="Arial" panose="020B0604020202020204" pitchFamily="34" charset="0"/>
              </a:rPr>
              <a:t>Luther </a:t>
            </a:r>
          </a:p>
          <a:p>
            <a:pPr algn="r">
              <a:lnSpc>
                <a:spcPct val="107000"/>
              </a:lnSpc>
              <a:spcAft>
                <a:spcPts val="800"/>
              </a:spcAft>
            </a:pPr>
            <a:r>
              <a:rPr lang="en-GB" sz="1800" kern="100" dirty="0">
                <a:effectLst/>
                <a:latin typeface="Aptos" panose="020B0004020202020204" pitchFamily="34" charset="0"/>
                <a:ea typeface="Aptos" panose="020B0004020202020204" pitchFamily="34" charset="0"/>
                <a:cs typeface="Arial" panose="020B0604020202020204" pitchFamily="34" charset="0"/>
              </a:rPr>
              <a:t>Large Catechism, Art III (on the Creed).</a:t>
            </a:r>
          </a:p>
          <a:p>
            <a:endParaRPr lang="en-GB" dirty="0"/>
          </a:p>
        </p:txBody>
      </p:sp>
    </p:spTree>
    <p:extLst>
      <p:ext uri="{BB962C8B-B14F-4D97-AF65-F5344CB8AC3E}">
        <p14:creationId xmlns:p14="http://schemas.microsoft.com/office/powerpoint/2010/main" val="544448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370A3-2EBA-275F-E117-4BDC5DD51890}"/>
              </a:ext>
            </a:extLst>
          </p:cNvPr>
          <p:cNvSpPr>
            <a:spLocks noGrp="1"/>
          </p:cNvSpPr>
          <p:nvPr>
            <p:ph type="title"/>
          </p:nvPr>
        </p:nvSpPr>
        <p:spPr/>
        <p:txBody>
          <a:bodyPr/>
          <a:lstStyle/>
          <a:p>
            <a:endParaRPr lang="en-GB"/>
          </a:p>
        </p:txBody>
      </p:sp>
      <p:sp>
        <p:nvSpPr>
          <p:cNvPr id="3" name="Footer Placeholder 2">
            <a:extLst>
              <a:ext uri="{FF2B5EF4-FFF2-40B4-BE49-F238E27FC236}">
                <a16:creationId xmlns:a16="http://schemas.microsoft.com/office/drawing/2014/main" id="{E1CA6F9D-E50F-8B8A-2CF9-E30FDC93FD27}"/>
              </a:ext>
            </a:extLst>
          </p:cNvPr>
          <p:cNvSpPr>
            <a:spLocks noGrp="1"/>
          </p:cNvSpPr>
          <p:nvPr>
            <p:ph type="ftr" sz="quarter" idx="11"/>
          </p:nvPr>
        </p:nvSpPr>
        <p:spPr/>
        <p:txBody>
          <a:bodyPr/>
          <a:lstStyle/>
          <a:p>
            <a:r>
              <a:rPr lang="en-GB"/>
              <a:t>Steffen Jenkins</a:t>
            </a:r>
          </a:p>
        </p:txBody>
      </p:sp>
      <p:sp>
        <p:nvSpPr>
          <p:cNvPr id="4" name="Content Placeholder 3">
            <a:extLst>
              <a:ext uri="{FF2B5EF4-FFF2-40B4-BE49-F238E27FC236}">
                <a16:creationId xmlns:a16="http://schemas.microsoft.com/office/drawing/2014/main" id="{E434B82C-E145-94D4-A87A-77D55806491E}"/>
              </a:ext>
            </a:extLst>
          </p:cNvPr>
          <p:cNvSpPr>
            <a:spLocks noGrp="1"/>
          </p:cNvSpPr>
          <p:nvPr>
            <p:ph sz="quarter" idx="1"/>
          </p:nvPr>
        </p:nvSpPr>
        <p:spPr/>
        <p:txBody>
          <a:bodyPr/>
          <a:lstStyle/>
          <a:p>
            <a:pPr>
              <a:lnSpc>
                <a:spcPct val="107000"/>
              </a:lnSpc>
              <a:spcAft>
                <a:spcPts val="800"/>
              </a:spcAft>
              <a:buNone/>
            </a:pPr>
            <a:r>
              <a:rPr lang="en-US" sz="1800" kern="100" dirty="0">
                <a:effectLst/>
                <a:latin typeface="Aptos" panose="020B0004020202020204" pitchFamily="34" charset="0"/>
                <a:ea typeface="Aptos" panose="020B0004020202020204" pitchFamily="34" charset="0"/>
                <a:cs typeface="Arial" panose="020B0604020202020204" pitchFamily="34" charset="0"/>
              </a:rPr>
              <a:t>4. But as it is now our purpose to discourse of the </a:t>
            </a:r>
            <a:r>
              <a:rPr lang="en-US" sz="1800" b="1" kern="100" dirty="0">
                <a:effectLst/>
                <a:latin typeface="Aptos" panose="020B0004020202020204" pitchFamily="34" charset="0"/>
                <a:ea typeface="Aptos" panose="020B0004020202020204" pitchFamily="34" charset="0"/>
                <a:cs typeface="Arial" panose="020B0604020202020204" pitchFamily="34" charset="0"/>
              </a:rPr>
              <a:t>visible Church, let us learn, from her single title of </a:t>
            </a:r>
            <a:r>
              <a:rPr lang="en-US" sz="1800" b="1" kern="100" dirty="0">
                <a:effectLst/>
                <a:highlight>
                  <a:srgbClr val="FFFF00"/>
                </a:highlight>
                <a:latin typeface="Aptos" panose="020B0004020202020204" pitchFamily="34" charset="0"/>
                <a:ea typeface="Aptos" panose="020B0004020202020204" pitchFamily="34" charset="0"/>
                <a:cs typeface="Arial" panose="020B0604020202020204" pitchFamily="34" charset="0"/>
              </a:rPr>
              <a:t>Mother</a:t>
            </a:r>
            <a:r>
              <a:rPr lang="en-US" sz="1800" kern="100" dirty="0">
                <a:effectLst/>
                <a:latin typeface="Aptos" panose="020B0004020202020204" pitchFamily="34" charset="0"/>
                <a:ea typeface="Aptos" panose="020B0004020202020204" pitchFamily="34" charset="0"/>
                <a:cs typeface="Arial" panose="020B0604020202020204" pitchFamily="34" charset="0"/>
              </a:rPr>
              <a:t>, how useful, nay, </a:t>
            </a:r>
            <a:r>
              <a:rPr lang="en-US" sz="1800" b="1" kern="100" dirty="0">
                <a:effectLst/>
                <a:latin typeface="Aptos" panose="020B0004020202020204" pitchFamily="34" charset="0"/>
                <a:ea typeface="Aptos" panose="020B0004020202020204" pitchFamily="34" charset="0"/>
                <a:cs typeface="Arial" panose="020B0604020202020204" pitchFamily="34" charset="0"/>
              </a:rPr>
              <a:t>how necessary the knowledge of her is, since there is </a:t>
            </a:r>
            <a:r>
              <a:rPr lang="en-US" sz="1800" b="1" kern="100" dirty="0">
                <a:effectLst/>
                <a:highlight>
                  <a:srgbClr val="FFFF00"/>
                </a:highlight>
                <a:latin typeface="Aptos" panose="020B0004020202020204" pitchFamily="34" charset="0"/>
                <a:ea typeface="Aptos" panose="020B0004020202020204" pitchFamily="34" charset="0"/>
                <a:cs typeface="Arial" panose="020B0604020202020204" pitchFamily="34" charset="0"/>
              </a:rPr>
              <a:t>no other means of entering into life </a:t>
            </a:r>
            <a:r>
              <a:rPr lang="en-US" sz="1800" b="1" kern="100" dirty="0">
                <a:effectLst/>
                <a:latin typeface="Aptos" panose="020B0004020202020204" pitchFamily="34" charset="0"/>
                <a:ea typeface="Aptos" panose="020B0004020202020204" pitchFamily="34" charset="0"/>
                <a:cs typeface="Arial" panose="020B0604020202020204" pitchFamily="34" charset="0"/>
              </a:rPr>
              <a:t>unless she conceive us in the womb and give us birth</a:t>
            </a:r>
            <a:r>
              <a:rPr lang="en-US" sz="1800" kern="100" dirty="0">
                <a:effectLst/>
                <a:latin typeface="Aptos" panose="020B0004020202020204" pitchFamily="34" charset="0"/>
                <a:ea typeface="Aptos" panose="020B0004020202020204" pitchFamily="34" charset="0"/>
                <a:cs typeface="Arial" panose="020B0604020202020204" pitchFamily="34" charset="0"/>
              </a:rPr>
              <a:t>, unless she nourish us at her breasts, and, in short, keep us under her charge and government, until, divested of mortal flesh, we become like the angels, (Matth. 22:30.) </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algn="r">
              <a:lnSpc>
                <a:spcPct val="107000"/>
              </a:lnSpc>
              <a:spcAft>
                <a:spcPts val="800"/>
              </a:spcAft>
              <a:buNone/>
            </a:pPr>
            <a:r>
              <a:rPr lang="en-US" sz="1800" kern="100" dirty="0">
                <a:effectLst/>
                <a:latin typeface="Aptos" panose="020B0004020202020204" pitchFamily="34" charset="0"/>
                <a:ea typeface="Aptos" panose="020B0004020202020204" pitchFamily="34" charset="0"/>
                <a:cs typeface="Arial" panose="020B0604020202020204" pitchFamily="34" charset="0"/>
              </a:rPr>
              <a:t>Calvin </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algn="r">
              <a:lnSpc>
                <a:spcPct val="107000"/>
              </a:lnSpc>
              <a:spcAft>
                <a:spcPts val="800"/>
              </a:spcAft>
            </a:pPr>
            <a:r>
              <a:rPr lang="en-US" sz="1800" kern="100" dirty="0">
                <a:effectLst/>
                <a:latin typeface="Aptos" panose="020B0004020202020204" pitchFamily="34" charset="0"/>
                <a:ea typeface="Aptos" panose="020B0004020202020204" pitchFamily="34" charset="0"/>
                <a:cs typeface="Arial" panose="020B0604020202020204" pitchFamily="34" charset="0"/>
              </a:rPr>
              <a:t>Inst 4.1.4</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1850700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3FA0B-5E59-6A61-79E8-6D3D9352515B}"/>
              </a:ext>
            </a:extLst>
          </p:cNvPr>
          <p:cNvSpPr>
            <a:spLocks noGrp="1"/>
          </p:cNvSpPr>
          <p:nvPr>
            <p:ph type="title"/>
          </p:nvPr>
        </p:nvSpPr>
        <p:spPr/>
        <p:txBody>
          <a:bodyPr/>
          <a:lstStyle/>
          <a:p>
            <a:endParaRPr lang="en-GB"/>
          </a:p>
        </p:txBody>
      </p:sp>
      <p:sp>
        <p:nvSpPr>
          <p:cNvPr id="3" name="Footer Placeholder 2">
            <a:extLst>
              <a:ext uri="{FF2B5EF4-FFF2-40B4-BE49-F238E27FC236}">
                <a16:creationId xmlns:a16="http://schemas.microsoft.com/office/drawing/2014/main" id="{37D45EDF-7F0A-C493-DDFF-097BF93EBD5A}"/>
              </a:ext>
            </a:extLst>
          </p:cNvPr>
          <p:cNvSpPr>
            <a:spLocks noGrp="1"/>
          </p:cNvSpPr>
          <p:nvPr>
            <p:ph type="ftr" sz="quarter" idx="11"/>
          </p:nvPr>
        </p:nvSpPr>
        <p:spPr/>
        <p:txBody>
          <a:bodyPr/>
          <a:lstStyle/>
          <a:p>
            <a:r>
              <a:rPr lang="en-GB"/>
              <a:t>Steffen Jenkins</a:t>
            </a:r>
          </a:p>
        </p:txBody>
      </p:sp>
      <p:sp>
        <p:nvSpPr>
          <p:cNvPr id="4" name="Content Placeholder 3">
            <a:extLst>
              <a:ext uri="{FF2B5EF4-FFF2-40B4-BE49-F238E27FC236}">
                <a16:creationId xmlns:a16="http://schemas.microsoft.com/office/drawing/2014/main" id="{C4A04380-5F34-E49B-2623-20541ABF5D0F}"/>
              </a:ext>
            </a:extLst>
          </p:cNvPr>
          <p:cNvSpPr>
            <a:spLocks noGrp="1"/>
          </p:cNvSpPr>
          <p:nvPr>
            <p:ph sz="quarter" idx="1"/>
          </p:nvPr>
        </p:nvSpPr>
        <p:spPr/>
        <p:txBody>
          <a:bodyPr/>
          <a:lstStyle/>
          <a:p>
            <a:pPr>
              <a:lnSpc>
                <a:spcPct val="107000"/>
              </a:lnSpc>
              <a:spcAft>
                <a:spcPts val="800"/>
              </a:spcAft>
              <a:buNone/>
            </a:pPr>
            <a:r>
              <a:rPr lang="el-GR" sz="1800" kern="100" dirty="0">
                <a:effectLst/>
                <a:latin typeface="Arial" panose="020B0604020202020204" pitchFamily="34" charset="0"/>
                <a:ea typeface="Aptos" panose="020B0004020202020204" pitchFamily="34" charset="0"/>
                <a:cs typeface="Arial" panose="020B0604020202020204" pitchFamily="34" charset="0"/>
              </a:rPr>
              <a:t>ἡ</a:t>
            </a:r>
            <a:r>
              <a:rPr lang="el-GR" sz="1800" kern="100" dirty="0">
                <a:effectLst/>
                <a:latin typeface="Aptos" panose="020B0004020202020204" pitchFamily="34" charset="0"/>
                <a:ea typeface="Aptos" panose="020B0004020202020204" pitchFamily="34" charset="0"/>
                <a:cs typeface="Arial" panose="020B0604020202020204" pitchFamily="34" charset="0"/>
              </a:rPr>
              <a:t> δ</a:t>
            </a:r>
            <a:r>
              <a:rPr lang="el-GR" sz="1800" kern="100" dirty="0">
                <a:effectLst/>
                <a:latin typeface="Arial" panose="020B0604020202020204" pitchFamily="34" charset="0"/>
                <a:ea typeface="Aptos" panose="020B0004020202020204" pitchFamily="34" charset="0"/>
                <a:cs typeface="Arial" panose="020B0604020202020204" pitchFamily="34" charset="0"/>
              </a:rPr>
              <a:t>ὲ</a:t>
            </a:r>
            <a:r>
              <a:rPr lang="el-GR" sz="1800" kern="100" dirty="0">
                <a:effectLst/>
                <a:latin typeface="Aptos" panose="020B0004020202020204" pitchFamily="34" charset="0"/>
                <a:ea typeface="Aptos" panose="020B0004020202020204" pitchFamily="34" charset="0"/>
                <a:cs typeface="Arial" panose="020B0604020202020204" pitchFamily="34" charset="0"/>
              </a:rPr>
              <a:t> </a:t>
            </a:r>
            <a:r>
              <a:rPr lang="el-GR" sz="1800" kern="100" dirty="0">
                <a:effectLst/>
                <a:latin typeface="Arial" panose="020B0604020202020204" pitchFamily="34" charset="0"/>
                <a:ea typeface="Aptos" panose="020B0004020202020204" pitchFamily="34" charset="0"/>
                <a:cs typeface="Arial" panose="020B0604020202020204" pitchFamily="34" charset="0"/>
              </a:rPr>
              <a:t>ἄ</a:t>
            </a:r>
            <a:r>
              <a:rPr lang="el-GR" sz="1800" kern="100" dirty="0">
                <a:effectLst/>
                <a:latin typeface="Aptos" panose="020B0004020202020204" pitchFamily="34" charset="0"/>
                <a:ea typeface="Aptos" panose="020B0004020202020204" pitchFamily="34" charset="0"/>
                <a:cs typeface="Arial" panose="020B0604020202020204" pitchFamily="34" charset="0"/>
              </a:rPr>
              <a:t>νω </a:t>
            </a:r>
            <a:r>
              <a:rPr lang="el-GR" sz="1800" kern="100" dirty="0">
                <a:effectLst/>
                <a:latin typeface="Arial" panose="020B0604020202020204" pitchFamily="34" charset="0"/>
                <a:ea typeface="Aptos" panose="020B0004020202020204" pitchFamily="34" charset="0"/>
                <a:cs typeface="Arial" panose="020B0604020202020204" pitchFamily="34" charset="0"/>
              </a:rPr>
              <a:t>Ἰ</a:t>
            </a:r>
            <a:r>
              <a:rPr lang="el-GR" sz="1800" kern="100" dirty="0">
                <a:effectLst/>
                <a:latin typeface="Aptos" panose="020B0004020202020204" pitchFamily="34" charset="0"/>
                <a:ea typeface="Aptos" panose="020B0004020202020204" pitchFamily="34" charset="0"/>
                <a:cs typeface="Arial" panose="020B0604020202020204" pitchFamily="34" charset="0"/>
              </a:rPr>
              <a:t>ερουσαλ</a:t>
            </a:r>
            <a:r>
              <a:rPr lang="el-GR" sz="1800" kern="100" dirty="0">
                <a:effectLst/>
                <a:latin typeface="Arial" panose="020B0604020202020204" pitchFamily="34" charset="0"/>
                <a:ea typeface="Aptos" panose="020B0004020202020204" pitchFamily="34" charset="0"/>
                <a:cs typeface="Arial" panose="020B0604020202020204" pitchFamily="34" charset="0"/>
              </a:rPr>
              <a:t>ὴ</a:t>
            </a:r>
            <a:r>
              <a:rPr lang="el-GR" sz="1800" kern="100" dirty="0">
                <a:effectLst/>
                <a:latin typeface="Aptos" panose="020B0004020202020204" pitchFamily="34" charset="0"/>
                <a:ea typeface="Aptos" panose="020B0004020202020204" pitchFamily="34" charset="0"/>
                <a:cs typeface="Arial" panose="020B0604020202020204" pitchFamily="34" charset="0"/>
              </a:rPr>
              <a:t>μ </a:t>
            </a:r>
            <a:r>
              <a:rPr lang="el-GR" sz="1800" kern="100" dirty="0">
                <a:effectLst/>
                <a:latin typeface="Arial" panose="020B0604020202020204" pitchFamily="34" charset="0"/>
                <a:ea typeface="Aptos" panose="020B0004020202020204" pitchFamily="34" charset="0"/>
                <a:cs typeface="Arial" panose="020B0604020202020204" pitchFamily="34" charset="0"/>
              </a:rPr>
              <a:t>ἐ</a:t>
            </a:r>
            <a:r>
              <a:rPr lang="el-GR" sz="1800" kern="100" dirty="0">
                <a:effectLst/>
                <a:latin typeface="Aptos" panose="020B0004020202020204" pitchFamily="34" charset="0"/>
                <a:ea typeface="Aptos" panose="020B0004020202020204" pitchFamily="34" charset="0"/>
                <a:cs typeface="Arial" panose="020B0604020202020204" pitchFamily="34" charset="0"/>
              </a:rPr>
              <a:t>λευθέρα </a:t>
            </a:r>
            <a:r>
              <a:rPr lang="el-GR" sz="1800" kern="100" dirty="0">
                <a:effectLst/>
                <a:latin typeface="Arial" panose="020B0604020202020204" pitchFamily="34" charset="0"/>
                <a:ea typeface="Aptos" panose="020B0004020202020204" pitchFamily="34" charset="0"/>
                <a:cs typeface="Arial" panose="020B0604020202020204" pitchFamily="34" charset="0"/>
              </a:rPr>
              <a:t>ἐ</a:t>
            </a:r>
            <a:r>
              <a:rPr lang="el-GR" sz="1800" kern="100" dirty="0">
                <a:effectLst/>
                <a:latin typeface="Aptos" panose="020B0004020202020204" pitchFamily="34" charset="0"/>
                <a:ea typeface="Aptos" panose="020B0004020202020204" pitchFamily="34" charset="0"/>
                <a:cs typeface="Arial" panose="020B0604020202020204" pitchFamily="34" charset="0"/>
              </a:rPr>
              <a:t>στίν, </a:t>
            </a:r>
            <a:r>
              <a:rPr lang="el-GR" sz="1800" kern="100" dirty="0">
                <a:effectLst/>
                <a:latin typeface="Arial" panose="020B0604020202020204" pitchFamily="34" charset="0"/>
                <a:ea typeface="Aptos" panose="020B0004020202020204" pitchFamily="34" charset="0"/>
                <a:cs typeface="Arial" panose="020B0604020202020204" pitchFamily="34" charset="0"/>
              </a:rPr>
              <a:t>ἥ</a:t>
            </a:r>
            <a:r>
              <a:rPr lang="el-GR" sz="1800" kern="100" dirty="0">
                <a:effectLst/>
                <a:latin typeface="Aptos" panose="020B0004020202020204" pitchFamily="34" charset="0"/>
                <a:ea typeface="Aptos" panose="020B0004020202020204" pitchFamily="34" charset="0"/>
                <a:cs typeface="Arial" panose="020B0604020202020204" pitchFamily="34" charset="0"/>
              </a:rPr>
              <a:t>τις </a:t>
            </a:r>
            <a:r>
              <a:rPr lang="el-GR" sz="1800" kern="100" dirty="0">
                <a:effectLst/>
                <a:latin typeface="Arial" panose="020B0604020202020204" pitchFamily="34" charset="0"/>
                <a:ea typeface="Aptos" panose="020B0004020202020204" pitchFamily="34" charset="0"/>
                <a:cs typeface="Arial" panose="020B0604020202020204" pitchFamily="34" charset="0"/>
              </a:rPr>
              <a:t>ἐ</a:t>
            </a:r>
            <a:r>
              <a:rPr lang="el-GR" sz="1800" kern="100" dirty="0">
                <a:effectLst/>
                <a:latin typeface="Aptos" panose="020B0004020202020204" pitchFamily="34" charset="0"/>
                <a:ea typeface="Aptos" panose="020B0004020202020204" pitchFamily="34" charset="0"/>
                <a:cs typeface="Arial" panose="020B0604020202020204" pitchFamily="34" charset="0"/>
              </a:rPr>
              <a:t>στ</a:t>
            </a:r>
            <a:r>
              <a:rPr lang="el-GR" sz="1800" kern="100" dirty="0">
                <a:effectLst/>
                <a:latin typeface="Arial" panose="020B0604020202020204" pitchFamily="34" charset="0"/>
                <a:ea typeface="Aptos" panose="020B0004020202020204" pitchFamily="34" charset="0"/>
                <a:cs typeface="Arial" panose="020B0604020202020204" pitchFamily="34" charset="0"/>
              </a:rPr>
              <a:t>ὶ</a:t>
            </a:r>
            <a:r>
              <a:rPr lang="el-GR" sz="1800" kern="100" dirty="0">
                <a:effectLst/>
                <a:latin typeface="Aptos" panose="020B0004020202020204" pitchFamily="34" charset="0"/>
                <a:ea typeface="Aptos" panose="020B0004020202020204" pitchFamily="34" charset="0"/>
                <a:cs typeface="Arial" panose="020B0604020202020204" pitchFamily="34" charset="0"/>
              </a:rPr>
              <a:t>ν </a:t>
            </a:r>
            <a:r>
              <a:rPr lang="el-GR" sz="1800" b="1" kern="100" dirty="0">
                <a:effectLst/>
                <a:latin typeface="Aptos" panose="020B0004020202020204" pitchFamily="34" charset="0"/>
                <a:ea typeface="Aptos" panose="020B0004020202020204" pitchFamily="34" charset="0"/>
                <a:cs typeface="Arial" panose="020B0604020202020204" pitchFamily="34" charset="0"/>
              </a:rPr>
              <a:t>μήτηρ </a:t>
            </a:r>
            <a:r>
              <a:rPr lang="el-GR" sz="1800" b="1" kern="100" dirty="0">
                <a:effectLst/>
                <a:latin typeface="Arial" panose="020B0604020202020204" pitchFamily="34" charset="0"/>
                <a:ea typeface="Aptos" panose="020B0004020202020204" pitchFamily="34" charset="0"/>
                <a:cs typeface="Arial" panose="020B0604020202020204" pitchFamily="34" charset="0"/>
              </a:rPr>
              <a:t>ἡ</a:t>
            </a:r>
            <a:r>
              <a:rPr lang="el-GR" sz="1800" b="1" kern="100" dirty="0">
                <a:effectLst/>
                <a:latin typeface="Aptos" panose="020B0004020202020204" pitchFamily="34" charset="0"/>
                <a:ea typeface="Aptos" panose="020B0004020202020204" pitchFamily="34" charset="0"/>
                <a:cs typeface="Arial" panose="020B0604020202020204" pitchFamily="34" charset="0"/>
              </a:rPr>
              <a:t>μ</a:t>
            </a:r>
            <a:r>
              <a:rPr lang="el-GR" sz="1800" b="1" kern="100" dirty="0">
                <a:effectLst/>
                <a:latin typeface="Arial" panose="020B0604020202020204" pitchFamily="34" charset="0"/>
                <a:ea typeface="Aptos" panose="020B0004020202020204" pitchFamily="34" charset="0"/>
                <a:cs typeface="Arial" panose="020B0604020202020204" pitchFamily="34" charset="0"/>
              </a:rPr>
              <a:t>ῶ</a:t>
            </a:r>
            <a:r>
              <a:rPr lang="el-GR" sz="1800" b="1" kern="100" dirty="0">
                <a:effectLst/>
                <a:latin typeface="Aptos" panose="020B0004020202020204" pitchFamily="34" charset="0"/>
                <a:ea typeface="Aptos" panose="020B0004020202020204" pitchFamily="34" charset="0"/>
                <a:cs typeface="Arial" panose="020B0604020202020204" pitchFamily="34" charset="0"/>
              </a:rPr>
              <a:t>ν</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algn="r">
              <a:lnSpc>
                <a:spcPct val="107000"/>
              </a:lnSpc>
              <a:spcAft>
                <a:spcPts val="800"/>
              </a:spcAft>
              <a:buNone/>
            </a:pPr>
            <a:r>
              <a:rPr lang="en-GB" sz="1800" kern="100" dirty="0">
                <a:effectLst/>
                <a:latin typeface="Aptos" panose="020B0004020202020204" pitchFamily="34" charset="0"/>
                <a:ea typeface="Aptos" panose="020B0004020202020204" pitchFamily="34" charset="0"/>
                <a:cs typeface="Arial" panose="020B0604020202020204" pitchFamily="34" charset="0"/>
              </a:rPr>
              <a:t>Paul of Tarsus</a:t>
            </a:r>
          </a:p>
          <a:p>
            <a:pPr algn="r">
              <a:lnSpc>
                <a:spcPct val="107000"/>
              </a:lnSpc>
              <a:spcAft>
                <a:spcPts val="800"/>
              </a:spcAft>
            </a:pPr>
            <a:r>
              <a:rPr lang="en-GB" sz="1800" kern="100" dirty="0">
                <a:effectLst/>
                <a:latin typeface="Aptos" panose="020B0004020202020204" pitchFamily="34" charset="0"/>
                <a:ea typeface="Aptos" panose="020B0004020202020204" pitchFamily="34" charset="0"/>
                <a:cs typeface="Arial" panose="020B0604020202020204" pitchFamily="34" charset="0"/>
              </a:rPr>
              <a:t>Gal 4:26</a:t>
            </a:r>
          </a:p>
          <a:p>
            <a:endParaRPr lang="en-GB" dirty="0"/>
          </a:p>
        </p:txBody>
      </p:sp>
    </p:spTree>
    <p:extLst>
      <p:ext uri="{BB962C8B-B14F-4D97-AF65-F5344CB8AC3E}">
        <p14:creationId xmlns:p14="http://schemas.microsoft.com/office/powerpoint/2010/main" val="1603344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body" idx="1"/>
          </p:nvPr>
        </p:nvSpPr>
        <p:spPr/>
        <p:txBody>
          <a:bodyPr/>
          <a:lstStyle/>
          <a:p>
            <a:endParaRPr lang="en-US" dirty="0"/>
          </a:p>
        </p:txBody>
      </p:sp>
      <p:sp>
        <p:nvSpPr>
          <p:cNvPr id="2" name="Title 1">
            <a:extLst>
              <a:ext uri="{FF2B5EF4-FFF2-40B4-BE49-F238E27FC236}">
                <a16:creationId xmlns:a16="http://schemas.microsoft.com/office/drawing/2014/main" id="{DDAFB559-5FE4-4E69-8AD3-E20C1EEDAC47}"/>
              </a:ext>
            </a:extLst>
          </p:cNvPr>
          <p:cNvSpPr>
            <a:spLocks noGrp="1"/>
          </p:cNvSpPr>
          <p:nvPr>
            <p:ph type="title"/>
          </p:nvPr>
        </p:nvSpPr>
        <p:spPr/>
        <p:txBody>
          <a:bodyPr>
            <a:normAutofit/>
          </a:bodyPr>
          <a:lstStyle/>
          <a:p>
            <a:pPr algn="ctr"/>
            <a:r>
              <a:rPr lang="en-GB" sz="4000" dirty="0"/>
              <a:t>Q&amp;A</a:t>
            </a:r>
          </a:p>
        </p:txBody>
      </p:sp>
      <p:sp>
        <p:nvSpPr>
          <p:cNvPr id="3" name="Footer Placeholder 2">
            <a:extLst>
              <a:ext uri="{FF2B5EF4-FFF2-40B4-BE49-F238E27FC236}">
                <a16:creationId xmlns:a16="http://schemas.microsoft.com/office/drawing/2014/main" id="{BF5E9327-CFC8-1A96-9928-2A98D6FB8F5E}"/>
              </a:ext>
            </a:extLst>
          </p:cNvPr>
          <p:cNvSpPr>
            <a:spLocks noGrp="1"/>
          </p:cNvSpPr>
          <p:nvPr>
            <p:ph type="ftr" sz="quarter" idx="11"/>
          </p:nvPr>
        </p:nvSpPr>
        <p:spPr/>
        <p:txBody>
          <a:bodyPr/>
          <a:lstStyle/>
          <a:p>
            <a:r>
              <a:rPr lang="en-GB"/>
              <a:t>Steffen Jenkins</a:t>
            </a:r>
          </a:p>
        </p:txBody>
      </p:sp>
    </p:spTree>
    <p:extLst>
      <p:ext uri="{BB962C8B-B14F-4D97-AF65-F5344CB8AC3E}">
        <p14:creationId xmlns:p14="http://schemas.microsoft.com/office/powerpoint/2010/main" val="40973467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676CF0-45B4-CDF8-CEBE-D4E6669C6698}"/>
            </a:ext>
          </a:extLst>
        </p:cNvPr>
        <p:cNvGrpSpPr/>
        <p:nvPr/>
      </p:nvGrpSpPr>
      <p:grpSpPr>
        <a:xfrm>
          <a:off x="0" y="0"/>
          <a:ext cx="0" cy="0"/>
          <a:chOff x="0" y="0"/>
          <a:chExt cx="0" cy="0"/>
        </a:xfrm>
      </p:grpSpPr>
      <p:sp>
        <p:nvSpPr>
          <p:cNvPr id="4" name="Subtitle 3">
            <a:extLst>
              <a:ext uri="{FF2B5EF4-FFF2-40B4-BE49-F238E27FC236}">
                <a16:creationId xmlns:a16="http://schemas.microsoft.com/office/drawing/2014/main" id="{20322014-D464-7AAA-5666-747611972664}"/>
              </a:ext>
            </a:extLst>
          </p:cNvPr>
          <p:cNvSpPr>
            <a:spLocks noGrp="1"/>
          </p:cNvSpPr>
          <p:nvPr>
            <p:ph type="body" idx="1"/>
          </p:nvPr>
        </p:nvSpPr>
        <p:spPr/>
        <p:txBody>
          <a:bodyPr/>
          <a:lstStyle/>
          <a:p>
            <a:pPr marL="342900" indent="-342900">
              <a:buFont typeface="+mj-lt"/>
              <a:buAutoNum type="arabicPeriod"/>
            </a:pPr>
            <a:r>
              <a:rPr lang="en-US" dirty="0"/>
              <a:t>Appetite for detailed engagement with text, even in Leviticus</a:t>
            </a:r>
          </a:p>
          <a:p>
            <a:pPr marL="342900" indent="-342900">
              <a:buFont typeface="+mj-lt"/>
              <a:buAutoNum type="arabicPeriod"/>
            </a:pPr>
            <a:r>
              <a:rPr lang="en-US" dirty="0"/>
              <a:t>Re-unification of the theological disciplines</a:t>
            </a:r>
          </a:p>
          <a:p>
            <a:pPr marL="342900" indent="-342900">
              <a:buFont typeface="+mj-lt"/>
              <a:buAutoNum type="arabicPeriod"/>
            </a:pPr>
            <a:r>
              <a:rPr lang="en-US" dirty="0"/>
              <a:t>proper enjoyment of God’s word</a:t>
            </a:r>
          </a:p>
        </p:txBody>
      </p:sp>
      <p:sp>
        <p:nvSpPr>
          <p:cNvPr id="2" name="Title 1">
            <a:extLst>
              <a:ext uri="{FF2B5EF4-FFF2-40B4-BE49-F238E27FC236}">
                <a16:creationId xmlns:a16="http://schemas.microsoft.com/office/drawing/2014/main" id="{00B504F7-C510-0C62-D395-18D0D947DD59}"/>
              </a:ext>
            </a:extLst>
          </p:cNvPr>
          <p:cNvSpPr>
            <a:spLocks noGrp="1"/>
          </p:cNvSpPr>
          <p:nvPr>
            <p:ph type="title"/>
          </p:nvPr>
        </p:nvSpPr>
        <p:spPr/>
        <p:txBody>
          <a:bodyPr>
            <a:normAutofit/>
          </a:bodyPr>
          <a:lstStyle/>
          <a:p>
            <a:pPr algn="ctr"/>
            <a:r>
              <a:rPr lang="en-GB" sz="4000" dirty="0"/>
              <a:t>Prayer points</a:t>
            </a:r>
          </a:p>
        </p:txBody>
      </p:sp>
      <p:sp>
        <p:nvSpPr>
          <p:cNvPr id="3" name="Footer Placeholder 2">
            <a:extLst>
              <a:ext uri="{FF2B5EF4-FFF2-40B4-BE49-F238E27FC236}">
                <a16:creationId xmlns:a16="http://schemas.microsoft.com/office/drawing/2014/main" id="{3DB728C1-8764-D91B-3222-F1F68D93AFCF}"/>
              </a:ext>
            </a:extLst>
          </p:cNvPr>
          <p:cNvSpPr>
            <a:spLocks noGrp="1"/>
          </p:cNvSpPr>
          <p:nvPr>
            <p:ph type="ftr" sz="quarter" idx="11"/>
          </p:nvPr>
        </p:nvSpPr>
        <p:spPr/>
        <p:txBody>
          <a:bodyPr/>
          <a:lstStyle/>
          <a:p>
            <a:r>
              <a:rPr lang="en-GB"/>
              <a:t>Steffen Jenkins</a:t>
            </a:r>
          </a:p>
        </p:txBody>
      </p:sp>
    </p:spTree>
    <p:extLst>
      <p:ext uri="{BB962C8B-B14F-4D97-AF65-F5344CB8AC3E}">
        <p14:creationId xmlns:p14="http://schemas.microsoft.com/office/powerpoint/2010/main" val="540437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D72575-CED6-2B5C-6E0F-0CF4B90D3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1985B3-5EC0-26E8-C951-7E0FEE483E97}"/>
              </a:ext>
            </a:extLst>
          </p:cNvPr>
          <p:cNvSpPr>
            <a:spLocks noGrp="1"/>
          </p:cNvSpPr>
          <p:nvPr>
            <p:ph type="title"/>
          </p:nvPr>
        </p:nvSpPr>
        <p:spPr/>
        <p:txBody>
          <a:bodyPr/>
          <a:lstStyle/>
          <a:p>
            <a:r>
              <a:rPr lang="en-GB" dirty="0"/>
              <a:t>How do ceremonies </a:t>
            </a:r>
            <a:r>
              <a:rPr lang="en-GB" i="1" dirty="0"/>
              <a:t>teach</a:t>
            </a:r>
            <a:r>
              <a:rPr lang="en-GB" dirty="0"/>
              <a:t>?</a:t>
            </a:r>
          </a:p>
        </p:txBody>
      </p:sp>
      <p:sp>
        <p:nvSpPr>
          <p:cNvPr id="3" name="Content Placeholder 2">
            <a:extLst>
              <a:ext uri="{FF2B5EF4-FFF2-40B4-BE49-F238E27FC236}">
                <a16:creationId xmlns:a16="http://schemas.microsoft.com/office/drawing/2014/main" id="{C25DA9B7-66BE-0F17-DB4D-2883950DDC2F}"/>
              </a:ext>
            </a:extLst>
          </p:cNvPr>
          <p:cNvSpPr>
            <a:spLocks noGrp="1"/>
          </p:cNvSpPr>
          <p:nvPr>
            <p:ph sz="quarter" idx="1"/>
          </p:nvPr>
        </p:nvSpPr>
        <p:spPr/>
        <p:txBody>
          <a:bodyPr/>
          <a:lstStyle/>
          <a:p>
            <a:r>
              <a:rPr lang="en-GB" dirty="0"/>
              <a:t>Time traveller</a:t>
            </a:r>
          </a:p>
          <a:p>
            <a:r>
              <a:rPr lang="en-GB" dirty="0"/>
              <a:t>Hebrews 9:8–10</a:t>
            </a:r>
          </a:p>
          <a:p>
            <a:endParaRPr lang="en-GB" dirty="0"/>
          </a:p>
        </p:txBody>
      </p:sp>
      <p:sp>
        <p:nvSpPr>
          <p:cNvPr id="4" name="Footer Placeholder 3">
            <a:extLst>
              <a:ext uri="{FF2B5EF4-FFF2-40B4-BE49-F238E27FC236}">
                <a16:creationId xmlns:a16="http://schemas.microsoft.com/office/drawing/2014/main" id="{C44B986A-5676-BE1B-74E3-00D5E7A1C1FE}"/>
              </a:ext>
            </a:extLst>
          </p:cNvPr>
          <p:cNvSpPr>
            <a:spLocks noGrp="1"/>
          </p:cNvSpPr>
          <p:nvPr>
            <p:ph type="ftr" sz="quarter" idx="11"/>
          </p:nvPr>
        </p:nvSpPr>
        <p:spPr/>
        <p:txBody>
          <a:bodyPr/>
          <a:lstStyle/>
          <a:p>
            <a:r>
              <a:rPr lang="en-GB"/>
              <a:t>Steffen Jenkins</a:t>
            </a:r>
          </a:p>
        </p:txBody>
      </p:sp>
    </p:spTree>
    <p:extLst>
      <p:ext uri="{BB962C8B-B14F-4D97-AF65-F5344CB8AC3E}">
        <p14:creationId xmlns:p14="http://schemas.microsoft.com/office/powerpoint/2010/main" val="788883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B2A832-ABAF-7544-F304-FBB508AE18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BD3B9D-C951-3C82-B63B-62ED3BE85DDC}"/>
              </a:ext>
            </a:extLst>
          </p:cNvPr>
          <p:cNvSpPr>
            <a:spLocks noGrp="1"/>
          </p:cNvSpPr>
          <p:nvPr>
            <p:ph type="title"/>
          </p:nvPr>
        </p:nvSpPr>
        <p:spPr/>
        <p:txBody>
          <a:bodyPr/>
          <a:lstStyle/>
          <a:p>
            <a:r>
              <a:rPr lang="en-GB" dirty="0"/>
              <a:t>TOC</a:t>
            </a:r>
          </a:p>
        </p:txBody>
      </p:sp>
      <p:sp>
        <p:nvSpPr>
          <p:cNvPr id="3" name="Content Placeholder 2">
            <a:extLst>
              <a:ext uri="{FF2B5EF4-FFF2-40B4-BE49-F238E27FC236}">
                <a16:creationId xmlns:a16="http://schemas.microsoft.com/office/drawing/2014/main" id="{9DA3767F-CB3F-3C72-0D8A-AB199B9AFDD7}"/>
              </a:ext>
            </a:extLst>
          </p:cNvPr>
          <p:cNvSpPr>
            <a:spLocks noGrp="1"/>
          </p:cNvSpPr>
          <p:nvPr>
            <p:ph sz="quarter" idx="1"/>
          </p:nvPr>
        </p:nvSpPr>
        <p:spPr/>
        <p:txBody>
          <a:bodyPr/>
          <a:lstStyle/>
          <a:p>
            <a:r>
              <a:rPr lang="en-GB" dirty="0"/>
              <a:t>We will look at three examples:</a:t>
            </a:r>
          </a:p>
          <a:p>
            <a:pPr lvl="1"/>
            <a:r>
              <a:rPr lang="en-GB" dirty="0"/>
              <a:t>Leviticus 4 (a sacrifice)</a:t>
            </a:r>
          </a:p>
          <a:p>
            <a:pPr lvl="1"/>
            <a:r>
              <a:rPr lang="en-GB" dirty="0"/>
              <a:t>Numbers 35 (the cities of refuge)</a:t>
            </a:r>
          </a:p>
          <a:p>
            <a:pPr lvl="1"/>
            <a:r>
              <a:rPr lang="en-GB" dirty="0"/>
              <a:t>2 Samuel 24 (David’s census)</a:t>
            </a:r>
          </a:p>
          <a:p>
            <a:r>
              <a:rPr lang="en-GB" dirty="0"/>
              <a:t>Then think about how we teach the cross of Jesus</a:t>
            </a:r>
          </a:p>
          <a:p>
            <a:endParaRPr lang="en-GB" dirty="0"/>
          </a:p>
        </p:txBody>
      </p:sp>
      <p:sp>
        <p:nvSpPr>
          <p:cNvPr id="4" name="Footer Placeholder 3">
            <a:extLst>
              <a:ext uri="{FF2B5EF4-FFF2-40B4-BE49-F238E27FC236}">
                <a16:creationId xmlns:a16="http://schemas.microsoft.com/office/drawing/2014/main" id="{153E9953-F181-44C0-8B02-598BB005A57C}"/>
              </a:ext>
            </a:extLst>
          </p:cNvPr>
          <p:cNvSpPr>
            <a:spLocks noGrp="1"/>
          </p:cNvSpPr>
          <p:nvPr>
            <p:ph type="ftr" sz="quarter" idx="11"/>
          </p:nvPr>
        </p:nvSpPr>
        <p:spPr/>
        <p:txBody>
          <a:bodyPr/>
          <a:lstStyle/>
          <a:p>
            <a:r>
              <a:rPr lang="en-GB"/>
              <a:t>Steffen Jenkins</a:t>
            </a:r>
          </a:p>
        </p:txBody>
      </p:sp>
    </p:spTree>
    <p:extLst>
      <p:ext uri="{BB962C8B-B14F-4D97-AF65-F5344CB8AC3E}">
        <p14:creationId xmlns:p14="http://schemas.microsoft.com/office/powerpoint/2010/main" val="12747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592CD3-DE70-E826-6F6A-9151047A74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2547DE-33A1-184B-4FBF-D637104AAD4B}"/>
              </a:ext>
            </a:extLst>
          </p:cNvPr>
          <p:cNvSpPr>
            <a:spLocks noGrp="1"/>
          </p:cNvSpPr>
          <p:nvPr>
            <p:ph type="title"/>
          </p:nvPr>
        </p:nvSpPr>
        <p:spPr/>
        <p:txBody>
          <a:bodyPr>
            <a:normAutofit/>
          </a:bodyPr>
          <a:lstStyle/>
          <a:p>
            <a:r>
              <a:rPr lang="en-GB" dirty="0"/>
              <a:t>Leviticus 4: A Sacrifice for sin</a:t>
            </a:r>
          </a:p>
        </p:txBody>
      </p:sp>
      <p:sp>
        <p:nvSpPr>
          <p:cNvPr id="3" name="Content Placeholder 2">
            <a:extLst>
              <a:ext uri="{FF2B5EF4-FFF2-40B4-BE49-F238E27FC236}">
                <a16:creationId xmlns:a16="http://schemas.microsoft.com/office/drawing/2014/main" id="{5A8BFE19-DF2E-DF18-AFDB-5AA173AB5743}"/>
              </a:ext>
            </a:extLst>
          </p:cNvPr>
          <p:cNvSpPr>
            <a:spLocks noGrp="1"/>
          </p:cNvSpPr>
          <p:nvPr>
            <p:ph sz="quarter" idx="1"/>
          </p:nvPr>
        </p:nvSpPr>
        <p:spPr/>
        <p:txBody>
          <a:bodyPr>
            <a:normAutofit/>
          </a:bodyPr>
          <a:lstStyle/>
          <a:p>
            <a:r>
              <a:rPr lang="en-GB" dirty="0"/>
              <a:t>The basic pattern:</a:t>
            </a:r>
          </a:p>
          <a:p>
            <a:pPr lvl="1"/>
            <a:r>
              <a:rPr lang="en-GB" dirty="0"/>
              <a:t>Who sins? 22</a:t>
            </a:r>
          </a:p>
          <a:p>
            <a:pPr lvl="1"/>
            <a:r>
              <a:rPr lang="en-GB" dirty="0"/>
              <a:t>Price paid? 23</a:t>
            </a:r>
          </a:p>
          <a:p>
            <a:pPr lvl="1"/>
            <a:r>
              <a:rPr lang="en-GB" dirty="0"/>
              <a:t>Hands laid on, animal slaughtered 24</a:t>
            </a:r>
          </a:p>
          <a:p>
            <a:pPr lvl="1"/>
            <a:r>
              <a:rPr lang="en-GB" dirty="0"/>
              <a:t>Blood handled 25</a:t>
            </a:r>
          </a:p>
          <a:p>
            <a:pPr lvl="1"/>
            <a:r>
              <a:rPr lang="en-GB" dirty="0"/>
              <a:t>Fat removed and burnt 26a</a:t>
            </a:r>
          </a:p>
          <a:p>
            <a:pPr lvl="1"/>
            <a:r>
              <a:rPr lang="en-GB" dirty="0"/>
              <a:t>Disposal outside camp? ---</a:t>
            </a:r>
          </a:p>
          <a:p>
            <a:pPr lvl="1"/>
            <a:r>
              <a:rPr lang="en-GB" dirty="0"/>
              <a:t>Outcome: 26b “So the priest shall make atonement for him for his sin, and he shall be forgiven.”</a:t>
            </a:r>
          </a:p>
          <a:p>
            <a:pPr lvl="1"/>
            <a:endParaRPr lang="en-GB" dirty="0"/>
          </a:p>
          <a:p>
            <a:pPr lvl="1"/>
            <a:endParaRPr lang="en-GB" dirty="0"/>
          </a:p>
          <a:p>
            <a:pPr lvl="1"/>
            <a:endParaRPr lang="en-GB" dirty="0"/>
          </a:p>
        </p:txBody>
      </p:sp>
      <p:sp>
        <p:nvSpPr>
          <p:cNvPr id="4" name="Footer Placeholder 3">
            <a:extLst>
              <a:ext uri="{FF2B5EF4-FFF2-40B4-BE49-F238E27FC236}">
                <a16:creationId xmlns:a16="http://schemas.microsoft.com/office/drawing/2014/main" id="{4A464725-E4C5-6B69-747B-15D2EAAE0D4D}"/>
              </a:ext>
            </a:extLst>
          </p:cNvPr>
          <p:cNvSpPr>
            <a:spLocks noGrp="1"/>
          </p:cNvSpPr>
          <p:nvPr>
            <p:ph type="ftr" sz="quarter" idx="11"/>
          </p:nvPr>
        </p:nvSpPr>
        <p:spPr/>
        <p:txBody>
          <a:bodyPr/>
          <a:lstStyle/>
          <a:p>
            <a:r>
              <a:rPr lang="en-GB"/>
              <a:t>Steffen Jenkins</a:t>
            </a:r>
          </a:p>
        </p:txBody>
      </p:sp>
    </p:spTree>
    <p:extLst>
      <p:ext uri="{BB962C8B-B14F-4D97-AF65-F5344CB8AC3E}">
        <p14:creationId xmlns:p14="http://schemas.microsoft.com/office/powerpoint/2010/main" val="1039406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235A51-2A2B-4EFB-A7D5-7EC35D2F71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73E8C4-008E-EB94-232B-A5DCB96961F4}"/>
              </a:ext>
            </a:extLst>
          </p:cNvPr>
          <p:cNvSpPr>
            <a:spLocks noGrp="1"/>
          </p:cNvSpPr>
          <p:nvPr>
            <p:ph type="title"/>
          </p:nvPr>
        </p:nvSpPr>
        <p:spPr/>
        <p:txBody>
          <a:bodyPr/>
          <a:lstStyle/>
          <a:p>
            <a:r>
              <a:rPr lang="en-GB" dirty="0"/>
              <a:t>The pattern customised</a:t>
            </a:r>
          </a:p>
        </p:txBody>
      </p:sp>
      <p:sp>
        <p:nvSpPr>
          <p:cNvPr id="3" name="Content Placeholder 2">
            <a:extLst>
              <a:ext uri="{FF2B5EF4-FFF2-40B4-BE49-F238E27FC236}">
                <a16:creationId xmlns:a16="http://schemas.microsoft.com/office/drawing/2014/main" id="{24B7CBCC-54D1-A158-B1F6-E1E01561C6A2}"/>
              </a:ext>
            </a:extLst>
          </p:cNvPr>
          <p:cNvSpPr>
            <a:spLocks noGrp="1"/>
          </p:cNvSpPr>
          <p:nvPr>
            <p:ph sz="quarter" idx="1"/>
          </p:nvPr>
        </p:nvSpPr>
        <p:spPr/>
        <p:txBody>
          <a:bodyPr>
            <a:normAutofit/>
          </a:bodyPr>
          <a:lstStyle/>
          <a:p>
            <a:endParaRPr lang="en-GB" sz="1800" dirty="0">
              <a:solidFill>
                <a:srgbClr val="000000"/>
              </a:solidFill>
              <a:effectLst/>
              <a:latin typeface="EB Garamond" panose="00000500000000000000" pitchFamily="2" charset="0"/>
              <a:ea typeface="Calibri" panose="020F0502020204030204" pitchFamily="34" charset="0"/>
            </a:endParaRPr>
          </a:p>
          <a:p>
            <a:pPr marL="182880" indent="0">
              <a:lnSpc>
                <a:spcPct val="80000"/>
              </a:lnSpc>
              <a:spcBef>
                <a:spcPts val="500"/>
              </a:spcBef>
              <a:spcAft>
                <a:spcPts val="800"/>
              </a:spcAft>
              <a:buNone/>
            </a:pPr>
            <a:endParaRPr lang="en-GB" sz="3600" dirty="0"/>
          </a:p>
        </p:txBody>
      </p:sp>
      <p:sp>
        <p:nvSpPr>
          <p:cNvPr id="4" name="Footer Placeholder 3">
            <a:extLst>
              <a:ext uri="{FF2B5EF4-FFF2-40B4-BE49-F238E27FC236}">
                <a16:creationId xmlns:a16="http://schemas.microsoft.com/office/drawing/2014/main" id="{867FDCAB-8F2D-A9A5-A0CB-C0FCE0A09BD5}"/>
              </a:ext>
            </a:extLst>
          </p:cNvPr>
          <p:cNvSpPr>
            <a:spLocks noGrp="1"/>
          </p:cNvSpPr>
          <p:nvPr>
            <p:ph type="ftr" sz="quarter" idx="11"/>
          </p:nvPr>
        </p:nvSpPr>
        <p:spPr/>
        <p:txBody>
          <a:bodyPr/>
          <a:lstStyle/>
          <a:p>
            <a:r>
              <a:rPr lang="en-GB"/>
              <a:t>Steffen Jenkins</a:t>
            </a:r>
          </a:p>
        </p:txBody>
      </p:sp>
      <p:graphicFrame>
        <p:nvGraphicFramePr>
          <p:cNvPr id="5" name="Table 4">
            <a:extLst>
              <a:ext uri="{FF2B5EF4-FFF2-40B4-BE49-F238E27FC236}">
                <a16:creationId xmlns:a16="http://schemas.microsoft.com/office/drawing/2014/main" id="{03F2E324-F361-2A4F-D939-9753490AACB8}"/>
              </a:ext>
            </a:extLst>
          </p:cNvPr>
          <p:cNvGraphicFramePr>
            <a:graphicFrameLocks noGrp="1"/>
          </p:cNvGraphicFramePr>
          <p:nvPr>
            <p:extLst>
              <p:ext uri="{D42A27DB-BD31-4B8C-83A1-F6EECF244321}">
                <p14:modId xmlns:p14="http://schemas.microsoft.com/office/powerpoint/2010/main" val="3301122137"/>
              </p:ext>
            </p:extLst>
          </p:nvPr>
        </p:nvGraphicFramePr>
        <p:xfrm>
          <a:off x="402336" y="1527047"/>
          <a:ext cx="11532990" cy="2332176"/>
        </p:xfrm>
        <a:graphic>
          <a:graphicData uri="http://schemas.openxmlformats.org/drawingml/2006/table">
            <a:tbl>
              <a:tblPr firstRow="1" firstCol="1" bandRow="1">
                <a:tableStyleId>{69C7853C-536D-4A76-A0AE-DD22124D55A5}</a:tableStyleId>
              </a:tblPr>
              <a:tblGrid>
                <a:gridCol w="877824">
                  <a:extLst>
                    <a:ext uri="{9D8B030D-6E8A-4147-A177-3AD203B41FA5}">
                      <a16:colId xmlns:a16="http://schemas.microsoft.com/office/drawing/2014/main" val="1303348227"/>
                    </a:ext>
                  </a:extLst>
                </a:gridCol>
                <a:gridCol w="1808480">
                  <a:extLst>
                    <a:ext uri="{9D8B030D-6E8A-4147-A177-3AD203B41FA5}">
                      <a16:colId xmlns:a16="http://schemas.microsoft.com/office/drawing/2014/main" val="862944722"/>
                    </a:ext>
                  </a:extLst>
                </a:gridCol>
                <a:gridCol w="1727200">
                  <a:extLst>
                    <a:ext uri="{9D8B030D-6E8A-4147-A177-3AD203B41FA5}">
                      <a16:colId xmlns:a16="http://schemas.microsoft.com/office/drawing/2014/main" val="1349856633"/>
                    </a:ext>
                  </a:extLst>
                </a:gridCol>
                <a:gridCol w="2468880">
                  <a:extLst>
                    <a:ext uri="{9D8B030D-6E8A-4147-A177-3AD203B41FA5}">
                      <a16:colId xmlns:a16="http://schemas.microsoft.com/office/drawing/2014/main" val="2112357774"/>
                    </a:ext>
                  </a:extLst>
                </a:gridCol>
                <a:gridCol w="4650606">
                  <a:extLst>
                    <a:ext uri="{9D8B030D-6E8A-4147-A177-3AD203B41FA5}">
                      <a16:colId xmlns:a16="http://schemas.microsoft.com/office/drawing/2014/main" val="3025669510"/>
                    </a:ext>
                  </a:extLst>
                </a:gridCol>
              </a:tblGrid>
              <a:tr h="777392">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vv.</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a:effectLst/>
                          <a:latin typeface="Palatino Linotype" panose="02040502050505030304" pitchFamily="18" charset="0"/>
                          <a:ea typeface="Calibri" panose="020F0502020204030204" pitchFamily="34" charset="0"/>
                          <a:cs typeface="Arial" panose="020B0604020202020204" pitchFamily="34" charset="0"/>
                        </a:rPr>
                        <a:t>who sins?</a:t>
                      </a:r>
                      <a:endParaRPr lang="en-GB" sz="280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a:effectLst/>
                          <a:latin typeface="Palatino Linotype" panose="02040502050505030304" pitchFamily="18" charset="0"/>
                          <a:ea typeface="Calibri" panose="020F0502020204030204" pitchFamily="34" charset="0"/>
                          <a:cs typeface="Arial" panose="020B0604020202020204" pitchFamily="34" charset="0"/>
                        </a:rPr>
                        <a:t>price paid?</a:t>
                      </a:r>
                      <a:endParaRPr lang="en-GB" sz="280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a:effectLst/>
                          <a:latin typeface="Palatino Linotype" panose="02040502050505030304" pitchFamily="18" charset="0"/>
                          <a:ea typeface="Calibri" panose="020F0502020204030204" pitchFamily="34" charset="0"/>
                          <a:cs typeface="Arial" panose="020B0604020202020204" pitchFamily="34" charset="0"/>
                        </a:rPr>
                        <a:t>where blood sprinkled?</a:t>
                      </a:r>
                      <a:endParaRPr lang="en-GB" sz="280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which altar blood daubed and poured out?</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165976885"/>
                  </a:ext>
                </a:extLst>
              </a:tr>
              <a:tr h="777392">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22–26</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highlight>
                            <a:srgbClr val="00FF00"/>
                          </a:highlight>
                          <a:latin typeface="Palatino Linotype" panose="02040502050505030304" pitchFamily="18" charset="0"/>
                          <a:ea typeface="Calibri" panose="020F0502020204030204" pitchFamily="34" charset="0"/>
                          <a:cs typeface="Arial" panose="020B0604020202020204" pitchFamily="34" charset="0"/>
                        </a:rPr>
                        <a:t>Leader</a:t>
                      </a:r>
                      <a:endParaRPr lang="en-GB" sz="2800" dirty="0">
                        <a:effectLst/>
                        <a:highlight>
                          <a:srgbClr val="00FF00"/>
                        </a:highligh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highlight>
                            <a:srgbClr val="00FF00"/>
                          </a:highlight>
                          <a:latin typeface="Palatino Linotype" panose="02040502050505030304" pitchFamily="18" charset="0"/>
                          <a:ea typeface="Calibri" panose="020F0502020204030204" pitchFamily="34" charset="0"/>
                          <a:cs typeface="Arial" panose="020B0604020202020204" pitchFamily="34" charset="0"/>
                        </a:rPr>
                        <a:t>male</a:t>
                      </a:r>
                      <a:r>
                        <a:rPr lang="en-GB" sz="1600" dirty="0">
                          <a:effectLst/>
                          <a:latin typeface="Palatino Linotype" panose="02040502050505030304" pitchFamily="18" charset="0"/>
                          <a:ea typeface="Calibri" panose="020F0502020204030204" pitchFamily="34" charset="0"/>
                          <a:cs typeface="Arial" panose="020B0604020202020204" pitchFamily="34" charset="0"/>
                        </a:rPr>
                        <a:t> goat v23</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a:effectLst/>
                          <a:latin typeface="Palatino Linotype" panose="02040502050505030304" pitchFamily="18" charset="0"/>
                          <a:ea typeface="Calibri" panose="020F0502020204030204" pitchFamily="34" charset="0"/>
                          <a:cs typeface="Arial" panose="020B0604020202020204" pitchFamily="34" charset="0"/>
                        </a:rPr>
                        <a:t>none</a:t>
                      </a:r>
                      <a:endParaRPr lang="en-GB" sz="280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a:effectLst/>
                          <a:latin typeface="Palatino Linotype" panose="02040502050505030304" pitchFamily="18" charset="0"/>
                          <a:ea typeface="Calibri" panose="020F0502020204030204" pitchFamily="34" charset="0"/>
                          <a:cs typeface="Arial" panose="020B0604020202020204" pitchFamily="34" charset="0"/>
                        </a:rPr>
                        <a:t>outside tent of meeting, altar of whole burnt offering v25</a:t>
                      </a:r>
                      <a:endParaRPr lang="en-GB" sz="280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309802243"/>
                  </a:ext>
                </a:extLst>
              </a:tr>
              <a:tr h="777392">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27–31</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highlight>
                            <a:srgbClr val="FFFF00"/>
                          </a:highlight>
                          <a:latin typeface="Palatino Linotype" panose="02040502050505030304" pitchFamily="18" charset="0"/>
                          <a:ea typeface="Calibri" panose="020F0502020204030204" pitchFamily="34" charset="0"/>
                          <a:cs typeface="Arial" panose="020B0604020202020204" pitchFamily="34" charset="0"/>
                        </a:rPr>
                        <a:t>One of the people</a:t>
                      </a:r>
                      <a:endParaRPr lang="en-GB" sz="2800" dirty="0">
                        <a:effectLst/>
                        <a:highlight>
                          <a:srgbClr val="FFFF00"/>
                        </a:highligh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highlight>
                            <a:srgbClr val="FFFF00"/>
                          </a:highlight>
                          <a:latin typeface="Palatino Linotype" panose="02040502050505030304" pitchFamily="18" charset="0"/>
                          <a:ea typeface="Calibri" panose="020F0502020204030204" pitchFamily="34" charset="0"/>
                          <a:cs typeface="Arial" panose="020B0604020202020204" pitchFamily="34" charset="0"/>
                        </a:rPr>
                        <a:t>female</a:t>
                      </a:r>
                      <a:r>
                        <a:rPr lang="en-GB" sz="1600" dirty="0">
                          <a:effectLst/>
                          <a:latin typeface="Palatino Linotype" panose="02040502050505030304" pitchFamily="18" charset="0"/>
                          <a:ea typeface="Calibri" panose="020F0502020204030204" pitchFamily="34" charset="0"/>
                          <a:cs typeface="Arial" panose="020B0604020202020204" pitchFamily="34" charset="0"/>
                        </a:rPr>
                        <a:t> goat v28</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none</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outside tent of meeting, altar of whole burnt offering v30</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158819620"/>
                  </a:ext>
                </a:extLst>
              </a:tr>
            </a:tbl>
          </a:graphicData>
        </a:graphic>
      </p:graphicFrame>
    </p:spTree>
    <p:extLst>
      <p:ext uri="{BB962C8B-B14F-4D97-AF65-F5344CB8AC3E}">
        <p14:creationId xmlns:p14="http://schemas.microsoft.com/office/powerpoint/2010/main" val="33029576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A9D8D1-4F17-EC44-6401-0ABCC369E2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66D482-8F00-93C3-E1D9-C95C588E6E29}"/>
              </a:ext>
            </a:extLst>
          </p:cNvPr>
          <p:cNvSpPr>
            <a:spLocks noGrp="1"/>
          </p:cNvSpPr>
          <p:nvPr>
            <p:ph type="title"/>
          </p:nvPr>
        </p:nvSpPr>
        <p:spPr/>
        <p:txBody>
          <a:bodyPr/>
          <a:lstStyle/>
          <a:p>
            <a:r>
              <a:rPr lang="en-GB" dirty="0"/>
              <a:t>The pattern customised (2)</a:t>
            </a:r>
          </a:p>
        </p:txBody>
      </p:sp>
      <p:sp>
        <p:nvSpPr>
          <p:cNvPr id="3" name="Content Placeholder 2">
            <a:extLst>
              <a:ext uri="{FF2B5EF4-FFF2-40B4-BE49-F238E27FC236}">
                <a16:creationId xmlns:a16="http://schemas.microsoft.com/office/drawing/2014/main" id="{AF4A5D0D-1A0F-54ED-E9C6-68D8E7DAA203}"/>
              </a:ext>
            </a:extLst>
          </p:cNvPr>
          <p:cNvSpPr>
            <a:spLocks noGrp="1"/>
          </p:cNvSpPr>
          <p:nvPr>
            <p:ph sz="quarter" idx="1"/>
          </p:nvPr>
        </p:nvSpPr>
        <p:spPr/>
        <p:txBody>
          <a:bodyPr>
            <a:normAutofit/>
          </a:bodyPr>
          <a:lstStyle/>
          <a:p>
            <a:endParaRPr lang="en-GB" sz="1800" dirty="0">
              <a:solidFill>
                <a:srgbClr val="000000"/>
              </a:solidFill>
              <a:effectLst/>
              <a:latin typeface="EB Garamond" panose="00000500000000000000" pitchFamily="2" charset="0"/>
              <a:ea typeface="Calibri" panose="020F0502020204030204" pitchFamily="34" charset="0"/>
            </a:endParaRPr>
          </a:p>
          <a:p>
            <a:pPr marL="182880" indent="0">
              <a:lnSpc>
                <a:spcPct val="80000"/>
              </a:lnSpc>
              <a:spcBef>
                <a:spcPts val="500"/>
              </a:spcBef>
              <a:spcAft>
                <a:spcPts val="800"/>
              </a:spcAft>
              <a:buNone/>
            </a:pPr>
            <a:endParaRPr lang="en-GB" sz="3600" dirty="0"/>
          </a:p>
        </p:txBody>
      </p:sp>
      <p:sp>
        <p:nvSpPr>
          <p:cNvPr id="4" name="Footer Placeholder 3">
            <a:extLst>
              <a:ext uri="{FF2B5EF4-FFF2-40B4-BE49-F238E27FC236}">
                <a16:creationId xmlns:a16="http://schemas.microsoft.com/office/drawing/2014/main" id="{BE68EDC2-FA49-C5C0-7277-F52B154BAB69}"/>
              </a:ext>
            </a:extLst>
          </p:cNvPr>
          <p:cNvSpPr>
            <a:spLocks noGrp="1"/>
          </p:cNvSpPr>
          <p:nvPr>
            <p:ph type="ftr" sz="quarter" idx="11"/>
          </p:nvPr>
        </p:nvSpPr>
        <p:spPr/>
        <p:txBody>
          <a:bodyPr/>
          <a:lstStyle/>
          <a:p>
            <a:r>
              <a:rPr lang="en-GB"/>
              <a:t>Steffen Jenkins</a:t>
            </a:r>
          </a:p>
        </p:txBody>
      </p:sp>
      <p:graphicFrame>
        <p:nvGraphicFramePr>
          <p:cNvPr id="5" name="Table 4">
            <a:extLst>
              <a:ext uri="{FF2B5EF4-FFF2-40B4-BE49-F238E27FC236}">
                <a16:creationId xmlns:a16="http://schemas.microsoft.com/office/drawing/2014/main" id="{72B593FC-4FBD-571B-FD04-303E8E2BDFFD}"/>
              </a:ext>
            </a:extLst>
          </p:cNvPr>
          <p:cNvGraphicFramePr>
            <a:graphicFrameLocks noGrp="1"/>
          </p:cNvGraphicFramePr>
          <p:nvPr>
            <p:extLst>
              <p:ext uri="{D42A27DB-BD31-4B8C-83A1-F6EECF244321}">
                <p14:modId xmlns:p14="http://schemas.microsoft.com/office/powerpoint/2010/main" val="2938553027"/>
              </p:ext>
            </p:extLst>
          </p:nvPr>
        </p:nvGraphicFramePr>
        <p:xfrm>
          <a:off x="402336" y="1527047"/>
          <a:ext cx="11532990" cy="3109568"/>
        </p:xfrm>
        <a:graphic>
          <a:graphicData uri="http://schemas.openxmlformats.org/drawingml/2006/table">
            <a:tbl>
              <a:tblPr firstRow="1" firstCol="1" bandRow="1">
                <a:tableStyleId>{69C7853C-536D-4A76-A0AE-DD22124D55A5}</a:tableStyleId>
              </a:tblPr>
              <a:tblGrid>
                <a:gridCol w="877824">
                  <a:extLst>
                    <a:ext uri="{9D8B030D-6E8A-4147-A177-3AD203B41FA5}">
                      <a16:colId xmlns:a16="http://schemas.microsoft.com/office/drawing/2014/main" val="1303348227"/>
                    </a:ext>
                  </a:extLst>
                </a:gridCol>
                <a:gridCol w="1808480">
                  <a:extLst>
                    <a:ext uri="{9D8B030D-6E8A-4147-A177-3AD203B41FA5}">
                      <a16:colId xmlns:a16="http://schemas.microsoft.com/office/drawing/2014/main" val="862944722"/>
                    </a:ext>
                  </a:extLst>
                </a:gridCol>
                <a:gridCol w="1727200">
                  <a:extLst>
                    <a:ext uri="{9D8B030D-6E8A-4147-A177-3AD203B41FA5}">
                      <a16:colId xmlns:a16="http://schemas.microsoft.com/office/drawing/2014/main" val="1349856633"/>
                    </a:ext>
                  </a:extLst>
                </a:gridCol>
                <a:gridCol w="3169920">
                  <a:extLst>
                    <a:ext uri="{9D8B030D-6E8A-4147-A177-3AD203B41FA5}">
                      <a16:colId xmlns:a16="http://schemas.microsoft.com/office/drawing/2014/main" val="2112357774"/>
                    </a:ext>
                  </a:extLst>
                </a:gridCol>
                <a:gridCol w="3949566">
                  <a:extLst>
                    <a:ext uri="{9D8B030D-6E8A-4147-A177-3AD203B41FA5}">
                      <a16:colId xmlns:a16="http://schemas.microsoft.com/office/drawing/2014/main" val="3025669510"/>
                    </a:ext>
                  </a:extLst>
                </a:gridCol>
              </a:tblGrid>
              <a:tr h="777392">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vv.</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a:effectLst/>
                          <a:latin typeface="Palatino Linotype" panose="02040502050505030304" pitchFamily="18" charset="0"/>
                          <a:ea typeface="Calibri" panose="020F0502020204030204" pitchFamily="34" charset="0"/>
                          <a:cs typeface="Arial" panose="020B0604020202020204" pitchFamily="34" charset="0"/>
                        </a:rPr>
                        <a:t>who sins?</a:t>
                      </a:r>
                      <a:endParaRPr lang="en-GB" sz="280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a:effectLst/>
                          <a:latin typeface="Palatino Linotype" panose="02040502050505030304" pitchFamily="18" charset="0"/>
                          <a:ea typeface="Calibri" panose="020F0502020204030204" pitchFamily="34" charset="0"/>
                          <a:cs typeface="Arial" panose="020B0604020202020204" pitchFamily="34" charset="0"/>
                        </a:rPr>
                        <a:t>price paid?</a:t>
                      </a:r>
                      <a:endParaRPr lang="en-GB" sz="280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a:effectLst/>
                          <a:latin typeface="Palatino Linotype" panose="02040502050505030304" pitchFamily="18" charset="0"/>
                          <a:ea typeface="Calibri" panose="020F0502020204030204" pitchFamily="34" charset="0"/>
                          <a:cs typeface="Arial" panose="020B0604020202020204" pitchFamily="34" charset="0"/>
                        </a:rPr>
                        <a:t>where blood sprinkled?</a:t>
                      </a:r>
                      <a:endParaRPr lang="en-GB" sz="280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which altar blood daubed and poured out?</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165976885"/>
                  </a:ext>
                </a:extLst>
              </a:tr>
              <a:tr h="777392">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13–21</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highlight>
                            <a:srgbClr val="00FFFF"/>
                          </a:highlight>
                          <a:latin typeface="Palatino Linotype" panose="02040502050505030304" pitchFamily="18" charset="0"/>
                          <a:ea typeface="Calibri" panose="020F0502020204030204" pitchFamily="34" charset="0"/>
                          <a:cs typeface="Arial" panose="020B0604020202020204" pitchFamily="34" charset="0"/>
                        </a:rPr>
                        <a:t>Whole congregation</a:t>
                      </a:r>
                      <a:endParaRPr lang="en-GB" sz="2800" dirty="0">
                        <a:effectLst/>
                        <a:highlight>
                          <a:srgbClr val="00FFFF"/>
                        </a:highligh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highlight>
                            <a:srgbClr val="00FFFF"/>
                          </a:highlight>
                          <a:latin typeface="Palatino Linotype" panose="02040502050505030304" pitchFamily="18" charset="0"/>
                          <a:ea typeface="Calibri" panose="020F0502020204030204" pitchFamily="34" charset="0"/>
                          <a:cs typeface="Arial" panose="020B0604020202020204" pitchFamily="34" charset="0"/>
                        </a:rPr>
                        <a:t>(male) bull v14</a:t>
                      </a:r>
                      <a:endParaRPr lang="en-GB" sz="2800" dirty="0">
                        <a:effectLst/>
                        <a:highlight>
                          <a:srgbClr val="00FFFF"/>
                        </a:highligh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highlight>
                            <a:srgbClr val="00FFFF"/>
                          </a:highlight>
                          <a:latin typeface="Palatino Linotype" panose="02040502050505030304" pitchFamily="18" charset="0"/>
                          <a:ea typeface="Calibri" panose="020F0502020204030204" pitchFamily="34" charset="0"/>
                          <a:cs typeface="Arial" panose="020B0604020202020204" pitchFamily="34" charset="0"/>
                        </a:rPr>
                        <a:t>in tent of meeting, on the curtain v16–17</a:t>
                      </a:r>
                      <a:endParaRPr lang="en-GB" sz="2800" dirty="0">
                        <a:effectLst/>
                        <a:highlight>
                          <a:srgbClr val="00FFFF"/>
                        </a:highligh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highlight>
                            <a:srgbClr val="00FFFF"/>
                          </a:highlight>
                          <a:latin typeface="Palatino Linotype" panose="02040502050505030304" pitchFamily="18" charset="0"/>
                          <a:ea typeface="Calibri" panose="020F0502020204030204" pitchFamily="34" charset="0"/>
                          <a:cs typeface="Arial" panose="020B0604020202020204" pitchFamily="34" charset="0"/>
                        </a:rPr>
                        <a:t>in tent of meeting, incense altar v18</a:t>
                      </a:r>
                      <a:endParaRPr lang="en-GB" sz="2800" dirty="0">
                        <a:effectLst/>
                        <a:highlight>
                          <a:srgbClr val="00FFFF"/>
                        </a:highligh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145164266"/>
                  </a:ext>
                </a:extLst>
              </a:tr>
              <a:tr h="777392">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22–26</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highlight>
                            <a:srgbClr val="00FF00"/>
                          </a:highlight>
                          <a:latin typeface="Palatino Linotype" panose="02040502050505030304" pitchFamily="18" charset="0"/>
                          <a:ea typeface="Calibri" panose="020F0502020204030204" pitchFamily="34" charset="0"/>
                          <a:cs typeface="Arial" panose="020B0604020202020204" pitchFamily="34" charset="0"/>
                        </a:rPr>
                        <a:t>Leader</a:t>
                      </a:r>
                      <a:endParaRPr lang="en-GB" sz="2800" dirty="0">
                        <a:effectLst/>
                        <a:highlight>
                          <a:srgbClr val="00FF00"/>
                        </a:highligh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highlight>
                            <a:srgbClr val="00FF00"/>
                          </a:highlight>
                          <a:latin typeface="Palatino Linotype" panose="02040502050505030304" pitchFamily="18" charset="0"/>
                          <a:ea typeface="Calibri" panose="020F0502020204030204" pitchFamily="34" charset="0"/>
                          <a:cs typeface="Arial" panose="020B0604020202020204" pitchFamily="34" charset="0"/>
                        </a:rPr>
                        <a:t>male</a:t>
                      </a:r>
                      <a:r>
                        <a:rPr lang="en-GB" sz="1600" dirty="0">
                          <a:effectLst/>
                          <a:latin typeface="Palatino Linotype" panose="02040502050505030304" pitchFamily="18" charset="0"/>
                          <a:ea typeface="Calibri" panose="020F0502020204030204" pitchFamily="34" charset="0"/>
                          <a:cs typeface="Arial" panose="020B0604020202020204" pitchFamily="34" charset="0"/>
                        </a:rPr>
                        <a:t> goat v23</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none</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outside tent of meeting, altar of whole burnt offering v25</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309802243"/>
                  </a:ext>
                </a:extLst>
              </a:tr>
              <a:tr h="777392">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27–31</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highlight>
                            <a:srgbClr val="FFFF00"/>
                          </a:highlight>
                          <a:latin typeface="Palatino Linotype" panose="02040502050505030304" pitchFamily="18" charset="0"/>
                          <a:ea typeface="Calibri" panose="020F0502020204030204" pitchFamily="34" charset="0"/>
                          <a:cs typeface="Arial" panose="020B0604020202020204" pitchFamily="34" charset="0"/>
                        </a:rPr>
                        <a:t>One of the people</a:t>
                      </a:r>
                      <a:endParaRPr lang="en-GB" sz="2800" dirty="0">
                        <a:effectLst/>
                        <a:highlight>
                          <a:srgbClr val="FFFF00"/>
                        </a:highligh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highlight>
                            <a:srgbClr val="FFFF00"/>
                          </a:highlight>
                          <a:latin typeface="Palatino Linotype" panose="02040502050505030304" pitchFamily="18" charset="0"/>
                          <a:ea typeface="Calibri" panose="020F0502020204030204" pitchFamily="34" charset="0"/>
                          <a:cs typeface="Arial" panose="020B0604020202020204" pitchFamily="34" charset="0"/>
                        </a:rPr>
                        <a:t>female</a:t>
                      </a:r>
                      <a:r>
                        <a:rPr lang="en-GB" sz="1600" dirty="0">
                          <a:effectLst/>
                          <a:latin typeface="Palatino Linotype" panose="02040502050505030304" pitchFamily="18" charset="0"/>
                          <a:ea typeface="Calibri" panose="020F0502020204030204" pitchFamily="34" charset="0"/>
                          <a:cs typeface="Arial" panose="020B0604020202020204" pitchFamily="34" charset="0"/>
                        </a:rPr>
                        <a:t> goat v28</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none</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outside tent of meeting, altar of whole burnt offering v30</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158819620"/>
                  </a:ext>
                </a:extLst>
              </a:tr>
            </a:tbl>
          </a:graphicData>
        </a:graphic>
      </p:graphicFrame>
    </p:spTree>
    <p:extLst>
      <p:ext uri="{BB962C8B-B14F-4D97-AF65-F5344CB8AC3E}">
        <p14:creationId xmlns:p14="http://schemas.microsoft.com/office/powerpoint/2010/main" val="26656435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D8AF5E-AB62-ACF3-3683-1C98991C2E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BAD226-0E22-6DB6-F3D0-D9E56AB4D5F0}"/>
              </a:ext>
            </a:extLst>
          </p:cNvPr>
          <p:cNvSpPr>
            <a:spLocks noGrp="1"/>
          </p:cNvSpPr>
          <p:nvPr>
            <p:ph type="title"/>
          </p:nvPr>
        </p:nvSpPr>
        <p:spPr/>
        <p:txBody>
          <a:bodyPr/>
          <a:lstStyle/>
          <a:p>
            <a:r>
              <a:rPr lang="en-GB" dirty="0"/>
              <a:t>The pattern repeats itself</a:t>
            </a:r>
          </a:p>
        </p:txBody>
      </p:sp>
      <p:sp>
        <p:nvSpPr>
          <p:cNvPr id="3" name="Content Placeholder 2">
            <a:extLst>
              <a:ext uri="{FF2B5EF4-FFF2-40B4-BE49-F238E27FC236}">
                <a16:creationId xmlns:a16="http://schemas.microsoft.com/office/drawing/2014/main" id="{5B5DFF94-9859-C6F1-55A6-05F6B585A4A2}"/>
              </a:ext>
            </a:extLst>
          </p:cNvPr>
          <p:cNvSpPr>
            <a:spLocks noGrp="1"/>
          </p:cNvSpPr>
          <p:nvPr>
            <p:ph sz="quarter" idx="1"/>
          </p:nvPr>
        </p:nvSpPr>
        <p:spPr/>
        <p:txBody>
          <a:bodyPr>
            <a:normAutofit/>
          </a:bodyPr>
          <a:lstStyle/>
          <a:p>
            <a:endParaRPr lang="en-GB" sz="1800" dirty="0">
              <a:solidFill>
                <a:srgbClr val="000000"/>
              </a:solidFill>
              <a:effectLst/>
              <a:latin typeface="EB Garamond" panose="00000500000000000000" pitchFamily="2" charset="0"/>
              <a:ea typeface="Calibri" panose="020F0502020204030204" pitchFamily="34" charset="0"/>
            </a:endParaRPr>
          </a:p>
          <a:p>
            <a:pPr marL="182880" indent="0">
              <a:lnSpc>
                <a:spcPct val="80000"/>
              </a:lnSpc>
              <a:spcBef>
                <a:spcPts val="500"/>
              </a:spcBef>
              <a:spcAft>
                <a:spcPts val="800"/>
              </a:spcAft>
              <a:buNone/>
            </a:pPr>
            <a:endParaRPr lang="en-GB" sz="3600" dirty="0"/>
          </a:p>
        </p:txBody>
      </p:sp>
      <p:sp>
        <p:nvSpPr>
          <p:cNvPr id="4" name="Footer Placeholder 3">
            <a:extLst>
              <a:ext uri="{FF2B5EF4-FFF2-40B4-BE49-F238E27FC236}">
                <a16:creationId xmlns:a16="http://schemas.microsoft.com/office/drawing/2014/main" id="{E0636B72-7D42-70D3-0F99-203AAE9AB087}"/>
              </a:ext>
            </a:extLst>
          </p:cNvPr>
          <p:cNvSpPr>
            <a:spLocks noGrp="1"/>
          </p:cNvSpPr>
          <p:nvPr>
            <p:ph type="ftr" sz="quarter" idx="11"/>
          </p:nvPr>
        </p:nvSpPr>
        <p:spPr/>
        <p:txBody>
          <a:bodyPr/>
          <a:lstStyle/>
          <a:p>
            <a:r>
              <a:rPr lang="en-GB"/>
              <a:t>Steffen Jenkins</a:t>
            </a:r>
          </a:p>
        </p:txBody>
      </p:sp>
      <p:graphicFrame>
        <p:nvGraphicFramePr>
          <p:cNvPr id="5" name="Table 4">
            <a:extLst>
              <a:ext uri="{FF2B5EF4-FFF2-40B4-BE49-F238E27FC236}">
                <a16:creationId xmlns:a16="http://schemas.microsoft.com/office/drawing/2014/main" id="{516CAA22-4156-7EA2-AA18-D226925B469E}"/>
              </a:ext>
            </a:extLst>
          </p:cNvPr>
          <p:cNvGraphicFramePr>
            <a:graphicFrameLocks noGrp="1"/>
          </p:cNvGraphicFramePr>
          <p:nvPr>
            <p:extLst>
              <p:ext uri="{D42A27DB-BD31-4B8C-83A1-F6EECF244321}">
                <p14:modId xmlns:p14="http://schemas.microsoft.com/office/powerpoint/2010/main" val="2183754997"/>
              </p:ext>
            </p:extLst>
          </p:nvPr>
        </p:nvGraphicFramePr>
        <p:xfrm>
          <a:off x="402336" y="1527047"/>
          <a:ext cx="11532990" cy="3886960"/>
        </p:xfrm>
        <a:graphic>
          <a:graphicData uri="http://schemas.openxmlformats.org/drawingml/2006/table">
            <a:tbl>
              <a:tblPr firstRow="1" firstCol="1" bandRow="1">
                <a:tableStyleId>{69C7853C-536D-4A76-A0AE-DD22124D55A5}</a:tableStyleId>
              </a:tblPr>
              <a:tblGrid>
                <a:gridCol w="877824">
                  <a:extLst>
                    <a:ext uri="{9D8B030D-6E8A-4147-A177-3AD203B41FA5}">
                      <a16:colId xmlns:a16="http://schemas.microsoft.com/office/drawing/2014/main" val="1303348227"/>
                    </a:ext>
                  </a:extLst>
                </a:gridCol>
                <a:gridCol w="1808480">
                  <a:extLst>
                    <a:ext uri="{9D8B030D-6E8A-4147-A177-3AD203B41FA5}">
                      <a16:colId xmlns:a16="http://schemas.microsoft.com/office/drawing/2014/main" val="862944722"/>
                    </a:ext>
                  </a:extLst>
                </a:gridCol>
                <a:gridCol w="1727200">
                  <a:extLst>
                    <a:ext uri="{9D8B030D-6E8A-4147-A177-3AD203B41FA5}">
                      <a16:colId xmlns:a16="http://schemas.microsoft.com/office/drawing/2014/main" val="1349856633"/>
                    </a:ext>
                  </a:extLst>
                </a:gridCol>
                <a:gridCol w="3169920">
                  <a:extLst>
                    <a:ext uri="{9D8B030D-6E8A-4147-A177-3AD203B41FA5}">
                      <a16:colId xmlns:a16="http://schemas.microsoft.com/office/drawing/2014/main" val="2112357774"/>
                    </a:ext>
                  </a:extLst>
                </a:gridCol>
                <a:gridCol w="3949566">
                  <a:extLst>
                    <a:ext uri="{9D8B030D-6E8A-4147-A177-3AD203B41FA5}">
                      <a16:colId xmlns:a16="http://schemas.microsoft.com/office/drawing/2014/main" val="3025669510"/>
                    </a:ext>
                  </a:extLst>
                </a:gridCol>
              </a:tblGrid>
              <a:tr h="777392">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vv.</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who sins?</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a:effectLst/>
                          <a:latin typeface="Palatino Linotype" panose="02040502050505030304" pitchFamily="18" charset="0"/>
                          <a:ea typeface="Calibri" panose="020F0502020204030204" pitchFamily="34" charset="0"/>
                          <a:cs typeface="Arial" panose="020B0604020202020204" pitchFamily="34" charset="0"/>
                        </a:rPr>
                        <a:t>price paid?</a:t>
                      </a:r>
                      <a:endParaRPr lang="en-GB" sz="280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a:effectLst/>
                          <a:latin typeface="Palatino Linotype" panose="02040502050505030304" pitchFamily="18" charset="0"/>
                          <a:ea typeface="Calibri" panose="020F0502020204030204" pitchFamily="34" charset="0"/>
                          <a:cs typeface="Arial" panose="020B0604020202020204" pitchFamily="34" charset="0"/>
                        </a:rPr>
                        <a:t>where blood sprinkled?</a:t>
                      </a:r>
                      <a:endParaRPr lang="en-GB" sz="280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which altar blood daubed and poured out?</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165976885"/>
                  </a:ext>
                </a:extLst>
              </a:tr>
              <a:tr h="777392">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3–12</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highlight>
                            <a:srgbClr val="FF00FF"/>
                          </a:highlight>
                          <a:latin typeface="Palatino Linotype" panose="02040502050505030304" pitchFamily="18" charset="0"/>
                          <a:ea typeface="Calibri" panose="020F0502020204030204" pitchFamily="34" charset="0"/>
                          <a:cs typeface="Arial" panose="020B0604020202020204" pitchFamily="34" charset="0"/>
                        </a:rPr>
                        <a:t>High Priest</a:t>
                      </a:r>
                      <a:endParaRPr lang="en-GB" sz="2800" dirty="0">
                        <a:effectLst/>
                        <a:highlight>
                          <a:srgbClr val="FF00FF"/>
                        </a:highligh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highlight>
                            <a:srgbClr val="00FFFF"/>
                          </a:highlight>
                          <a:latin typeface="Palatino Linotype" panose="02040502050505030304" pitchFamily="18" charset="0"/>
                          <a:ea typeface="Calibri" panose="020F0502020204030204" pitchFamily="34" charset="0"/>
                          <a:cs typeface="Arial" panose="020B0604020202020204" pitchFamily="34" charset="0"/>
                        </a:rPr>
                        <a:t>(male) bull v3</a:t>
                      </a:r>
                      <a:endParaRPr lang="en-GB" sz="2800" dirty="0">
                        <a:effectLst/>
                        <a:highlight>
                          <a:srgbClr val="00FFFF"/>
                        </a:highligh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highlight>
                            <a:srgbClr val="00FFFF"/>
                          </a:highlight>
                          <a:latin typeface="Palatino Linotype" panose="02040502050505030304" pitchFamily="18" charset="0"/>
                          <a:ea typeface="Calibri" panose="020F0502020204030204" pitchFamily="34" charset="0"/>
                          <a:cs typeface="Arial" panose="020B0604020202020204" pitchFamily="34" charset="0"/>
                        </a:rPr>
                        <a:t>in tent of meeting, on the curtain v5–6</a:t>
                      </a:r>
                      <a:endParaRPr lang="en-GB" sz="2800" dirty="0">
                        <a:effectLst/>
                        <a:highlight>
                          <a:srgbClr val="00FFFF"/>
                        </a:highligh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highlight>
                            <a:srgbClr val="00FFFF"/>
                          </a:highlight>
                          <a:latin typeface="Palatino Linotype" panose="02040502050505030304" pitchFamily="18" charset="0"/>
                          <a:ea typeface="Calibri" panose="020F0502020204030204" pitchFamily="34" charset="0"/>
                          <a:cs typeface="Arial" panose="020B0604020202020204" pitchFamily="34" charset="0"/>
                        </a:rPr>
                        <a:t>in tent of meeting, incense altar v7</a:t>
                      </a:r>
                      <a:endParaRPr lang="en-GB" sz="2800" dirty="0">
                        <a:effectLst/>
                        <a:highlight>
                          <a:srgbClr val="00FFFF"/>
                        </a:highligh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564818220"/>
                  </a:ext>
                </a:extLst>
              </a:tr>
              <a:tr h="777392">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13–21</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highlight>
                            <a:srgbClr val="00FFFF"/>
                          </a:highlight>
                          <a:latin typeface="Palatino Linotype" panose="02040502050505030304" pitchFamily="18" charset="0"/>
                          <a:ea typeface="Calibri" panose="020F0502020204030204" pitchFamily="34" charset="0"/>
                          <a:cs typeface="Arial" panose="020B0604020202020204" pitchFamily="34" charset="0"/>
                        </a:rPr>
                        <a:t>Whole congregation</a:t>
                      </a:r>
                      <a:endParaRPr lang="en-GB" sz="2800" dirty="0">
                        <a:effectLst/>
                        <a:highlight>
                          <a:srgbClr val="00FFFF"/>
                        </a:highligh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highlight>
                            <a:srgbClr val="00FFFF"/>
                          </a:highlight>
                          <a:latin typeface="Palatino Linotype" panose="02040502050505030304" pitchFamily="18" charset="0"/>
                          <a:ea typeface="Calibri" panose="020F0502020204030204" pitchFamily="34" charset="0"/>
                          <a:cs typeface="Arial" panose="020B0604020202020204" pitchFamily="34" charset="0"/>
                        </a:rPr>
                        <a:t>(male) bull v14</a:t>
                      </a:r>
                      <a:endParaRPr lang="en-GB" sz="2800" dirty="0">
                        <a:effectLst/>
                        <a:highlight>
                          <a:srgbClr val="00FFFF"/>
                        </a:highligh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highlight>
                            <a:srgbClr val="00FFFF"/>
                          </a:highlight>
                          <a:latin typeface="Palatino Linotype" panose="02040502050505030304" pitchFamily="18" charset="0"/>
                          <a:ea typeface="Calibri" panose="020F0502020204030204" pitchFamily="34" charset="0"/>
                          <a:cs typeface="Arial" panose="020B0604020202020204" pitchFamily="34" charset="0"/>
                        </a:rPr>
                        <a:t>in tent of meeting, on the curtain v16–17</a:t>
                      </a:r>
                      <a:endParaRPr lang="en-GB" sz="2800" dirty="0">
                        <a:effectLst/>
                        <a:highlight>
                          <a:srgbClr val="00FFFF"/>
                        </a:highligh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highlight>
                            <a:srgbClr val="00FFFF"/>
                          </a:highlight>
                          <a:latin typeface="Palatino Linotype" panose="02040502050505030304" pitchFamily="18" charset="0"/>
                          <a:ea typeface="Calibri" panose="020F0502020204030204" pitchFamily="34" charset="0"/>
                          <a:cs typeface="Arial" panose="020B0604020202020204" pitchFamily="34" charset="0"/>
                        </a:rPr>
                        <a:t>in tent of meeting, incense altar v18</a:t>
                      </a:r>
                      <a:endParaRPr lang="en-GB" sz="2800" dirty="0">
                        <a:effectLst/>
                        <a:highlight>
                          <a:srgbClr val="00FFFF"/>
                        </a:highligh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145164266"/>
                  </a:ext>
                </a:extLst>
              </a:tr>
              <a:tr h="777392">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22–26</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highlight>
                            <a:srgbClr val="00FF00"/>
                          </a:highlight>
                          <a:latin typeface="Palatino Linotype" panose="02040502050505030304" pitchFamily="18" charset="0"/>
                          <a:ea typeface="Calibri" panose="020F0502020204030204" pitchFamily="34" charset="0"/>
                          <a:cs typeface="Arial" panose="020B0604020202020204" pitchFamily="34" charset="0"/>
                        </a:rPr>
                        <a:t>Leader</a:t>
                      </a:r>
                      <a:endParaRPr lang="en-GB" sz="2800" dirty="0">
                        <a:effectLst/>
                        <a:highlight>
                          <a:srgbClr val="00FF00"/>
                        </a:highligh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highlight>
                            <a:srgbClr val="00FF00"/>
                          </a:highlight>
                          <a:latin typeface="Palatino Linotype" panose="02040502050505030304" pitchFamily="18" charset="0"/>
                          <a:ea typeface="Calibri" panose="020F0502020204030204" pitchFamily="34" charset="0"/>
                          <a:cs typeface="Arial" panose="020B0604020202020204" pitchFamily="34" charset="0"/>
                        </a:rPr>
                        <a:t>male</a:t>
                      </a:r>
                      <a:r>
                        <a:rPr lang="en-GB" sz="1600" dirty="0">
                          <a:effectLst/>
                          <a:latin typeface="Palatino Linotype" panose="02040502050505030304" pitchFamily="18" charset="0"/>
                          <a:ea typeface="Calibri" panose="020F0502020204030204" pitchFamily="34" charset="0"/>
                          <a:cs typeface="Arial" panose="020B0604020202020204" pitchFamily="34" charset="0"/>
                        </a:rPr>
                        <a:t> goat v23</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none</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outside tent of meeting, altar of whole burnt offering v25</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309802243"/>
                  </a:ext>
                </a:extLst>
              </a:tr>
              <a:tr h="777392">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27–31</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highlight>
                            <a:srgbClr val="FFFF00"/>
                          </a:highlight>
                          <a:latin typeface="Palatino Linotype" panose="02040502050505030304" pitchFamily="18" charset="0"/>
                          <a:ea typeface="Calibri" panose="020F0502020204030204" pitchFamily="34" charset="0"/>
                          <a:cs typeface="Arial" panose="020B0604020202020204" pitchFamily="34" charset="0"/>
                        </a:rPr>
                        <a:t>One of the people</a:t>
                      </a:r>
                      <a:endParaRPr lang="en-GB" sz="2800" dirty="0">
                        <a:effectLst/>
                        <a:highlight>
                          <a:srgbClr val="FFFF00"/>
                        </a:highligh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highlight>
                            <a:srgbClr val="FFFF00"/>
                          </a:highlight>
                          <a:latin typeface="Palatino Linotype" panose="02040502050505030304" pitchFamily="18" charset="0"/>
                          <a:ea typeface="Calibri" panose="020F0502020204030204" pitchFamily="34" charset="0"/>
                          <a:cs typeface="Arial" panose="020B0604020202020204" pitchFamily="34" charset="0"/>
                        </a:rPr>
                        <a:t>female</a:t>
                      </a:r>
                      <a:r>
                        <a:rPr lang="en-GB" sz="1600" dirty="0">
                          <a:effectLst/>
                          <a:latin typeface="Palatino Linotype" panose="02040502050505030304" pitchFamily="18" charset="0"/>
                          <a:ea typeface="Calibri" panose="020F0502020204030204" pitchFamily="34" charset="0"/>
                          <a:cs typeface="Arial" panose="020B0604020202020204" pitchFamily="34" charset="0"/>
                        </a:rPr>
                        <a:t> goat v28</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none</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tc>
                  <a:txBody>
                    <a:bodyPr/>
                    <a:lstStyle/>
                    <a:p>
                      <a:pPr>
                        <a:spcAft>
                          <a:spcPts val="600"/>
                        </a:spcAft>
                        <a:buNone/>
                      </a:pPr>
                      <a:r>
                        <a:rPr lang="en-GB" sz="1600" dirty="0">
                          <a:effectLst/>
                          <a:latin typeface="Palatino Linotype" panose="02040502050505030304" pitchFamily="18" charset="0"/>
                          <a:ea typeface="Calibri" panose="020F0502020204030204" pitchFamily="34" charset="0"/>
                          <a:cs typeface="Arial" panose="020B0604020202020204" pitchFamily="34" charset="0"/>
                        </a:rPr>
                        <a:t>outside tent of meeting, altar of whole burnt offering v30</a:t>
                      </a:r>
                      <a:endParaRPr lang="en-GB" sz="2800" dirty="0">
                        <a:effectLst/>
                        <a:latin typeface="Palatino Linotype" panose="02040502050505030304" pitchFamily="18"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158819620"/>
                  </a:ext>
                </a:extLst>
              </a:tr>
            </a:tbl>
          </a:graphicData>
        </a:graphic>
      </p:graphicFrame>
    </p:spTree>
    <p:extLst>
      <p:ext uri="{BB962C8B-B14F-4D97-AF65-F5344CB8AC3E}">
        <p14:creationId xmlns:p14="http://schemas.microsoft.com/office/powerpoint/2010/main" val="24516869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082DC-53B4-D40C-FB0A-1D7F042ABF1D}"/>
              </a:ext>
            </a:extLst>
          </p:cNvPr>
          <p:cNvSpPr>
            <a:spLocks noGrp="1"/>
          </p:cNvSpPr>
          <p:nvPr>
            <p:ph type="title"/>
          </p:nvPr>
        </p:nvSpPr>
        <p:spPr/>
        <p:txBody>
          <a:bodyPr/>
          <a:lstStyle/>
          <a:p>
            <a:r>
              <a:rPr lang="en-GB" dirty="0"/>
              <a:t>Price comparison</a:t>
            </a:r>
          </a:p>
        </p:txBody>
      </p:sp>
      <p:sp>
        <p:nvSpPr>
          <p:cNvPr id="3" name="Footer Placeholder 2">
            <a:extLst>
              <a:ext uri="{FF2B5EF4-FFF2-40B4-BE49-F238E27FC236}">
                <a16:creationId xmlns:a16="http://schemas.microsoft.com/office/drawing/2014/main" id="{9D29F8C0-FB58-49E2-6C4D-D79ABDD9CC0D}"/>
              </a:ext>
            </a:extLst>
          </p:cNvPr>
          <p:cNvSpPr>
            <a:spLocks noGrp="1"/>
          </p:cNvSpPr>
          <p:nvPr>
            <p:ph type="ftr" sz="quarter" idx="11"/>
          </p:nvPr>
        </p:nvSpPr>
        <p:spPr/>
        <p:txBody>
          <a:bodyPr/>
          <a:lstStyle/>
          <a:p>
            <a:r>
              <a:rPr lang="en-GB"/>
              <a:t>Steffen Jenkins</a:t>
            </a:r>
          </a:p>
        </p:txBody>
      </p:sp>
      <p:sp>
        <p:nvSpPr>
          <p:cNvPr id="4" name="Content Placeholder 3">
            <a:extLst>
              <a:ext uri="{FF2B5EF4-FFF2-40B4-BE49-F238E27FC236}">
                <a16:creationId xmlns:a16="http://schemas.microsoft.com/office/drawing/2014/main" id="{B9BA6FED-1831-28EE-50A8-F1D91AC3989D}"/>
              </a:ext>
            </a:extLst>
          </p:cNvPr>
          <p:cNvSpPr>
            <a:spLocks noGrp="1"/>
          </p:cNvSpPr>
          <p:nvPr>
            <p:ph sz="quarter" idx="1"/>
          </p:nvPr>
        </p:nvSpPr>
        <p:spPr/>
        <p:txBody>
          <a:bodyPr/>
          <a:lstStyle/>
          <a:p>
            <a:r>
              <a:rPr lang="en-GB" dirty="0"/>
              <a:t>The price to atone for the sin of the high priest</a:t>
            </a:r>
          </a:p>
          <a:p>
            <a:r>
              <a:rPr lang="en-GB" dirty="0"/>
              <a:t>is the same as the price to atone for the sin of the whole people.</a:t>
            </a:r>
          </a:p>
        </p:txBody>
      </p:sp>
    </p:spTree>
    <p:extLst>
      <p:ext uri="{BB962C8B-B14F-4D97-AF65-F5344CB8AC3E}">
        <p14:creationId xmlns:p14="http://schemas.microsoft.com/office/powerpoint/2010/main" val="298163079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Civic</Template>
  <TotalTime>127</TotalTime>
  <Words>2472</Words>
  <Application>Microsoft Office PowerPoint</Application>
  <PresentationFormat>Widescreen</PresentationFormat>
  <Paragraphs>234</Paragraphs>
  <Slides>27</Slides>
  <Notes>14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27</vt:i4>
      </vt:variant>
    </vt:vector>
  </HeadingPairs>
  <TitlesOfParts>
    <vt:vector size="37" baseType="lpstr">
      <vt:lpstr>Aptos</vt:lpstr>
      <vt:lpstr>Arial</vt:lpstr>
      <vt:lpstr>Calibri</vt:lpstr>
      <vt:lpstr>Cambria</vt:lpstr>
      <vt:lpstr>EB Garamond</vt:lpstr>
      <vt:lpstr>Georgia</vt:lpstr>
      <vt:lpstr>Palatino Linotype</vt:lpstr>
      <vt:lpstr>Wingdings</vt:lpstr>
      <vt:lpstr>Wingdings 2</vt:lpstr>
      <vt:lpstr>Civic</vt:lpstr>
      <vt:lpstr>Christ Foreshadowed</vt:lpstr>
      <vt:lpstr>Background to Leviticus</vt:lpstr>
      <vt:lpstr>How do ceremonies teach?</vt:lpstr>
      <vt:lpstr>TOC</vt:lpstr>
      <vt:lpstr>Leviticus 4: A Sacrifice for sin</vt:lpstr>
      <vt:lpstr>The pattern customised</vt:lpstr>
      <vt:lpstr>The pattern customised (2)</vt:lpstr>
      <vt:lpstr>The pattern repeats itself</vt:lpstr>
      <vt:lpstr>Price comparison</vt:lpstr>
      <vt:lpstr>Literature, not just instructions</vt:lpstr>
      <vt:lpstr>Where we’ve got to</vt:lpstr>
      <vt:lpstr>Cities of refuge</vt:lpstr>
      <vt:lpstr>Fate of king, fate of nation</vt:lpstr>
      <vt:lpstr>Summary of hints so far</vt:lpstr>
      <vt:lpstr>Not only one-for-one swap, also one for many</vt:lpstr>
      <vt:lpstr>Not unfair, arbitrary, legal fiction</vt:lpstr>
      <vt:lpstr>Headship of a people, death for a people</vt:lpstr>
      <vt:lpstr>Headship of a people, death for a people</vt:lpstr>
      <vt:lpstr>Headship of a people, punishment of a people</vt:lpstr>
      <vt:lpstr>ἐν Χριστῷ (in Romans alone)</vt:lpstr>
      <vt:lpstr>How we teach Penal Substitution</vt:lpstr>
      <vt:lpstr>The “Old” Perspective?</vt:lpstr>
      <vt:lpstr>PowerPoint Presentation</vt:lpstr>
      <vt:lpstr>PowerPoint Presentation</vt:lpstr>
      <vt:lpstr>PowerPoint Presentation</vt:lpstr>
      <vt:lpstr>Q&amp;A</vt:lpstr>
      <vt:lpstr>Prayer points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Imprecations in the Psalms</dc:title>
  <dc:creator>Steffen Jenkins</dc:creator>
  <cp:lastModifiedBy>Steffen Jenkins</cp:lastModifiedBy>
  <cp:revision>9</cp:revision>
  <cp:lastPrinted>2023-03-20T12:36:23Z</cp:lastPrinted>
  <dcterms:created xsi:type="dcterms:W3CDTF">2022-03-03T10:58:19Z</dcterms:created>
  <dcterms:modified xsi:type="dcterms:W3CDTF">2025-05-21T06:57:47Z</dcterms:modified>
</cp:coreProperties>
</file>