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0" r:id="rId1"/>
  </p:sldMasterIdLst>
  <p:notesMasterIdLst>
    <p:notesMasterId r:id="rId17"/>
  </p:notesMasterIdLst>
  <p:sldIdLst>
    <p:sldId id="256" r:id="rId2"/>
    <p:sldId id="296" r:id="rId3"/>
    <p:sldId id="301" r:id="rId4"/>
    <p:sldId id="300" r:id="rId5"/>
    <p:sldId id="280" r:id="rId6"/>
    <p:sldId id="308" r:id="rId7"/>
    <p:sldId id="304" r:id="rId8"/>
    <p:sldId id="306" r:id="rId9"/>
    <p:sldId id="277" r:id="rId10"/>
    <p:sldId id="302" r:id="rId11"/>
    <p:sldId id="307" r:id="rId12"/>
    <p:sldId id="309" r:id="rId13"/>
    <p:sldId id="310" r:id="rId14"/>
    <p:sldId id="295" r:id="rId15"/>
    <p:sldId id="29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A86DC-F0D0-4623-A4E9-45B95DC859CD}" type="datetimeFigureOut">
              <a:rPr lang="en-US" smtClean="0"/>
              <a:t>4/17/2021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7A320-AEDC-4C56-8B8F-F2D12709E4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2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29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02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780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28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22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86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3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4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93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5D48D04-7BB2-496F-8762-D98A1DB8BE65}" type="datetimeFigureOut">
              <a:rPr lang="en-US" smtClean="0"/>
              <a:pPr/>
              <a:t>4/17/2021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BD41DE3B-4451-4225-93BF-CEEA60386F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63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1" r:id="rId1"/>
    <p:sldLayoutId id="2147483932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81000"/>
            <a:ext cx="5050632" cy="2926080"/>
          </a:xfrm>
        </p:spPr>
        <p:txBody>
          <a:bodyPr>
            <a:normAutofit/>
          </a:bodyPr>
          <a:lstStyle/>
          <a:p>
            <a:r>
              <a:rPr lang="en-US" sz="4800" dirty="0"/>
              <a:t>Distinctly Christian Techniques for therapy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3886200"/>
            <a:ext cx="1690688" cy="2395538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228600" y="4483804"/>
            <a:ext cx="6705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spcBef>
                <a:spcPct val="20000"/>
              </a:spcBef>
              <a:buSzPct val="85000"/>
              <a:buBlip>
                <a:blip r:embed="rId3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Maiandra GD" panose="020E0502030308020204" pitchFamily="34" charset="0"/>
              </a:rPr>
              <a:t>by Eric L. Johnson, Ph.D.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Maiandra GD" panose="020E0502030308020204" pitchFamily="34" charset="0"/>
              </a:rPr>
              <a:t>Professor of Christian Psychology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Maiandra GD" panose="020E0502030308020204" pitchFamily="34" charset="0"/>
              </a:rPr>
              <a:t>Gideon Institute of Christian Psychology &amp; Counseling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latin typeface="Maiandra GD" panose="020E0502030308020204" pitchFamily="34" charset="0"/>
              </a:rPr>
              <a:t>Houston Baptist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528637" y="1066800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Reading Bible passages together slowly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in Session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1816903"/>
            <a:ext cx="7404653" cy="3517097"/>
          </a:xfrm>
        </p:spPr>
        <p:txBody>
          <a:bodyPr>
            <a:normAutofit/>
          </a:bodyPr>
          <a:lstStyle/>
          <a:p>
            <a:pPr lvl="0"/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Mt 11:28-30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“Come to me, all you who labor and are heavy laden, and I will give you rest. Take my yoke upon you, and learn from me, for I am gentle and lowly in heart, and you will find rest for your souls. For my yoke is easy, and my burden is light.”  </a:t>
            </a:r>
          </a:p>
          <a:p>
            <a:pPr lvl="0"/>
            <a:r>
              <a:rPr lang="en-US" b="1" i="1" dirty="0">
                <a:solidFill>
                  <a:schemeClr val="accent1">
                    <a:lumMod val="75000"/>
                  </a:schemeClr>
                </a:solidFill>
              </a:rPr>
              <a:t>Matt 19:13-14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: “Let the little children come to me.” Imagining that Jesus is inviting oneself—as a child—to him; crawl up on his lap.</a:t>
            </a:r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Reading a healing miracle (e.g., imagining one is being healed from leprosy)</a:t>
            </a:r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Reading a parable (e.g., the prodigal son)</a:t>
            </a:r>
          </a:p>
          <a:p>
            <a:pPr lvl="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Read about Christ going to the cross or one the cross</a:t>
            </a:r>
          </a:p>
          <a:p>
            <a:pPr marL="34290" lv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21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7" y="1752600"/>
            <a:ext cx="7955280" cy="4391026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oneself before the cross, and Christ is taking away one’s anxiety, sorrow, anger, guilt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Christ washing away all one’s shame and guilt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Christ protecting oneself from the wounds of others, like a shield 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Christ fighting one’s enemies and overcoming them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Christ trains one’s new self to kill or shrink one’s old self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Imagine Christ holding oneself and speaking into one’s soul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After much trust-building and therapeutic preparation, invite Christ into a past trauma to change the memory</a:t>
            </a:r>
          </a:p>
          <a:p>
            <a:pPr marL="3429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it-IT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6737" y="1066800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Guiding counselee’s imagination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meditation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in Session</a:t>
            </a:r>
          </a:p>
        </p:txBody>
      </p:sp>
    </p:spTree>
    <p:extLst>
      <p:ext uri="{BB962C8B-B14F-4D97-AF65-F5344CB8AC3E}">
        <p14:creationId xmlns:p14="http://schemas.microsoft.com/office/powerpoint/2010/main" val="1469350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566"/>
            <a:ext cx="8102917" cy="36576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Have counselee move into another chair to speak for Christ as the divine, perfect Father, Brother, Lover, Friend, in response to something that happened or one’s behavior or statement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Have Christ speak to a parent or a perpetrator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Have counselee’s old self and new self speak to each other, with as much legitimate emotion as possible</a:t>
            </a: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With counselee’s guidance, set chairs around the room that represent different parts of the counselee (one’s inner critic, false self, in an earlier stage of life), including a chair for Christ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6737" y="1066800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 chairs as locations of different persons or parts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in Session</a:t>
            </a:r>
          </a:p>
        </p:txBody>
      </p:sp>
    </p:spTree>
    <p:extLst>
      <p:ext uri="{BB962C8B-B14F-4D97-AF65-F5344CB8AC3E}">
        <p14:creationId xmlns:p14="http://schemas.microsoft.com/office/powerpoint/2010/main" val="549289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837" y="1752600"/>
            <a:ext cx="7955280" cy="457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Counselor can role model what Christ might say 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6737" y="1066800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Counselor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800" dirty="0"/>
              <a:t>speaking on behalf of Christ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in Session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985837" y="4933950"/>
            <a:ext cx="795528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Someone could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role model Jesus in the setting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28637" y="3767137"/>
            <a:ext cx="8503920" cy="112395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800" dirty="0"/>
              <a:t>Psychodrama group work doing role playing of one’s family of origin, an event in one’s or an inner conflict 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985837" y="3140878"/>
            <a:ext cx="7955280" cy="45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Christ can be one of the figurines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566737" y="2455078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Using a sand-tray and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figurines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704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8" grpId="0" build="p"/>
      <p:bldP spid="9" grpId="0"/>
      <p:bldP spid="10" grpId="0" build="p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685800"/>
            <a:ext cx="43434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914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457200" y="457200"/>
            <a:ext cx="83058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400" dirty="0">
                <a:latin typeface="Maiandra GD" panose="020E0502030308020204" pitchFamily="34" charset="0"/>
              </a:rPr>
              <a:t>We currently have two residential programs: an M.A. in Christian Psychology and an M.A. in Christian Counseling </a:t>
            </a:r>
            <a:r>
              <a:rPr lang="en-US" altLang="en-US" sz="2400" i="1" dirty="0">
                <a:latin typeface="Maiandra GD" panose="020E0502030308020204" pitchFamily="34" charset="0"/>
              </a:rPr>
              <a:t>Online M.A. in Christian Counseling starting August, 2022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7513" y="2286000"/>
            <a:ext cx="3985173" cy="2667000"/>
          </a:xfrm>
          <a:prstGeom prst="rect">
            <a:avLst/>
          </a:prstGeom>
        </p:spPr>
      </p:pic>
      <p:sp>
        <p:nvSpPr>
          <p:cNvPr id="4" name="Text Box 4">
            <a:extLst>
              <a:ext uri="{FF2B5EF4-FFF2-40B4-BE49-F238E27FC236}">
                <a16:creationId xmlns:a16="http://schemas.microsoft.com/office/drawing/2014/main" id="{D91F8D44-3762-4B3A-AA6A-F20D3CF9C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953000"/>
            <a:ext cx="8305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Pct val="85000"/>
              <a:buBlip>
                <a:blip r:embed="rId2"/>
              </a:buBlip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Tx/>
              <a:buFontTx/>
              <a:buNone/>
            </a:pPr>
            <a:r>
              <a:rPr lang="en-US" altLang="en-US" sz="2800" dirty="0">
                <a:latin typeface="Maiandra GD" panose="020E0502030308020204" pitchFamily="34" charset="0"/>
              </a:rPr>
              <a:t>at Houston Baptist University</a:t>
            </a:r>
            <a:endParaRPr lang="en-US" altLang="en-US" sz="2800" i="1" dirty="0">
              <a:latin typeface="Maiandra GD" panose="020E0502030308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652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A Two-Track Approach to Christian Therapy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066800"/>
            <a:ext cx="8503920" cy="5410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400" noProof="0" dirty="0"/>
              <a:t>“Every good and perfect gift comes from above, from the Father of lights.” (James 1:17) Therefore, the good of therapy comes from God, and Christian therapists can seek it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Christian therapists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can do therapy with Christians and with non-Christians, so they can take one of two tracks.</a:t>
            </a:r>
          </a:p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352800"/>
            <a:ext cx="3793523" cy="274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303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A Two-Track Approach to Christian Therapy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066800"/>
            <a:ext cx="6248400" cy="2743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118872" marR="0" lvl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A. When doing therapy with non-Christians, 	Christian therapists use 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creation-grace 	resources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. These are psychological goods 	that come to all humans from God, but apart 	from faith in Christ (Mt 5:44; Acts 14:17) 	Many of these resources have been 	developed by secular therapists.</a:t>
            </a:r>
          </a:p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323" y="1637621"/>
            <a:ext cx="2213670" cy="160155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50073" y="3962400"/>
            <a:ext cx="8503920" cy="16002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2400" dirty="0"/>
              <a:t>B. W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hen doing therapy with </a:t>
            </a:r>
            <a:r>
              <a:rPr lang="en-US" sz="2400" dirty="0"/>
              <a:t>Christians, in addition to creation-	grace resources, Christian therapists can use </a:t>
            </a:r>
            <a:r>
              <a:rPr lang="en-US" sz="2400" i="1" dirty="0"/>
              <a:t>redemptive-	grace</a:t>
            </a:r>
            <a:r>
              <a:rPr lang="en-US" sz="2400" dirty="0"/>
              <a:t> resources, due to the grace that comes to Christians 	through faith in Christ</a:t>
            </a: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18872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858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1219200"/>
            <a:ext cx="850392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400" baseline="0" dirty="0"/>
              <a:t>What unique therapeutic</a:t>
            </a:r>
            <a:r>
              <a:rPr lang="en-US" sz="2400" dirty="0"/>
              <a:t> resources</a:t>
            </a:r>
            <a:r>
              <a:rPr lang="en-US" sz="2400" baseline="0" dirty="0"/>
              <a:t> do Christians have access to through faith in Christ?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Reconciliation with God, leading to a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personal, love relationship with all three persons of the Trinity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Union with Christ and all its blessings (moral and spiritual perfection in God’s eyes; adoption into his family)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Forgiveness of sin and removal of its shame and guilt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The indwelling Holy Spirit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A transcendent source of meaning, purpose, identity, and power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Training in “active receptivity”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Readings from the Bible and the Christian traditions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400" dirty="0"/>
              <a:t>Conformity to the image of Christ is the goal</a:t>
            </a: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400" dirty="0"/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lang="en-US" sz="2400" dirty="0"/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kumimoji="0" lang="en-US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1353312" lvl="2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B. The Redemptive Track of Christian Therapy</a:t>
            </a:r>
          </a:p>
        </p:txBody>
      </p:sp>
    </p:spTree>
    <p:extLst>
      <p:ext uri="{BB962C8B-B14F-4D97-AF65-F5344CB8AC3E}">
        <p14:creationId xmlns:p14="http://schemas.microsoft.com/office/powerpoint/2010/main" val="199670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762000" y="1066800"/>
            <a:ext cx="8503920" cy="5257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800" dirty="0"/>
              <a:t>Help people to get into their hearts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/>
              <a:t>Silence and solitude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Experiential prayer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Meditation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/>
              <a:t>Active receptivity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/>
              <a:t>Self-awareness: Listening to one’s body, one’s emotions, one’s heart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Listening to feedback from others without defensiveness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/>
              <a:t>Using one’s imagination to get the truth in deeper</a:t>
            </a:r>
          </a:p>
          <a:p>
            <a:pPr marL="896112" lvl="1" indent="-320040" defTabSz="914400">
              <a:buClr>
                <a:schemeClr val="accent1"/>
              </a:buClr>
              <a:buSzPct val="80000"/>
              <a:buFont typeface="Wingdings 2"/>
              <a:buChar char=""/>
              <a:defRPr/>
            </a:pPr>
            <a:r>
              <a:rPr lang="en-US" sz="2800" dirty="0"/>
              <a:t>Dialogue with others and oneself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Christian skills that counselees can cultivate</a:t>
            </a:r>
          </a:p>
        </p:txBody>
      </p:sp>
    </p:spTree>
    <p:extLst>
      <p:ext uri="{BB962C8B-B14F-4D97-AF65-F5344CB8AC3E}">
        <p14:creationId xmlns:p14="http://schemas.microsoft.com/office/powerpoint/2010/main" val="87905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294" y="1783566"/>
            <a:ext cx="7955280" cy="464820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Mental prayer (talking with God in normal wakefulness,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from the head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Affective prayer (talking with God with emotion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, from the heart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 “Pour out your hearts before God” (Lam 2:19)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Confession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Lament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Imprecatory prayer about one’s enemies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Eventually, person will be ready for forgiveness of one’s enemies</a:t>
            </a:r>
          </a:p>
          <a:p>
            <a:pPr lvl="1"/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Surrender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Contemplative prayer (Communion with God: believer sharing his thoughts, desires, emotions, and story, and receiving God’s thoughts, desires, emotions, and story</a:t>
            </a:r>
            <a:endParaRPr lang="it-IT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61974" y="1066800"/>
            <a:ext cx="8503920" cy="685800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lang="en-US" sz="2800" dirty="0"/>
              <a:t>Training people to p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ray with God in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meditative state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for Homework</a:t>
            </a:r>
          </a:p>
        </p:txBody>
      </p:sp>
    </p:spTree>
    <p:extLst>
      <p:ext uri="{BB962C8B-B14F-4D97-AF65-F5344CB8AC3E}">
        <p14:creationId xmlns:p14="http://schemas.microsoft.com/office/powerpoint/2010/main" val="203723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 Box 44"/>
          <p:cNvSpPr txBox="1">
            <a:spLocks noChangeArrowheads="1"/>
          </p:cNvSpPr>
          <p:nvPr/>
        </p:nvSpPr>
        <p:spPr bwMode="auto">
          <a:xfrm>
            <a:off x="4406027" y="2528412"/>
            <a:ext cx="1457801" cy="188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Relational/Dialogical Focus</a:t>
            </a:r>
            <a:endParaRPr lang="en-US" altLang="en-US" sz="1350" dirty="0"/>
          </a:p>
        </p:txBody>
      </p:sp>
      <p:sp>
        <p:nvSpPr>
          <p:cNvPr id="1036" name="Text Box 45"/>
          <p:cNvSpPr txBox="1">
            <a:spLocks noChangeArrowheads="1"/>
          </p:cNvSpPr>
          <p:nvPr/>
        </p:nvSpPr>
        <p:spPr bwMode="auto">
          <a:xfrm>
            <a:off x="2082165" y="2922509"/>
            <a:ext cx="767954" cy="3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Mostly Mental Activity</a:t>
            </a:r>
            <a:endParaRPr lang="en-US" altLang="en-US" sz="1350" dirty="0"/>
          </a:p>
        </p:txBody>
      </p:sp>
      <p:sp>
        <p:nvSpPr>
          <p:cNvPr id="1037" name="Text Box 46"/>
          <p:cNvSpPr txBox="1">
            <a:spLocks noChangeArrowheads="1"/>
          </p:cNvSpPr>
          <p:nvPr/>
        </p:nvSpPr>
        <p:spPr bwMode="auto">
          <a:xfrm>
            <a:off x="2055972" y="3498771"/>
            <a:ext cx="889397" cy="370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Mind and Heart Are Both Active</a:t>
            </a:r>
            <a:endParaRPr lang="en-US" altLang="en-US" sz="1350" dirty="0"/>
          </a:p>
        </p:txBody>
      </p:sp>
      <p:sp>
        <p:nvSpPr>
          <p:cNvPr id="1038" name="Text Box 47"/>
          <p:cNvSpPr txBox="1">
            <a:spLocks noChangeArrowheads="1"/>
          </p:cNvSpPr>
          <p:nvPr/>
        </p:nvSpPr>
        <p:spPr bwMode="auto">
          <a:xfrm>
            <a:off x="2061925" y="4097655"/>
            <a:ext cx="835819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Mostly Heart Activity</a:t>
            </a:r>
            <a:endParaRPr lang="en-US" altLang="en-US" sz="1350"/>
          </a:p>
        </p:txBody>
      </p:sp>
      <p:sp>
        <p:nvSpPr>
          <p:cNvPr id="1039" name="Text Box 48"/>
          <p:cNvSpPr txBox="1">
            <a:spLocks noChangeArrowheads="1"/>
          </p:cNvSpPr>
          <p:nvPr/>
        </p:nvSpPr>
        <p:spPr bwMode="auto">
          <a:xfrm>
            <a:off x="5840969" y="3010615"/>
            <a:ext cx="9620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Beta brain waves</a:t>
            </a:r>
            <a:endParaRPr lang="en-US" altLang="en-US" sz="1350"/>
          </a:p>
        </p:txBody>
      </p:sp>
      <p:sp>
        <p:nvSpPr>
          <p:cNvPr id="1040" name="Text Box 49"/>
          <p:cNvSpPr txBox="1">
            <a:spLocks noChangeArrowheads="1"/>
          </p:cNvSpPr>
          <p:nvPr/>
        </p:nvSpPr>
        <p:spPr bwMode="auto">
          <a:xfrm>
            <a:off x="3188970" y="2412325"/>
            <a:ext cx="1273731" cy="326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Reflective Focus using Words and Images</a:t>
            </a:r>
            <a:endParaRPr lang="en-US" altLang="en-US" sz="1350" dirty="0"/>
          </a:p>
        </p:txBody>
      </p:sp>
      <p:sp>
        <p:nvSpPr>
          <p:cNvPr id="1041" name="Text Box 50"/>
          <p:cNvSpPr txBox="1">
            <a:spLocks noChangeArrowheads="1"/>
          </p:cNvSpPr>
          <p:nvPr/>
        </p:nvSpPr>
        <p:spPr bwMode="auto">
          <a:xfrm>
            <a:off x="5860019" y="3872249"/>
            <a:ext cx="962025" cy="456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Alpha and Theta brain waves</a:t>
            </a:r>
            <a:endParaRPr lang="en-US" altLang="en-US" sz="1350" dirty="0"/>
          </a:p>
        </p:txBody>
      </p:sp>
      <p:sp>
        <p:nvSpPr>
          <p:cNvPr id="1042" name="Text Box 51"/>
          <p:cNvSpPr txBox="1">
            <a:spLocks noChangeArrowheads="1"/>
          </p:cNvSpPr>
          <p:nvPr/>
        </p:nvSpPr>
        <p:spPr bwMode="auto">
          <a:xfrm>
            <a:off x="5976700" y="2371249"/>
            <a:ext cx="688181" cy="40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Brain Wave Frequency</a:t>
            </a:r>
            <a:endParaRPr lang="en-US" altLang="en-US" sz="1350"/>
          </a:p>
        </p:txBody>
      </p:sp>
      <p:cxnSp>
        <p:nvCxnSpPr>
          <p:cNvPr id="1076" name="AutoShape 52"/>
          <p:cNvCxnSpPr>
            <a:cxnSpLocks noChangeShapeType="1"/>
          </p:cNvCxnSpPr>
          <p:nvPr/>
        </p:nvCxnSpPr>
        <p:spPr bwMode="auto">
          <a:xfrm flipH="1">
            <a:off x="6341031" y="3192304"/>
            <a:ext cx="1" cy="660833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43" name="Rectangle 53"/>
          <p:cNvSpPr>
            <a:spLocks noChangeArrowheads="1"/>
          </p:cNvSpPr>
          <p:nvPr/>
        </p:nvSpPr>
        <p:spPr bwMode="auto">
          <a:xfrm>
            <a:off x="3182303" y="27986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4" name="Text Box 54"/>
          <p:cNvSpPr txBox="1">
            <a:spLocks noChangeArrowheads="1"/>
          </p:cNvSpPr>
          <p:nvPr/>
        </p:nvSpPr>
        <p:spPr bwMode="auto">
          <a:xfrm>
            <a:off x="3316844" y="2996327"/>
            <a:ext cx="10191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Bible Study</a:t>
            </a:r>
            <a:endParaRPr lang="en-US" altLang="en-US" sz="1350"/>
          </a:p>
        </p:txBody>
      </p:sp>
      <p:sp>
        <p:nvSpPr>
          <p:cNvPr id="1045" name="Rectangle 55"/>
          <p:cNvSpPr>
            <a:spLocks noChangeArrowheads="1"/>
          </p:cNvSpPr>
          <p:nvPr/>
        </p:nvSpPr>
        <p:spPr bwMode="auto">
          <a:xfrm>
            <a:off x="4487228" y="40178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6" name="Rectangle 56"/>
          <p:cNvSpPr>
            <a:spLocks noChangeArrowheads="1"/>
          </p:cNvSpPr>
          <p:nvPr/>
        </p:nvSpPr>
        <p:spPr bwMode="auto">
          <a:xfrm>
            <a:off x="3182303" y="34082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7" name="Rectangle 57"/>
          <p:cNvSpPr>
            <a:spLocks noChangeArrowheads="1"/>
          </p:cNvSpPr>
          <p:nvPr/>
        </p:nvSpPr>
        <p:spPr bwMode="auto">
          <a:xfrm>
            <a:off x="3182303" y="40178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8" name="Rectangle 58"/>
          <p:cNvSpPr>
            <a:spLocks noChangeArrowheads="1"/>
          </p:cNvSpPr>
          <p:nvPr/>
        </p:nvSpPr>
        <p:spPr bwMode="auto">
          <a:xfrm>
            <a:off x="4487228" y="34082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49" name="Rectangle 59"/>
          <p:cNvSpPr>
            <a:spLocks noChangeArrowheads="1"/>
          </p:cNvSpPr>
          <p:nvPr/>
        </p:nvSpPr>
        <p:spPr bwMode="auto">
          <a:xfrm>
            <a:off x="4487228" y="2798684"/>
            <a:ext cx="1304925" cy="60960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50" name="Text Box 60"/>
          <p:cNvSpPr txBox="1">
            <a:spLocks noChangeArrowheads="1"/>
          </p:cNvSpPr>
          <p:nvPr/>
        </p:nvSpPr>
        <p:spPr bwMode="auto">
          <a:xfrm>
            <a:off x="3326369" y="4216718"/>
            <a:ext cx="10191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Contemplation</a:t>
            </a:r>
            <a:endParaRPr lang="en-US" altLang="en-US" sz="1350"/>
          </a:p>
        </p:txBody>
      </p:sp>
      <p:sp>
        <p:nvSpPr>
          <p:cNvPr id="1051" name="Text Box 61"/>
          <p:cNvSpPr txBox="1">
            <a:spLocks noChangeArrowheads="1"/>
          </p:cNvSpPr>
          <p:nvPr/>
        </p:nvSpPr>
        <p:spPr bwMode="auto">
          <a:xfrm>
            <a:off x="4600337" y="3624263"/>
            <a:ext cx="10191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Affective Prayer</a:t>
            </a:r>
            <a:endParaRPr lang="en-US" altLang="en-US" sz="1350"/>
          </a:p>
        </p:txBody>
      </p:sp>
      <p:sp>
        <p:nvSpPr>
          <p:cNvPr id="1052" name="Text Box 62"/>
          <p:cNvSpPr txBox="1">
            <a:spLocks noChangeArrowheads="1"/>
          </p:cNvSpPr>
          <p:nvPr/>
        </p:nvSpPr>
        <p:spPr bwMode="auto">
          <a:xfrm>
            <a:off x="4577715" y="4216718"/>
            <a:ext cx="111442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Contemplative Prayer</a:t>
            </a:r>
            <a:endParaRPr lang="en-US" altLang="en-US" sz="1350"/>
          </a:p>
        </p:txBody>
      </p:sp>
      <p:sp>
        <p:nvSpPr>
          <p:cNvPr id="1054" name="Text Box 63"/>
          <p:cNvSpPr txBox="1">
            <a:spLocks noChangeArrowheads="1"/>
          </p:cNvSpPr>
          <p:nvPr/>
        </p:nvSpPr>
        <p:spPr bwMode="auto">
          <a:xfrm>
            <a:off x="4566523" y="2995137"/>
            <a:ext cx="1121570" cy="19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Vocal or Mental Prayer</a:t>
            </a:r>
            <a:endParaRPr lang="en-US" altLang="en-US" sz="1350" dirty="0"/>
          </a:p>
        </p:txBody>
      </p:sp>
      <p:sp>
        <p:nvSpPr>
          <p:cNvPr id="1055" name="Text Box 64"/>
          <p:cNvSpPr txBox="1">
            <a:spLocks noChangeArrowheads="1"/>
          </p:cNvSpPr>
          <p:nvPr/>
        </p:nvSpPr>
        <p:spPr bwMode="auto">
          <a:xfrm>
            <a:off x="3310890" y="3598784"/>
            <a:ext cx="1019175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Lectio Divina</a:t>
            </a:r>
            <a:endParaRPr lang="en-US" altLang="en-US" sz="1350"/>
          </a:p>
        </p:txBody>
      </p:sp>
      <p:sp>
        <p:nvSpPr>
          <p:cNvPr id="1056" name="Text Box 65"/>
          <p:cNvSpPr txBox="1">
            <a:spLocks noChangeArrowheads="1"/>
          </p:cNvSpPr>
          <p:nvPr/>
        </p:nvSpPr>
        <p:spPr bwMode="auto">
          <a:xfrm>
            <a:off x="2082165" y="2361724"/>
            <a:ext cx="787004" cy="40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 dirty="0">
                <a:solidFill>
                  <a:srgbClr val="000000"/>
                </a:solidFill>
              </a:rPr>
              <a:t>Subjective Perspective</a:t>
            </a:r>
            <a:endParaRPr lang="en-US" altLang="en-US" sz="1350" dirty="0"/>
          </a:p>
        </p:txBody>
      </p:sp>
      <p:cxnSp>
        <p:nvCxnSpPr>
          <p:cNvPr id="1090" name="AutoShape 66"/>
          <p:cNvCxnSpPr>
            <a:cxnSpLocks noChangeShapeType="1"/>
          </p:cNvCxnSpPr>
          <p:nvPr/>
        </p:nvCxnSpPr>
        <p:spPr bwMode="auto">
          <a:xfrm flipV="1">
            <a:off x="1985725" y="2798684"/>
            <a:ext cx="1185863" cy="2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91" name="AutoShape 67"/>
          <p:cNvCxnSpPr>
            <a:cxnSpLocks noChangeShapeType="1"/>
          </p:cNvCxnSpPr>
          <p:nvPr/>
        </p:nvCxnSpPr>
        <p:spPr bwMode="auto">
          <a:xfrm flipV="1">
            <a:off x="5748100" y="2801065"/>
            <a:ext cx="1185863" cy="2381"/>
          </a:xfrm>
          <a:prstGeom prst="straightConnector1">
            <a:avLst/>
          </a:prstGeom>
          <a:noFill/>
          <a:ln w="28575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057" name="Right Brace 1056"/>
          <p:cNvSpPr/>
          <p:nvPr/>
        </p:nvSpPr>
        <p:spPr>
          <a:xfrm>
            <a:off x="6773943" y="3408284"/>
            <a:ext cx="301228" cy="1219200"/>
          </a:xfrm>
          <a:prstGeom prst="rightBrace">
            <a:avLst>
              <a:gd name="adj1" fmla="val 8333"/>
              <a:gd name="adj2" fmla="val 49063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9" name="Text Box 46"/>
          <p:cNvSpPr txBox="1">
            <a:spLocks noChangeArrowheads="1"/>
          </p:cNvSpPr>
          <p:nvPr/>
        </p:nvSpPr>
        <p:spPr bwMode="auto">
          <a:xfrm>
            <a:off x="7041833" y="3579614"/>
            <a:ext cx="889397" cy="8765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27432" tIns="27432" rIns="27432" bIns="27432" numCol="1" anchor="t" anchorCtr="0" compatLnSpc="1">
            <a:prstTxWarp prst="textNoShape">
              <a:avLst/>
            </a:prstTxWarp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>
                <a:solidFill>
                  <a:srgbClr val="000000"/>
                </a:solidFill>
              </a:rPr>
              <a:t>Requiring a Meditative Brain-State/ State of Consciousness</a:t>
            </a:r>
            <a:endParaRPr lang="en-US" altLang="en-US" sz="1050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610195" y="1085220"/>
            <a:ext cx="7980283" cy="634007"/>
          </a:xfrm>
          <a:prstGeom prst="rect">
            <a:avLst/>
          </a:prstGeom>
          <a:effectLst/>
        </p:spPr>
        <p:txBody>
          <a:bodyPr vert="horz" lIns="68580" tIns="34290" rIns="68580" bIns="3429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The Relative “Depth” of Personal Christian Spiritual Practices</a:t>
            </a:r>
          </a:p>
        </p:txBody>
      </p:sp>
    </p:spTree>
    <p:extLst>
      <p:ext uri="{BB962C8B-B14F-4D97-AF65-F5344CB8AC3E}">
        <p14:creationId xmlns:p14="http://schemas.microsoft.com/office/powerpoint/2010/main" val="84560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38200" y="594050"/>
            <a:ext cx="7546848" cy="4160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dirty="0"/>
              <a:t>What’s a 20-30 minute devotion time look like?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38237" y="3849518"/>
            <a:ext cx="6329363" cy="1337653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b="1" dirty="0"/>
              <a:t>Rest</a:t>
            </a:r>
            <a:r>
              <a:rPr lang="en-US" sz="1800" dirty="0"/>
              <a:t> in Christ</a:t>
            </a:r>
            <a:endParaRPr lang="en-US" sz="1350" dirty="0"/>
          </a:p>
          <a:p>
            <a:pPr lvl="1"/>
            <a:r>
              <a:rPr lang="en-US" sz="1600" dirty="0"/>
              <a:t>Focus on something from your reading and relate it to </a:t>
            </a:r>
            <a:r>
              <a:rPr lang="en-US" sz="1600" i="1" dirty="0"/>
              <a:t>you, </a:t>
            </a:r>
            <a:r>
              <a:rPr lang="en-US" sz="1600" dirty="0"/>
              <a:t>or</a:t>
            </a:r>
          </a:p>
          <a:p>
            <a:pPr lvl="1"/>
            <a:r>
              <a:rPr lang="en-US" sz="1600" dirty="0"/>
              <a:t>Address a problem with Jesus’s help (e.g., use your imagination)</a:t>
            </a:r>
          </a:p>
          <a:p>
            <a:pPr lvl="1"/>
            <a:r>
              <a:rPr lang="en-US" sz="1600" dirty="0"/>
              <a:t>Finish by praying with Jesus about your concerns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138237" y="2840681"/>
            <a:ext cx="7270623" cy="980621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b="1" dirty="0"/>
              <a:t>Relax</a:t>
            </a:r>
            <a:r>
              <a:rPr lang="en-US" sz="1800" dirty="0"/>
              <a:t> one’s body and breathe slowly to help get into a meditative state</a:t>
            </a:r>
          </a:p>
          <a:p>
            <a:pPr lvl="1"/>
            <a:r>
              <a:rPr lang="en-US" sz="1600" dirty="0"/>
              <a:t>Move throughout body, relaxing each part</a:t>
            </a:r>
          </a:p>
          <a:p>
            <a:pPr lvl="1"/>
            <a:r>
              <a:rPr lang="en-US" sz="1600" dirty="0"/>
              <a:t>Breathe in 5 sec. and breathe out 5 sec, from your diaphragm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346298"/>
            <a:ext cx="5943600" cy="439936"/>
          </a:xfrm>
          <a:prstGeom prst="rect">
            <a:avLst/>
          </a:prstGeom>
        </p:spPr>
        <p:txBody>
          <a:bodyPr>
            <a:no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>
              <a:buNone/>
            </a:pPr>
            <a:r>
              <a:rPr lang="en-US" sz="2400" dirty="0"/>
              <a:t>3 steps in Christian meditation (R, R, &amp; R)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43000" y="1860059"/>
            <a:ext cx="6096000" cy="980621"/>
          </a:xfrm>
          <a:prstGeom prst="rect">
            <a:avLst/>
          </a:prstGeom>
        </p:spPr>
        <p:txBody>
          <a:bodyPr>
            <a:normAutofit/>
          </a:bodyPr>
          <a:lstStyle>
            <a:lvl1pPr marL="292100" indent="-292100" algn="l" rtl="0" eaLnBrk="1" latinLnBrk="0" hangingPunct="1">
              <a:spcBef>
                <a:spcPts val="0"/>
              </a:spcBef>
              <a:buClr>
                <a:schemeClr val="accent1"/>
              </a:buClr>
              <a:buSzPct val="70000"/>
              <a:buFont typeface="Wingdings 2"/>
              <a:buChar char="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rtl="0" eaLnBrk="1" latinLnBrk="0" hangingPunct="1">
              <a:spcBef>
                <a:spcPts val="400"/>
              </a:spcBef>
              <a:buClr>
                <a:schemeClr val="accent2"/>
              </a:buClr>
              <a:buSzPct val="90000"/>
              <a:buFontTx/>
              <a:buChar char="•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192024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82880" algn="l" rtl="0" eaLnBrk="1" latinLnBrk="0" hangingPunct="1">
              <a:spcBef>
                <a:spcPts val="400"/>
              </a:spcBef>
              <a:buClr>
                <a:schemeClr val="accent3"/>
              </a:buClr>
              <a:buSzPct val="100000"/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73736" algn="l" rtl="0" eaLnBrk="1" latinLnBrk="0" hangingPunct="1">
              <a:spcBef>
                <a:spcPts val="400"/>
              </a:spcBef>
              <a:buClr>
                <a:schemeClr val="accent4"/>
              </a:buClr>
              <a:buFont typeface="Wingdings 2"/>
              <a:buChar char="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1800" b="1" dirty="0"/>
              <a:t>Read </a:t>
            </a:r>
            <a:r>
              <a:rPr lang="en-US" sz="1800" dirty="0"/>
              <a:t>the Bible </a:t>
            </a:r>
            <a:r>
              <a:rPr lang="en-US" sz="1800" i="1" dirty="0"/>
              <a:t>spiritually—in the heart</a:t>
            </a:r>
            <a:endParaRPr lang="en-US" sz="1800" dirty="0"/>
          </a:p>
          <a:p>
            <a:pPr lvl="1"/>
            <a:r>
              <a:rPr lang="en-US" sz="1600" dirty="0"/>
              <a:t>Different from academic reading: slower, more personal</a:t>
            </a:r>
            <a:endParaRPr lang="en-US" sz="1600" i="1" dirty="0"/>
          </a:p>
          <a:p>
            <a:pPr lvl="1"/>
            <a:r>
              <a:rPr lang="en-US" sz="1600" dirty="0"/>
              <a:t>Relate it to yourself or your story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983054"/>
            <a:ext cx="2229422" cy="133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31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685800" y="1139407"/>
            <a:ext cx="7086600" cy="6632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Addressing sin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1207770" y="1778803"/>
            <a:ext cx="7250430" cy="1569234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Confession</a:t>
            </a:r>
          </a:p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Repentance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2400" dirty="0">
                <a:solidFill>
                  <a:schemeClr val="accent1">
                    <a:lumMod val="75000"/>
                  </a:schemeClr>
                </a:solidFill>
              </a:rPr>
              <a:t>Mortification/Letting God destroy it on the cross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85800" y="3655828"/>
            <a:ext cx="7086600" cy="6632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the creation self/new self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07770" y="4319037"/>
            <a:ext cx="7250430" cy="15692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37160" algn="l" defTabSz="6858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54864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75438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920120" indent="-13716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1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3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15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1700000" indent="-17145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Make a list or journal about one’s created gifts and practice gratitude to God for them  (1Ti 4:3-5)</a:t>
            </a:r>
          </a:p>
          <a:p>
            <a:pPr marL="34290" indent="0">
              <a:buNone/>
            </a:pPr>
            <a:endParaRPr lang="it-IT" sz="240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28637" y="350034"/>
            <a:ext cx="8412480" cy="716766"/>
          </a:xfrm>
        </p:spPr>
        <p:txBody>
          <a:bodyPr>
            <a:normAutofit/>
          </a:bodyPr>
          <a:lstStyle/>
          <a:p>
            <a:r>
              <a:rPr lang="en-US" sz="3200" dirty="0"/>
              <a:t>Distinctly Christian Techniques for 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build="p"/>
      <p:bldP spid="13" grpId="0"/>
      <p:bldP spid="14" grpId="0" build="p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9385</TotalTime>
  <Words>1144</Words>
  <Application>Microsoft Office PowerPoint</Application>
  <PresentationFormat>On-screen Show (4:3)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Corbel</vt:lpstr>
      <vt:lpstr>Maiandra GD</vt:lpstr>
      <vt:lpstr>Wingdings 2</vt:lpstr>
      <vt:lpstr>Basis</vt:lpstr>
      <vt:lpstr>Distinctly Christian Techniques for therapy</vt:lpstr>
      <vt:lpstr>A Two-Track Approach to Christian Therapy</vt:lpstr>
      <vt:lpstr>A Two-Track Approach to Christian Therapy</vt:lpstr>
      <vt:lpstr>B. The Redemptive Track of Christian Therapy</vt:lpstr>
      <vt:lpstr>Christian skills that counselees can cultivate</vt:lpstr>
      <vt:lpstr>Distinctly Christian Techniques for Homework</vt:lpstr>
      <vt:lpstr>PowerPoint Presentation</vt:lpstr>
      <vt:lpstr>PowerPoint Presentation</vt:lpstr>
      <vt:lpstr>Distinctly Christian Techniques for Homework</vt:lpstr>
      <vt:lpstr>Distinctly Christian Techniques in Session</vt:lpstr>
      <vt:lpstr>Distinctly Christian Techniques in Session</vt:lpstr>
      <vt:lpstr>Distinctly Christian Techniques in Session</vt:lpstr>
      <vt:lpstr>Distinctly Christian Techniques in Session</vt:lpstr>
      <vt:lpstr>PowerPoint Presentation</vt:lpstr>
      <vt:lpstr>PowerPoint Presentation</vt:lpstr>
    </vt:vector>
  </TitlesOfParts>
  <Company>SBTS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ejohnson</dc:creator>
  <cp:lastModifiedBy>Eric Johnson</cp:lastModifiedBy>
  <cp:revision>148</cp:revision>
  <dcterms:created xsi:type="dcterms:W3CDTF">2010-04-18T19:03:42Z</dcterms:created>
  <dcterms:modified xsi:type="dcterms:W3CDTF">2021-04-18T00:22:03Z</dcterms:modified>
</cp:coreProperties>
</file>