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EEED-9F4B-4802-A1FC-746241F2C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7B57F-9621-4FF0-82EA-E162FAD31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99381-DB82-4A32-B718-476B09D0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1F225-E275-42A8-94B7-F64E383F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2BCB-B8C9-4ECE-9E57-4BA749EC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39FC-93D9-46E8-B0D3-C778BA00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315EF-7CA9-4745-AE62-12A4C7F76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501B9-590E-45AF-89CD-F4E9010F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4732D-0856-4C7C-9A65-6DB96C71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68F82-EC3B-4D38-8A47-D6B531D3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0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2706C-F0D2-45BD-9E6A-78B4BF588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AFCE0-9CAA-4F4D-8519-CBBE8B9D1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27E4-8085-4F17-AAEB-7F2D11F6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04D3F-778B-4013-89E0-193BD242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EBAC8-B8E7-49CE-96FA-35344127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5400" y="612944"/>
            <a:ext cx="10502053" cy="8206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33" b="1" i="0">
                <a:solidFill>
                  <a:srgbClr val="5A77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03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786" y="265419"/>
            <a:ext cx="9883327" cy="820674"/>
          </a:xfrm>
        </p:spPr>
        <p:txBody>
          <a:bodyPr lIns="0" tIns="0" rIns="0" bIns="0"/>
          <a:lstStyle>
            <a:lvl1pPr>
              <a:defRPr sz="5333" b="1" i="0">
                <a:solidFill>
                  <a:srgbClr val="5A77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133" y="2220971"/>
            <a:ext cx="846158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69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786" y="265419"/>
            <a:ext cx="9883327" cy="820674"/>
          </a:xfrm>
        </p:spPr>
        <p:txBody>
          <a:bodyPr lIns="0" tIns="0" rIns="0" bIns="0"/>
          <a:lstStyle>
            <a:lvl1pPr>
              <a:defRPr sz="5333" b="1" i="0">
                <a:solidFill>
                  <a:srgbClr val="5A77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7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786" y="265419"/>
            <a:ext cx="9883327" cy="820674"/>
          </a:xfrm>
        </p:spPr>
        <p:txBody>
          <a:bodyPr lIns="0" tIns="0" rIns="0" bIns="0"/>
          <a:lstStyle>
            <a:lvl1pPr>
              <a:defRPr sz="5333" b="1" i="0">
                <a:solidFill>
                  <a:srgbClr val="5A77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755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17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4431-8A63-4EFA-8CC8-E7FACFCE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F2B27-C7A8-4555-91E3-FF229B83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EF1D8-ECAC-4E59-8EF6-80676DC0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D96C3-B3D8-41D9-AE13-A857ABB3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B2ABE-540C-413A-B276-643489EE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92E8-3AFA-4C67-A067-1A1AB0F5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5FC7E-909F-402D-8F70-E427428D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D272B-4BF0-44D9-AD8C-9954D02B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EF368-11DB-4E82-A945-EDE83910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54A1E-4A56-4EC3-BEB8-C2B8C1FB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5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3027-A06B-43E7-9186-2E09E3B0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BEA4-10DC-4A0E-9A74-C0821C21C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76328-4CA9-4A29-95AD-00EC0248A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12A58-E84A-4331-84EF-1F6DBF96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EF983-84E6-4315-96B8-CF3641E0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CE08B-0C3C-4907-B9E2-7A59EBC7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1A72-CA66-47C6-8138-8716CA1F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3B0F8-677F-4445-A669-7D1761196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A8782-839B-4E2C-976E-B1AEA72E7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45BFD-ED01-49EE-85AD-B22FBF12F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A965B-6D19-4BC1-B261-22B93395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3A9ED-48DE-4430-A8B6-22A3972A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374BEB-CF5F-406B-81D0-A919E402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684E9-4817-4342-850E-BE26FB22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5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1171-5B20-4C71-AF1A-7EE580A6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F6FB4-AAB0-4F48-BEB8-5811A1F1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61E73-2421-4ABD-9A99-9FA00B78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F45B2-527B-4A48-A2E7-5B9C8799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FE9EF-D0B1-4286-B71F-77D1AD18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B8461-2E71-401A-8D1D-3C31FC18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50B95-6A05-4A00-A16B-08EBC251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2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DC1D-5B64-4652-BBE9-24315EC7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8E45-90B3-45F8-A07F-3FC979774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DF54A-2CA8-44F8-91A7-FB22A1926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E3103-7F93-43C4-B1C7-39DECE4C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CEB21-0235-4F84-8990-013DC5E0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8270D-56EB-450F-833E-6178D854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23A4-A308-4E04-AA50-69AF036A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4C621-B209-459C-8143-91FBF2E30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84D26-4174-4E9B-8E89-F215785BA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84DDE-E28C-417D-8E66-A622FD70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B6180-749C-4413-9FC8-BAF1365A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E726D-2FC9-414B-B425-20C3EE82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0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79CB8A-53C7-4E48-8C16-68DD5B3F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CC8F-A976-4251-969E-7E1EE05F3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02ACF-127F-4604-9A4A-5CB645435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8BCA-65A8-4177-B123-3B51A3BCA763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47FD8-4BF4-4EEC-9D8D-275FB3E69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5E3EF-A312-4CC8-9EAF-90778AD02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06AC-E4BC-4DA2-93B6-E043DF79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7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786" y="265419"/>
            <a:ext cx="988332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A77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133" y="2220971"/>
            <a:ext cx="846158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85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3900" y="4339625"/>
              <a:ext cx="1341349" cy="413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134" y="941508"/>
            <a:ext cx="6863927" cy="83777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260" dirty="0">
                <a:solidFill>
                  <a:srgbClr val="FFFFFF"/>
                </a:solidFill>
              </a:rPr>
              <a:t>Session</a:t>
            </a:r>
            <a:r>
              <a:rPr spc="-113" dirty="0">
                <a:solidFill>
                  <a:srgbClr val="FFFFFF"/>
                </a:solidFill>
              </a:rPr>
              <a:t> </a:t>
            </a:r>
            <a:r>
              <a:rPr spc="207" dirty="0">
                <a:solidFill>
                  <a:srgbClr val="FFFFFF"/>
                </a:solidFill>
              </a:rPr>
              <a:t>5</a:t>
            </a:r>
            <a:r>
              <a:rPr spc="-173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|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Stef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-152" dirty="0">
                <a:solidFill>
                  <a:srgbClr val="FFFFFF"/>
                </a:solidFill>
              </a:rPr>
              <a:t>Liston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016178" y="2961295"/>
            <a:ext cx="11282116" cy="2928280"/>
          </a:xfrm>
          <a:prstGeom prst="rect">
            <a:avLst/>
          </a:prstGeom>
        </p:spPr>
        <p:txBody>
          <a:bodyPr vert="horz" wrap="square" lIns="0" tIns="105833" rIns="0" bIns="0" rtlCol="0">
            <a:spAutoFit/>
          </a:bodyPr>
          <a:lstStyle/>
          <a:p>
            <a:pPr marL="16933">
              <a:spcBef>
                <a:spcPts val="833"/>
              </a:spcBef>
            </a:pPr>
            <a:r>
              <a:rPr dirty="0"/>
              <a:t>Navigating</a:t>
            </a:r>
            <a:r>
              <a:rPr spc="453" dirty="0"/>
              <a:t> </a:t>
            </a:r>
            <a:r>
              <a:rPr spc="-13" dirty="0"/>
              <a:t>Transience:</a:t>
            </a:r>
          </a:p>
          <a:p>
            <a:pPr marL="16933" marR="6773">
              <a:spcBef>
                <a:spcPts val="1173"/>
              </a:spcBef>
            </a:pPr>
            <a:r>
              <a:rPr sz="6667" spc="152" dirty="0"/>
              <a:t>The</a:t>
            </a:r>
            <a:r>
              <a:rPr sz="6667" spc="140" dirty="0"/>
              <a:t> </a:t>
            </a:r>
            <a:r>
              <a:rPr sz="6667" dirty="0"/>
              <a:t>Eternal</a:t>
            </a:r>
            <a:r>
              <a:rPr sz="6667" spc="140" dirty="0"/>
              <a:t> </a:t>
            </a:r>
            <a:r>
              <a:rPr sz="6667" spc="207" dirty="0"/>
              <a:t>Kingdom</a:t>
            </a:r>
            <a:r>
              <a:rPr sz="6667" spc="147" dirty="0"/>
              <a:t> </a:t>
            </a:r>
            <a:r>
              <a:rPr sz="6667" spc="-33" dirty="0"/>
              <a:t>in </a:t>
            </a:r>
            <a:r>
              <a:rPr sz="6667" dirty="0"/>
              <a:t>a</a:t>
            </a:r>
            <a:r>
              <a:rPr sz="6667" spc="7" dirty="0"/>
              <a:t> </a:t>
            </a:r>
            <a:r>
              <a:rPr sz="6667" spc="167" dirty="0"/>
              <a:t>Changing</a:t>
            </a:r>
            <a:r>
              <a:rPr sz="6667" spc="7" dirty="0"/>
              <a:t> </a:t>
            </a:r>
            <a:r>
              <a:rPr sz="6667" spc="-13" dirty="0"/>
              <a:t>World</a:t>
            </a:r>
            <a:endParaRPr sz="6667"/>
          </a:p>
        </p:txBody>
      </p:sp>
      <p:sp>
        <p:nvSpPr>
          <p:cNvPr id="7" name="object 7"/>
          <p:cNvSpPr/>
          <p:nvPr/>
        </p:nvSpPr>
        <p:spPr>
          <a:xfrm>
            <a:off x="617532" y="2188500"/>
            <a:ext cx="9794240" cy="0"/>
          </a:xfrm>
          <a:custGeom>
            <a:avLst/>
            <a:gdLst/>
            <a:ahLst/>
            <a:cxnLst/>
            <a:rect l="l" t="t" r="r" b="b"/>
            <a:pathLst>
              <a:path w="7345680">
                <a:moveTo>
                  <a:pt x="0" y="0"/>
                </a:moveTo>
                <a:lnTo>
                  <a:pt x="73454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3049" y="353893"/>
            <a:ext cx="13177769" cy="1528024"/>
          </a:xfrm>
          <a:prstGeom prst="rect">
            <a:avLst/>
          </a:prstGeom>
        </p:spPr>
        <p:txBody>
          <a:bodyPr vert="horz" wrap="square" lIns="0" tIns="700509" rIns="0" bIns="0" rtlCol="0">
            <a:spAutoFit/>
          </a:bodyPr>
          <a:lstStyle/>
          <a:p>
            <a:pPr marL="1859234">
              <a:spcBef>
                <a:spcPts val="133"/>
              </a:spcBef>
            </a:pPr>
            <a:r>
              <a:rPr spc="113" dirty="0"/>
              <a:t>Whole</a:t>
            </a:r>
            <a:r>
              <a:rPr spc="-127" dirty="0"/>
              <a:t> </a:t>
            </a:r>
            <a:r>
              <a:rPr spc="-180" dirty="0"/>
              <a:t>Group</a:t>
            </a:r>
            <a:r>
              <a:rPr spc="-127" dirty="0"/>
              <a:t> </a:t>
            </a:r>
            <a:r>
              <a:rPr spc="-113" dirty="0"/>
              <a:t>Reﬂection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090" y="2605694"/>
            <a:ext cx="9749367" cy="9246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25767" marR="6773" indent="-509681" defTabSz="1219170">
              <a:lnSpc>
                <a:spcPct val="114999"/>
              </a:lnSpc>
              <a:spcBef>
                <a:spcPts val="133"/>
              </a:spcBef>
              <a:buFont typeface="Arial"/>
              <a:buChar char="●"/>
              <a:tabLst>
                <a:tab pos="525767" algn="l"/>
              </a:tabLst>
            </a:pPr>
            <a:r>
              <a:rPr sz="2667" b="1" kern="0" dirty="0">
                <a:solidFill>
                  <a:srgbClr val="231F20"/>
                </a:solidFill>
                <a:latin typeface="Gill Sans MT"/>
                <a:cs typeface="Gill Sans MT"/>
              </a:rPr>
              <a:t>How</a:t>
            </a:r>
            <a:r>
              <a:rPr sz="2667" b="1" kern="0" spc="-33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667" b="1" kern="0" dirty="0">
                <a:solidFill>
                  <a:srgbClr val="231F20"/>
                </a:solidFill>
                <a:latin typeface="Gill Sans MT"/>
                <a:cs typeface="Gill Sans MT"/>
              </a:rPr>
              <a:t>can</a:t>
            </a:r>
            <a:r>
              <a:rPr sz="2667" b="1" kern="0" spc="-27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667" b="1" kern="0" dirty="0">
                <a:solidFill>
                  <a:srgbClr val="231F20"/>
                </a:solidFill>
                <a:latin typeface="Gill Sans MT"/>
                <a:cs typeface="Gill Sans MT"/>
              </a:rPr>
              <a:t>we</a:t>
            </a:r>
            <a:r>
              <a:rPr sz="2667" b="1" kern="0" spc="-27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667" b="1" kern="0" dirty="0">
                <a:solidFill>
                  <a:srgbClr val="231F20"/>
                </a:solidFill>
                <a:latin typeface="Gill Sans MT"/>
                <a:cs typeface="Gill Sans MT"/>
              </a:rPr>
              <a:t>lead</a:t>
            </a:r>
            <a:r>
              <a:rPr sz="2667" b="1" kern="0" spc="-33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667" b="1" kern="0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2667" b="1" kern="0" spc="-27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667" b="1" kern="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2667" b="1" kern="0" spc="-27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667" b="1" kern="0" spc="67" dirty="0">
                <a:solidFill>
                  <a:srgbClr val="231F20"/>
                </a:solidFill>
                <a:latin typeface="Gill Sans MT"/>
                <a:cs typeface="Gill Sans MT"/>
              </a:rPr>
              <a:t>way</a:t>
            </a:r>
            <a:r>
              <a:rPr sz="2667" b="1" kern="0" spc="-33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667" b="1" kern="0" dirty="0">
                <a:solidFill>
                  <a:srgbClr val="231F20"/>
                </a:solidFill>
                <a:latin typeface="Gill Sans MT"/>
                <a:cs typeface="Gill Sans MT"/>
              </a:rPr>
              <a:t>that</a:t>
            </a:r>
            <a:r>
              <a:rPr sz="2667" b="1" kern="0" spc="-27" dirty="0">
                <a:solidFill>
                  <a:srgbClr val="231F20"/>
                </a:solidFill>
                <a:latin typeface="Gill Sans MT"/>
                <a:cs typeface="Gill Sans MT"/>
              </a:rPr>
              <a:t> embraces </a:t>
            </a:r>
            <a:r>
              <a:rPr sz="2667" b="1" kern="0" spc="-13" dirty="0">
                <a:solidFill>
                  <a:srgbClr val="231F20"/>
                </a:solidFill>
                <a:latin typeface="Gill Sans MT"/>
                <a:cs typeface="Gill Sans MT"/>
              </a:rPr>
              <a:t>transience</a:t>
            </a:r>
            <a:r>
              <a:rPr sz="2667" b="1" kern="0" spc="-33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667" b="1" kern="0" spc="-13" dirty="0">
                <a:solidFill>
                  <a:srgbClr val="231F20"/>
                </a:solidFill>
                <a:latin typeface="Gill Sans MT"/>
                <a:cs typeface="Gill Sans MT"/>
              </a:rPr>
              <a:t>rather </a:t>
            </a:r>
            <a:r>
              <a:rPr sz="2667" b="1" kern="0" dirty="0">
                <a:solidFill>
                  <a:srgbClr val="231F20"/>
                </a:solidFill>
                <a:latin typeface="Gill Sans MT"/>
                <a:cs typeface="Gill Sans MT"/>
              </a:rPr>
              <a:t>than</a:t>
            </a:r>
            <a:r>
              <a:rPr sz="2667" b="1" kern="0" spc="53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667" b="1" kern="0" dirty="0">
                <a:solidFill>
                  <a:srgbClr val="231F20"/>
                </a:solidFill>
                <a:latin typeface="Gill Sans MT"/>
                <a:cs typeface="Gill Sans MT"/>
              </a:rPr>
              <a:t>resisting</a:t>
            </a:r>
            <a:r>
              <a:rPr sz="2667" b="1" kern="0" spc="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2667" b="1" kern="0" spc="-33" dirty="0">
                <a:solidFill>
                  <a:srgbClr val="231F20"/>
                </a:solidFill>
                <a:latin typeface="Gill Sans MT"/>
                <a:cs typeface="Gill Sans MT"/>
              </a:rPr>
              <a:t>it?</a:t>
            </a:r>
            <a:endParaRPr sz="2667" kern="0">
              <a:solidFill>
                <a:sysClr val="windowText" lastClr="000000"/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4F4F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Office Theme</vt:lpstr>
      <vt:lpstr>1_Office Theme</vt:lpstr>
      <vt:lpstr>Session 5 | Stef Liston</vt:lpstr>
      <vt:lpstr>Whole Group Reﬂection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 | Stef Liston</dc:title>
  <dc:creator>Abigail Dill</dc:creator>
  <cp:lastModifiedBy>Abigail Dill</cp:lastModifiedBy>
  <cp:revision>1</cp:revision>
  <dcterms:created xsi:type="dcterms:W3CDTF">2025-07-10T13:30:29Z</dcterms:created>
  <dcterms:modified xsi:type="dcterms:W3CDTF">2025-07-10T13:30:41Z</dcterms:modified>
</cp:coreProperties>
</file>