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22" r:id="rId3"/>
    <p:sldId id="319" r:id="rId4"/>
    <p:sldId id="323" r:id="rId5"/>
    <p:sldId id="324" r:id="rId6"/>
    <p:sldId id="325" r:id="rId7"/>
    <p:sldId id="326" r:id="rId8"/>
    <p:sldId id="327" r:id="rId9"/>
    <p:sldId id="330" r:id="rId10"/>
    <p:sldId id="329" r:id="rId11"/>
    <p:sldId id="331" r:id="rId12"/>
    <p:sldId id="334" r:id="rId13"/>
    <p:sldId id="332" r:id="rId14"/>
    <p:sldId id="335" r:id="rId15"/>
    <p:sldId id="336" r:id="rId16"/>
    <p:sldId id="306" r:id="rId1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Mission in Ministry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CDPOnline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F45D44B-9793-4F24-9799-8189C4B1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1655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Mission in Ministry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CDPOnline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88B7BE-83A4-46CA-97CA-05410F757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1891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102EA-9C09-A140-848D-D7411F7F6597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CDPOnline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Mission in Ministry</a:t>
            </a:r>
          </a:p>
        </p:txBody>
      </p:sp>
    </p:spTree>
    <p:extLst>
      <p:ext uri="{BB962C8B-B14F-4D97-AF65-F5344CB8AC3E}">
        <p14:creationId xmlns:p14="http://schemas.microsoft.com/office/powerpoint/2010/main" val="148379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8B7BE-83A4-46CA-97CA-05410F7576A5}" type="slidenum">
              <a:rPr lang="en-US" smtClean="0"/>
              <a:t>12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Mission in Ministry</a:t>
            </a:r>
          </a:p>
        </p:txBody>
      </p:sp>
    </p:spTree>
    <p:extLst>
      <p:ext uri="{BB962C8B-B14F-4D97-AF65-F5344CB8AC3E}">
        <p14:creationId xmlns:p14="http://schemas.microsoft.com/office/powerpoint/2010/main" val="3169289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102EA-9C09-A140-848D-D7411F7F6597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CDPOnline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Mission in Ministry</a:t>
            </a:r>
          </a:p>
        </p:txBody>
      </p:sp>
    </p:spTree>
    <p:extLst>
      <p:ext uri="{BB962C8B-B14F-4D97-AF65-F5344CB8AC3E}">
        <p14:creationId xmlns:p14="http://schemas.microsoft.com/office/powerpoint/2010/main" val="326224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7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4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1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2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0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2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1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9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8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1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FB81F0-295D-4FCB-9AE9-CD7CB761A1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NPA Test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Test NPA Template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Images for use in your ministry only.  Thank you.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87C2-AD3D-4561-89E8-0639E4854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3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Oswald" panose="02000503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00B0F0"/>
          </a:solidFill>
          <a:latin typeface="Montserrat" panose="0200050500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!@npauthority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8637" y="700709"/>
            <a:ext cx="5359952" cy="122772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ELF 2021</a:t>
            </a:r>
            <a:br>
              <a:rPr lang="en-US" sz="3600" dirty="0"/>
            </a:br>
            <a:r>
              <a:rPr lang="en-US" sz="2700" dirty="0">
                <a:solidFill>
                  <a:schemeClr val="tx1"/>
                </a:solidFill>
              </a:rPr>
              <a:t>Mission and Ministry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9748" y="5478044"/>
            <a:ext cx="5740952" cy="480071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By Jerry Twombly, M.Div. &amp; Gregory Long, M.A.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313988" cy="14458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902752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7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260774" y="2255148"/>
            <a:ext cx="904129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Matthew 6:21 (NIV)</a:t>
            </a:r>
          </a:p>
          <a:p>
            <a:endParaRPr lang="en-US" sz="2800" dirty="0">
              <a:latin typeface="Montserrat" panose="02000505000000020004" pitchFamily="2" charset="0"/>
            </a:endParaRPr>
          </a:p>
          <a:p>
            <a:r>
              <a:rPr lang="en-US" sz="2400" i="1" dirty="0">
                <a:latin typeface="Montserrat" panose="02000505000000020004" pitchFamily="2" charset="0"/>
              </a:rPr>
              <a:t>For where your treasure is, there your heart will be also.</a:t>
            </a:r>
          </a:p>
          <a:p>
            <a:endParaRPr lang="en-US" sz="2400" dirty="0">
              <a:latin typeface="Montserrat" panose="02000505000000020004" pitchFamily="2" charset="0"/>
            </a:endParaRPr>
          </a:p>
          <a:p>
            <a:endParaRPr lang="en-US" sz="2400" dirty="0">
              <a:latin typeface="Montserrat" panose="02000505000000020004" pitchFamily="2" charset="0"/>
            </a:endParaRPr>
          </a:p>
          <a:p>
            <a:r>
              <a:rPr lang="en-US" sz="2400" dirty="0">
                <a:latin typeface="Montserrat" panose="02000505000000020004" pitchFamily="2" charset="0"/>
              </a:rPr>
              <a:t>Do we know where are partner’s hearts are?</a:t>
            </a:r>
          </a:p>
          <a:p>
            <a:endParaRPr lang="en-US" sz="1600" dirty="0">
              <a:latin typeface="Montserrat" panose="02000505000000020004" pitchFamily="2" charset="0"/>
            </a:endParaRPr>
          </a:p>
          <a:p>
            <a:r>
              <a:rPr lang="en-US" sz="2400" dirty="0">
                <a:latin typeface="Montserrat" panose="02000505000000020004" pitchFamily="2" charset="0"/>
              </a:rPr>
              <a:t>How can we help them grow?</a:t>
            </a:r>
          </a:p>
          <a:p>
            <a:endParaRPr lang="en-US" sz="1600" dirty="0">
              <a:latin typeface="Montserrat" panose="02000505000000020004" pitchFamily="2" charset="0"/>
            </a:endParaRPr>
          </a:p>
          <a:p>
            <a:r>
              <a:rPr lang="en-US" sz="2400" dirty="0">
                <a:latin typeface="Montserrat" panose="02000505000000020004" pitchFamily="2" charset="0"/>
              </a:rPr>
              <a:t>Their giving is an extension of their Faith and Obedience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902752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75352" y="2285926"/>
            <a:ext cx="90412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Practical Steps - Organization</a:t>
            </a:r>
          </a:p>
          <a:p>
            <a:endParaRPr lang="en-US" sz="14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Development is not just the responsibility of the Development Director.  ALL areas need to have a “relationship” heart and mindset.</a:t>
            </a:r>
          </a:p>
          <a:p>
            <a:endParaRPr lang="en-US" sz="14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Active, engaged Board of Directors.</a:t>
            </a:r>
          </a:p>
          <a:p>
            <a:pPr marL="342900" indent="-342900">
              <a:buFontTx/>
              <a:buChar char="-"/>
            </a:pPr>
            <a:endParaRPr lang="en-US" sz="14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Focused, solid planning (avoid crisis requests)</a:t>
            </a:r>
          </a:p>
          <a:p>
            <a:pPr marL="342900" indent="-342900">
              <a:buFontTx/>
              <a:buChar char="-"/>
            </a:pPr>
            <a:endParaRPr lang="en-US" sz="14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Manage Attitude Continuum for stakeholders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7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584" y="798493"/>
            <a:ext cx="4654551" cy="863601"/>
          </a:xfrm>
        </p:spPr>
        <p:txBody>
          <a:bodyPr/>
          <a:lstStyle/>
          <a:p>
            <a:r>
              <a:rPr lang="en-US" sz="3600" dirty="0"/>
              <a:t>The Attitude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112" y="1770753"/>
            <a:ext cx="6154249" cy="70274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Everyone is on the “Attitude Continuum,”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somewhere between Euphoria and Cynicism.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577" y="2012495"/>
            <a:ext cx="1339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Euphoria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00390" y="4994989"/>
            <a:ext cx="134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Cynicism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12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684821" y="3851040"/>
            <a:ext cx="226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Discouragement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99600" y="4192697"/>
            <a:ext cx="164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Frustration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27252" y="4569192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Apathy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74689" y="3275921"/>
            <a:ext cx="209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Encouragement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42182" y="2767721"/>
            <a:ext cx="91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Hope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76985" y="2473871"/>
            <a:ext cx="172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Enthusiasm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355600"/>
            <a:ext cx="1186851" cy="130594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902752"/>
            <a:ext cx="1044016" cy="1506442"/>
          </a:xfrm>
          <a:prstGeom prst="rect">
            <a:avLst/>
          </a:prstGeom>
        </p:spPr>
      </p:pic>
      <p:sp>
        <p:nvSpPr>
          <p:cNvPr id="3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419267" y="2002260"/>
            <a:ext cx="8801100" cy="28829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Summing Junction 11"/>
          <p:cNvSpPr/>
          <p:nvPr/>
        </p:nvSpPr>
        <p:spPr>
          <a:xfrm>
            <a:off x="5532490" y="3241942"/>
            <a:ext cx="333738" cy="350347"/>
          </a:xfrm>
          <a:prstGeom prst="flowChartSummingJunction">
            <a:avLst/>
          </a:prstGeom>
          <a:solidFill>
            <a:srgbClr val="EDEDED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39153" y="1781807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00179" y="2192985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881447" y="2892997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588740" y="2473825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99384" y="3485914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15529" y="3843704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859710" y="4192236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245769" y="4618723"/>
            <a:ext cx="0" cy="46137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699112" y="2682592"/>
            <a:ext cx="1422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Montserrat" panose="02000505000000020004" pitchFamily="2" charset="0"/>
              </a:rPr>
              <a:t>Neutral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919" y="4553736"/>
            <a:ext cx="474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Montserrat" panose="00000500000000000000" pitchFamily="2" charset="0"/>
              </a:rPr>
              <a:t>You</a:t>
            </a:r>
            <a:r>
              <a:rPr lang="en-US" sz="2000" dirty="0">
                <a:latin typeface="Montserrat" panose="00000500000000000000" pitchFamily="2" charset="0"/>
              </a:rPr>
              <a:t> determine where they are and their progression on the line.</a:t>
            </a:r>
          </a:p>
        </p:txBody>
      </p:sp>
    </p:spTree>
    <p:extLst>
      <p:ext uri="{BB962C8B-B14F-4D97-AF65-F5344CB8AC3E}">
        <p14:creationId xmlns:p14="http://schemas.microsoft.com/office/powerpoint/2010/main" val="86394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  <p:bldP spid="24" grpId="0"/>
      <p:bldP spid="25" grpId="0"/>
      <p:bldP spid="26" grpId="0"/>
      <p:bldP spid="27" grpId="0"/>
      <p:bldP spid="28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260774" y="2239759"/>
            <a:ext cx="90412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Practical Steps - You</a:t>
            </a:r>
          </a:p>
          <a:p>
            <a:endParaRPr lang="en-US" sz="1400" dirty="0">
              <a:latin typeface="Montserrat" panose="02000505000000020004" pitchFamily="2" charset="0"/>
            </a:endParaRPr>
          </a:p>
          <a:p>
            <a:r>
              <a:rPr lang="en-US" sz="2400" dirty="0">
                <a:latin typeface="Montserrat" panose="02000505000000020004" pitchFamily="2" charset="0"/>
              </a:rPr>
              <a:t>Ask lots of question of your partners.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How is God working your life?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What is God teaching you as you give to us and other ministries?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How can we pray for you?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Lead group prayer for Partners with your staff.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3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40955" y="2239759"/>
            <a:ext cx="90412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How to Start…</a:t>
            </a:r>
          </a:p>
          <a:p>
            <a:endParaRPr lang="en-US" sz="14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1-2 partners per week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Face-to-face (as pandemic restrictions  allow)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Lean toward faithful givers, not large $$ donors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Have Board and others join you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Personal conversation (in addition to usual emails, newsletters, etc.)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7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40955" y="2239759"/>
            <a:ext cx="90412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Start Now…</a:t>
            </a:r>
          </a:p>
          <a:p>
            <a:endParaRPr lang="en-US" sz="14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Pray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Identify 8 people you sense God is asking you to connect with in the next 4 weeks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Do a little homework</a:t>
            </a:r>
          </a:p>
          <a:p>
            <a:pPr marL="342900" indent="-342900">
              <a:buFontTx/>
              <a:buChar char="-"/>
            </a:pPr>
            <a:endParaRPr lang="en-US" sz="1200" dirty="0">
              <a:latin typeface="Montserrat" panose="02000505000000020004" pitchFamily="2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Put on your “pastor’s” hat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6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04052" y="2063079"/>
            <a:ext cx="5890591" cy="1811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Questions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	Concerns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		Comments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			Insights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Images for use in your ministry only.  Thank you.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87217" y="4238161"/>
            <a:ext cx="7124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2000505000000020004" pitchFamily="2" charset="0"/>
              </a:rPr>
              <a:t>We are here to help clarify and answer any questions you may have regarding this lesson.</a:t>
            </a:r>
          </a:p>
          <a:p>
            <a:endParaRPr lang="en-US" dirty="0">
              <a:latin typeface="Montserrat" panose="02000505000000020004" pitchFamily="2" charset="0"/>
            </a:endParaRPr>
          </a:p>
          <a:p>
            <a:r>
              <a:rPr lang="en-US" dirty="0">
                <a:latin typeface="Montserrat" panose="02000505000000020004" pitchFamily="2" charset="0"/>
                <a:hlinkClick r:id="rId3"/>
              </a:rPr>
              <a:t>info@npauthority.com</a:t>
            </a:r>
            <a:endParaRPr lang="en-US" dirty="0">
              <a:latin typeface="Montserrat" panose="02000505000000020004" pitchFamily="2" charset="0"/>
            </a:endParaRPr>
          </a:p>
          <a:p>
            <a:endParaRPr lang="en-US" dirty="0">
              <a:latin typeface="Montserrat" panose="02000505000000020004" pitchFamily="2" charset="0"/>
            </a:endParaRPr>
          </a:p>
          <a:p>
            <a:r>
              <a:rPr lang="en-US" dirty="0">
                <a:latin typeface="Montserrat" panose="02000505000000020004" pitchFamily="2" charset="0"/>
              </a:rPr>
              <a:t>Thanks, Jerry &amp; Greg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317715"/>
            <a:ext cx="1021751" cy="1124274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676496" y="458803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1130689"/>
            <a:ext cx="6508377" cy="685800"/>
          </a:xfrm>
        </p:spPr>
        <p:txBody>
          <a:bodyPr>
            <a:normAutofit/>
          </a:bodyPr>
          <a:lstStyle/>
          <a:p>
            <a:r>
              <a:rPr lang="en-US" sz="3600" dirty="0"/>
              <a:t>CDP Definition of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11164" y="2243325"/>
            <a:ext cx="6681637" cy="29854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i="1" dirty="0">
              <a:latin typeface="Montserrat" panose="02000505000000020004" pitchFamily="2" charset="0"/>
            </a:endParaRPr>
          </a:p>
          <a:p>
            <a:r>
              <a:rPr lang="en-US" sz="2800" i="1" dirty="0">
                <a:latin typeface="Montserrat" panose="02000505000000020004" pitchFamily="2" charset="0"/>
              </a:rPr>
              <a:t>The things we do to build</a:t>
            </a:r>
          </a:p>
          <a:p>
            <a:r>
              <a:rPr lang="en-US" sz="2800" i="1" dirty="0">
                <a:latin typeface="Montserrat" panose="02000505000000020004" pitchFamily="2" charset="0"/>
              </a:rPr>
              <a:t> rational relationships with others…</a:t>
            </a:r>
          </a:p>
          <a:p>
            <a:endParaRPr lang="en-US" sz="2800" i="1" dirty="0">
              <a:latin typeface="Montserrat" panose="02000505000000020004" pitchFamily="2" charset="0"/>
            </a:endParaRPr>
          </a:p>
          <a:p>
            <a:endParaRPr lang="en-US" sz="2800" i="1" dirty="0">
              <a:latin typeface="Montserrat" panose="02000505000000020004" pitchFamily="2" charset="0"/>
            </a:endParaRPr>
          </a:p>
          <a:p>
            <a:pPr algn="r"/>
            <a:r>
              <a:rPr lang="en-US" sz="2400" dirty="0">
                <a:latin typeface="Montserrat" panose="02000505000000020004" pitchFamily="2" charset="0"/>
              </a:rPr>
              <a:t>Jerry </a:t>
            </a:r>
            <a:r>
              <a:rPr lang="en-US" sz="2400" dirty="0" err="1">
                <a:latin typeface="Montserrat" panose="02000505000000020004" pitchFamily="2" charset="0"/>
              </a:rPr>
              <a:t>Twombly</a:t>
            </a:r>
            <a:endParaRPr lang="en-US" sz="2400" dirty="0">
              <a:latin typeface="Montserrat" panose="02000505000000020004" pitchFamily="2" charset="0"/>
            </a:endParaRPr>
          </a:p>
          <a:p>
            <a:pPr algn="r"/>
            <a:r>
              <a:rPr lang="en-US" sz="2400" dirty="0">
                <a:latin typeface="Montserrat" panose="02000505000000020004" pitchFamily="2" charset="0"/>
              </a:rPr>
              <a:t>CDP Founder &amp; Developer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902752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4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937" y="1116714"/>
            <a:ext cx="8292963" cy="685800"/>
          </a:xfrm>
        </p:spPr>
        <p:txBody>
          <a:bodyPr>
            <a:normAutofit/>
          </a:bodyPr>
          <a:lstStyle/>
          <a:p>
            <a:r>
              <a:rPr lang="en-US" sz="3600" dirty="0"/>
              <a:t>Why Vision, Mission, and Planning are Important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199551" cy="13199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4150" y="2514381"/>
            <a:ext cx="8902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Vision – How you believe the world should be</a:t>
            </a:r>
          </a:p>
          <a:p>
            <a:endParaRPr lang="en-US" sz="2800" dirty="0">
              <a:latin typeface="Montserrat" panose="02000505000000020004" pitchFamily="2" charset="0"/>
            </a:endParaRPr>
          </a:p>
          <a:p>
            <a:r>
              <a:rPr lang="en-US" sz="2800" dirty="0">
                <a:latin typeface="Montserrat" panose="02000505000000020004" pitchFamily="2" charset="0"/>
              </a:rPr>
              <a:t>Mission – Your ministry’s part in making Vision come true</a:t>
            </a:r>
          </a:p>
          <a:p>
            <a:endParaRPr lang="en-US" sz="2800" dirty="0">
              <a:latin typeface="Montserrat" panose="02000505000000020004" pitchFamily="2" charset="0"/>
            </a:endParaRPr>
          </a:p>
          <a:p>
            <a:r>
              <a:rPr lang="en-US" sz="2800" dirty="0">
                <a:latin typeface="Montserrat" panose="02000505000000020004" pitchFamily="2" charset="0"/>
              </a:rPr>
              <a:t>Planning – The path for you to accomplish your Mission (Strategic &amp; Development)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6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1242635"/>
            <a:ext cx="8292963" cy="685800"/>
          </a:xfrm>
        </p:spPr>
        <p:txBody>
          <a:bodyPr>
            <a:normAutofit/>
          </a:bodyPr>
          <a:lstStyle/>
          <a:p>
            <a:r>
              <a:rPr lang="en-US" sz="3600" dirty="0"/>
              <a:t>Why Vision, Mission, and Planning is Important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313988" cy="1445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2438400"/>
            <a:ext cx="90043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Montserrat" panose="02000505000000020004" pitchFamily="2" charset="0"/>
              </a:rPr>
              <a:t>Mission</a:t>
            </a:r>
            <a:r>
              <a:rPr lang="en-US" sz="2400" dirty="0">
                <a:latin typeface="Montserrat" panose="02000505000000020004" pitchFamily="2" charset="0"/>
              </a:rPr>
              <a:t> </a:t>
            </a:r>
            <a:r>
              <a:rPr lang="en-US" sz="2000" dirty="0">
                <a:latin typeface="Montserrat" panose="02000505000000020004" pitchFamily="2" charset="0"/>
              </a:rPr>
              <a:t>– Your ministry’s part in making Vision come true</a:t>
            </a:r>
          </a:p>
          <a:p>
            <a:endParaRPr lang="en-US" sz="2000" dirty="0">
              <a:latin typeface="Montserrat" panose="02000505000000020004" pitchFamily="2" charset="0"/>
            </a:endParaRPr>
          </a:p>
          <a:p>
            <a:endParaRPr lang="en-US" sz="1200" dirty="0">
              <a:latin typeface="Montserrat" panose="02000505000000020004" pitchFamily="2" charset="0"/>
            </a:endParaRPr>
          </a:p>
          <a:p>
            <a:r>
              <a:rPr lang="en-US" sz="2000" i="1" dirty="0">
                <a:latin typeface="Montserrat" panose="02000505000000020004" pitchFamily="2" charset="0"/>
              </a:rPr>
              <a:t>Seeking to put God’s love into action, </a:t>
            </a:r>
            <a:r>
              <a:rPr lang="en-US" sz="2000" i="1" dirty="0">
                <a:solidFill>
                  <a:srgbClr val="0070C0"/>
                </a:solidFill>
                <a:latin typeface="Montserrat" panose="02000505000000020004" pitchFamily="2" charset="0"/>
              </a:rPr>
              <a:t>Habitat for Humanity </a:t>
            </a:r>
            <a:r>
              <a:rPr lang="en-US" sz="2000" i="1" dirty="0">
                <a:latin typeface="Montserrat" panose="02000505000000020004" pitchFamily="2" charset="0"/>
              </a:rPr>
              <a:t>brings people together to build homes, communities and hope.</a:t>
            </a:r>
          </a:p>
          <a:p>
            <a:endParaRPr lang="en-US" sz="2000" dirty="0">
              <a:latin typeface="Montserrat" panose="02000505000000020004" pitchFamily="2" charset="0"/>
            </a:endParaRPr>
          </a:p>
          <a:p>
            <a:endParaRPr lang="en-US" sz="1200" dirty="0">
              <a:latin typeface="Montserrat" panose="02000505000000020004" pitchFamily="2" charset="0"/>
            </a:endParaRPr>
          </a:p>
          <a:p>
            <a:r>
              <a:rPr lang="en-US" sz="2000" i="1" dirty="0">
                <a:solidFill>
                  <a:srgbClr val="0070C0"/>
                </a:solidFill>
                <a:latin typeface="Montserrat" panose="02000505000000020004" pitchFamily="2" charset="0"/>
              </a:rPr>
              <a:t>Heartbeat International's </a:t>
            </a:r>
            <a:r>
              <a:rPr lang="en-US" sz="2000" i="1" dirty="0">
                <a:latin typeface="Montserrat" panose="02000505000000020004" pitchFamily="2" charset="0"/>
              </a:rPr>
              <a:t>mission is to </a:t>
            </a:r>
            <a:r>
              <a:rPr lang="en-US" sz="2000" b="1" i="1" dirty="0">
                <a:latin typeface="Montserrat" panose="02000505000000020004" pitchFamily="2" charset="0"/>
              </a:rPr>
              <a:t>Reach</a:t>
            </a:r>
            <a:r>
              <a:rPr lang="en-US" sz="2000" i="1" dirty="0">
                <a:latin typeface="Montserrat" panose="02000505000000020004" pitchFamily="2" charset="0"/>
              </a:rPr>
              <a:t> and </a:t>
            </a:r>
            <a:r>
              <a:rPr lang="en-US" sz="2000" b="1" i="1" dirty="0">
                <a:latin typeface="Montserrat" panose="02000505000000020004" pitchFamily="2" charset="0"/>
              </a:rPr>
              <a:t>Rescue</a:t>
            </a:r>
            <a:r>
              <a:rPr lang="en-US" sz="2000" i="1" dirty="0">
                <a:latin typeface="Montserrat" panose="02000505000000020004" pitchFamily="2" charset="0"/>
              </a:rPr>
              <a:t> as many lives as possible, around the world, through an effective network of life-affirming pregnancy help, to </a:t>
            </a:r>
            <a:r>
              <a:rPr lang="en-US" sz="2000" b="1" i="1" dirty="0">
                <a:latin typeface="Montserrat" panose="02000505000000020004" pitchFamily="2" charset="0"/>
              </a:rPr>
              <a:t>Renew</a:t>
            </a:r>
            <a:r>
              <a:rPr lang="en-US" sz="2000" i="1" dirty="0">
                <a:latin typeface="Montserrat" panose="02000505000000020004" pitchFamily="2" charset="0"/>
              </a:rPr>
              <a:t> communities for LIFE. </a:t>
            </a:r>
          </a:p>
        </p:txBody>
      </p:sp>
      <p:sp>
        <p:nvSpPr>
          <p:cNvPr id="11" name="TextBox 10"/>
          <p:cNvSpPr txBox="1"/>
          <p:nvPr/>
        </p:nvSpPr>
        <p:spPr>
          <a:xfrm rot="1768520">
            <a:off x="9086850" y="2656353"/>
            <a:ext cx="179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Montserrat" panose="02000505000000020004" pitchFamily="2" charset="0"/>
              </a:rPr>
              <a:t>10 Years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2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1130689"/>
            <a:ext cx="6508377" cy="685800"/>
          </a:xfrm>
        </p:spPr>
        <p:txBody>
          <a:bodyPr>
            <a:normAutofit/>
          </a:bodyPr>
          <a:lstStyle/>
          <a:p>
            <a:r>
              <a:rPr lang="en-US" sz="3600" dirty="0"/>
              <a:t>CDP Definition of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02327" y="2438400"/>
            <a:ext cx="8790481" cy="2260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i="1" dirty="0">
              <a:latin typeface="Montserrat" panose="02000505000000020004" pitchFamily="2" charset="0"/>
            </a:endParaRPr>
          </a:p>
          <a:p>
            <a:pPr algn="ctr"/>
            <a:r>
              <a:rPr lang="en-US" sz="2800" dirty="0">
                <a:latin typeface="Montserrat" panose="02000505000000020004" pitchFamily="2" charset="0"/>
              </a:rPr>
              <a:t>Hidden or unspoken element of Development.</a:t>
            </a:r>
          </a:p>
          <a:p>
            <a:pPr algn="ctr"/>
            <a:endParaRPr lang="en-US" sz="2800" dirty="0">
              <a:latin typeface="Montserrat" panose="02000505000000020004" pitchFamily="2" charset="0"/>
            </a:endParaRPr>
          </a:p>
          <a:p>
            <a:pPr algn="ctr"/>
            <a:r>
              <a:rPr lang="en-US" sz="2800" dirty="0">
                <a:latin typeface="Montserrat" panose="02000505000000020004" pitchFamily="2" charset="0"/>
              </a:rPr>
              <a:t>The </a:t>
            </a:r>
            <a:r>
              <a:rPr lang="en-US" sz="2800" b="1" dirty="0">
                <a:latin typeface="Montserrat" panose="02000505000000020004" pitchFamily="2" charset="0"/>
              </a:rPr>
              <a:t>Ministry</a:t>
            </a:r>
            <a:r>
              <a:rPr lang="en-US" sz="2800" dirty="0">
                <a:latin typeface="Montserrat" panose="02000505000000020004" pitchFamily="2" charset="0"/>
              </a:rPr>
              <a:t> of Development</a:t>
            </a:r>
          </a:p>
          <a:p>
            <a:endParaRPr lang="en-US" sz="2800" i="1" dirty="0">
              <a:latin typeface="Montserrat" panose="02000505000000020004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15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1130689"/>
            <a:ext cx="6508377" cy="685800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8820" y="2464578"/>
            <a:ext cx="75380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latin typeface="Montserrat" panose="02000505000000020004" pitchFamily="2" charset="0"/>
              </a:rPr>
              <a:t>If </a:t>
            </a:r>
            <a:r>
              <a:rPr lang="en-US" sz="2800" i="1" dirty="0">
                <a:solidFill>
                  <a:srgbClr val="0070C0"/>
                </a:solidFill>
                <a:latin typeface="Montserrat" panose="02000505000000020004" pitchFamily="2" charset="0"/>
              </a:rPr>
              <a:t>Rational Relationships</a:t>
            </a:r>
            <a:r>
              <a:rPr lang="en-US" sz="2800" i="1" dirty="0">
                <a:latin typeface="Montserrat" panose="02000505000000020004" pitchFamily="2" charset="0"/>
              </a:rPr>
              <a:t> are rewarding for both parties…</a:t>
            </a:r>
          </a:p>
          <a:p>
            <a:endParaRPr lang="en-US" sz="2800" i="1" dirty="0">
              <a:latin typeface="Montserrat" panose="02000505000000020004" pitchFamily="2" charset="0"/>
            </a:endParaRPr>
          </a:p>
          <a:p>
            <a:r>
              <a:rPr lang="en-US" sz="2800" i="1" dirty="0">
                <a:latin typeface="Montserrat" panose="02000505000000020004" pitchFamily="2" charset="0"/>
              </a:rPr>
              <a:t>How can we use our </a:t>
            </a:r>
            <a:r>
              <a:rPr lang="en-US" sz="2800" i="1" dirty="0">
                <a:solidFill>
                  <a:srgbClr val="0070C0"/>
                </a:solidFill>
                <a:latin typeface="Montserrat" panose="02000505000000020004" pitchFamily="2" charset="0"/>
              </a:rPr>
              <a:t>Development Relationships</a:t>
            </a:r>
            <a:r>
              <a:rPr lang="en-US" sz="2800" i="1" dirty="0">
                <a:latin typeface="Montserrat" panose="02000505000000020004" pitchFamily="2" charset="0"/>
              </a:rPr>
              <a:t> to minister to our Partners?</a:t>
            </a:r>
          </a:p>
          <a:p>
            <a:endParaRPr lang="en-US" sz="2800" i="1" dirty="0">
              <a:latin typeface="Montserrat" panose="02000505000000020004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093" y="482600"/>
            <a:ext cx="2937013" cy="29370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55618" y="2472964"/>
            <a:ext cx="888076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Steward the Donation</a:t>
            </a:r>
          </a:p>
          <a:p>
            <a:endParaRPr lang="en-US" sz="2400" dirty="0">
              <a:latin typeface="Montserrat" panose="02000505000000020004" pitchFamily="2" charset="0"/>
            </a:endParaRP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Using it toward what Partner intended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Ensuring we communicate how funds are used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Transparency in reports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Gratitude for gifts</a:t>
            </a:r>
          </a:p>
          <a:p>
            <a:endParaRPr lang="en-US" sz="2400" dirty="0">
              <a:latin typeface="Montserrat" panose="02000505000000020004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3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10047" y="2347481"/>
            <a:ext cx="888076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Steward the </a:t>
            </a:r>
            <a:r>
              <a:rPr lang="en-US" sz="2800" u="sng" dirty="0">
                <a:latin typeface="Montserrat" panose="02000505000000020004" pitchFamily="2" charset="0"/>
              </a:rPr>
              <a:t>Donor</a:t>
            </a:r>
          </a:p>
          <a:p>
            <a:endParaRPr lang="en-US" sz="2400" dirty="0">
              <a:latin typeface="Montserrat" panose="02000505000000020004" pitchFamily="2" charset="0"/>
            </a:endParaRP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Praying for them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Helping them achieve their Spiritual goals and aspirations through their giving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Assisting them in their daily walk with Jesus through their generosity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Helping them cast a vision for their own life/legacy by using their gifts (time, talent and treasure)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5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637" y="665018"/>
            <a:ext cx="6508377" cy="1151471"/>
          </a:xfrm>
        </p:spPr>
        <p:txBody>
          <a:bodyPr>
            <a:normAutofit/>
          </a:bodyPr>
          <a:lstStyle/>
          <a:p>
            <a:r>
              <a:rPr lang="en-US" sz="3600" dirty="0"/>
              <a:t>The Ministry of Development</a:t>
            </a:r>
            <a:br>
              <a:rPr lang="en-US" sz="3600" dirty="0"/>
            </a:br>
            <a:r>
              <a:rPr lang="en-US" sz="2800" dirty="0">
                <a:solidFill>
                  <a:schemeClr val="tx1"/>
                </a:solidFill>
              </a:rPr>
              <a:t>Donor Stewardship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438400" y="6356349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© 2019 </a:t>
            </a:r>
            <a:r>
              <a:rPr lang="en-US" dirty="0"/>
              <a:t>CDPOnline. All Rights Reserved.  For use in your ministry only. 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8627" y="2347481"/>
            <a:ext cx="88807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Montserrat" panose="02000505000000020004" pitchFamily="2" charset="0"/>
              </a:rPr>
              <a:t>Steward the </a:t>
            </a:r>
            <a:r>
              <a:rPr lang="en-US" sz="2800" u="sng" dirty="0">
                <a:latin typeface="Montserrat" panose="02000505000000020004" pitchFamily="2" charset="0"/>
              </a:rPr>
              <a:t>Donor</a:t>
            </a:r>
          </a:p>
          <a:p>
            <a:endParaRPr lang="en-US" sz="2400" dirty="0">
              <a:latin typeface="Montserrat" panose="02000505000000020004" pitchFamily="2" charset="0"/>
            </a:endParaRPr>
          </a:p>
          <a:p>
            <a:endParaRPr lang="en-US" sz="2400" dirty="0">
              <a:latin typeface="Montserrat" panose="02000505000000020004" pitchFamily="2" charset="0"/>
            </a:endParaRPr>
          </a:p>
          <a:p>
            <a:pPr algn="ctr"/>
            <a:r>
              <a:rPr lang="en-US" sz="2400" dirty="0">
                <a:latin typeface="Montserrat" panose="02000505000000020004" pitchFamily="2" charset="0"/>
              </a:rPr>
              <a:t>“Lead with your Vision not with Your Need.”</a:t>
            </a:r>
          </a:p>
          <a:p>
            <a:pPr algn="ctr"/>
            <a:r>
              <a:rPr lang="en-US" sz="2400" dirty="0">
                <a:latin typeface="Montserrat" panose="02000505000000020004" pitchFamily="2" charset="0"/>
              </a:rPr>
              <a:t>					(Jerry </a:t>
            </a:r>
            <a:r>
              <a:rPr lang="en-US" sz="2400" dirty="0" err="1">
                <a:latin typeface="Montserrat" panose="02000505000000020004" pitchFamily="2" charset="0"/>
              </a:rPr>
              <a:t>Twombly</a:t>
            </a:r>
            <a:r>
              <a:rPr lang="en-US" sz="2400" dirty="0">
                <a:latin typeface="Montserrat" panose="02000505000000020004" pitchFamily="2" charset="0"/>
              </a:rPr>
              <a:t>)</a:t>
            </a:r>
          </a:p>
          <a:p>
            <a:endParaRPr lang="en-US" sz="2400" dirty="0">
              <a:latin typeface="Montserrat" panose="02000505000000020004" pitchFamily="2" charset="0"/>
            </a:endParaRPr>
          </a:p>
          <a:p>
            <a:pPr marL="457200" indent="-457200">
              <a:buFontTx/>
              <a:buChar char="-"/>
            </a:pPr>
            <a:r>
              <a:rPr lang="en-US" sz="2400" dirty="0">
                <a:latin typeface="Montserrat" panose="02000505000000020004" pitchFamily="2" charset="0"/>
              </a:rPr>
              <a:t>Helping them cast a vision for their own life/legacy by using their gifts (time, talent and treasure)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9" y="482600"/>
            <a:ext cx="1212251" cy="1333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4" y="4889500"/>
            <a:ext cx="1044016" cy="150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1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53361</TotalTime>
  <Words>975</Words>
  <Application>Microsoft Office PowerPoint</Application>
  <PresentationFormat>Widescreen</PresentationFormat>
  <Paragraphs>172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Montserrat</vt:lpstr>
      <vt:lpstr>Oswald</vt:lpstr>
      <vt:lpstr>Tahoma</vt:lpstr>
      <vt:lpstr>Office Theme</vt:lpstr>
      <vt:lpstr>ELF 2021 Mission and Ministry</vt:lpstr>
      <vt:lpstr>CDP Definition of Development</vt:lpstr>
      <vt:lpstr>Why Vision, Mission, and Planning are Important</vt:lpstr>
      <vt:lpstr>Why Vision, Mission, and Planning is Important</vt:lpstr>
      <vt:lpstr>CDP Definition of Development</vt:lpstr>
      <vt:lpstr>The Ministry of Development</vt:lpstr>
      <vt:lpstr>The Ministry of Development Donor Stewardship</vt:lpstr>
      <vt:lpstr>The Ministry of Development Donor Stewardship</vt:lpstr>
      <vt:lpstr>The Ministry of Development Donor Stewardship</vt:lpstr>
      <vt:lpstr>The Ministry of Development Donor Stewardship</vt:lpstr>
      <vt:lpstr>The Ministry of Development Donor Stewardship</vt:lpstr>
      <vt:lpstr>The Attitude Continuum</vt:lpstr>
      <vt:lpstr>The Ministry of Development Donor Stewardship</vt:lpstr>
      <vt:lpstr>The Ministry of Development Donor Stewardship</vt:lpstr>
      <vt:lpstr>The Ministry of Development Donor Stewardship</vt:lpstr>
      <vt:lpstr>The Ministry of Development Donor Stewardship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Long</dc:creator>
  <cp:lastModifiedBy>Nathan Nymeyer</cp:lastModifiedBy>
  <cp:revision>436</cp:revision>
  <cp:lastPrinted>2021-03-17T20:05:50Z</cp:lastPrinted>
  <dcterms:created xsi:type="dcterms:W3CDTF">2019-02-24T18:40:01Z</dcterms:created>
  <dcterms:modified xsi:type="dcterms:W3CDTF">2021-03-22T21:03:08Z</dcterms:modified>
</cp:coreProperties>
</file>