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2" r:id="rId5"/>
    <p:sldId id="261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1A28"/>
    <a:srgbClr val="581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62" y="3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6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1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8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1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3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7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2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2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7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3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1B3-BD0A-5A44-9FDA-05313869655D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7E527-D5FF-2445-AD6A-4D1E13A9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6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04321"/>
            <a:ext cx="7918450" cy="4105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581A28"/>
                </a:solidFill>
              </a:rPr>
              <a:t>HOW SHOULD THE </a:t>
            </a:r>
            <a:r>
              <a:rPr lang="en-GB" b="1" dirty="0" smtClean="0">
                <a:solidFill>
                  <a:srgbClr val="581A28"/>
                </a:solidFill>
                <a:cs typeface="+mj-cs"/>
              </a:rPr>
              <a:t>CHURCH </a:t>
            </a:r>
            <a:br>
              <a:rPr lang="en-GB" b="1" dirty="0" smtClean="0">
                <a:solidFill>
                  <a:srgbClr val="581A28"/>
                </a:solidFill>
                <a:cs typeface="+mj-cs"/>
              </a:rPr>
            </a:br>
            <a:r>
              <a:rPr lang="en-GB" b="1" dirty="0" smtClean="0">
                <a:solidFill>
                  <a:srgbClr val="581A28"/>
                </a:solidFill>
                <a:cs typeface="+mj-cs"/>
              </a:rPr>
              <a:t>THINK ABOUT THE STATE?</a:t>
            </a:r>
            <a:r>
              <a:rPr lang="en-GB" b="1" dirty="0" smtClean="0">
                <a:solidFill>
                  <a:srgbClr val="581AFF"/>
                </a:solidFill>
                <a:cs typeface="+mj-cs"/>
              </a:rPr>
              <a:t/>
            </a:r>
            <a:br>
              <a:rPr lang="en-GB" b="1" dirty="0" smtClean="0">
                <a:solidFill>
                  <a:srgbClr val="581AFF"/>
                </a:solidFill>
                <a:cs typeface="+mj-cs"/>
              </a:rPr>
            </a:br>
            <a:r>
              <a:rPr lang="en-GB" b="1" dirty="0">
                <a:solidFill>
                  <a:schemeClr val="hlink"/>
                </a:solidFill>
                <a:cs typeface="+mj-cs"/>
              </a:rPr>
              <a:t/>
            </a:r>
            <a:br>
              <a:rPr lang="en-GB" b="1" dirty="0">
                <a:solidFill>
                  <a:schemeClr val="hlink"/>
                </a:solidFill>
                <a:cs typeface="+mj-cs"/>
              </a:rPr>
            </a:br>
            <a:r>
              <a:rPr lang="en-GB" sz="4000" dirty="0" smtClean="0">
                <a:solidFill>
                  <a:schemeClr val="tx1"/>
                </a:solidFill>
                <a:cs typeface="+mj-cs"/>
              </a:rPr>
              <a:t>Dr David McIlroy</a:t>
            </a:r>
            <a:br>
              <a:rPr lang="en-GB" sz="4000" dirty="0" smtClean="0">
                <a:solidFill>
                  <a:schemeClr val="tx1"/>
                </a:solidFill>
                <a:cs typeface="+mj-cs"/>
              </a:rPr>
            </a:br>
            <a:r>
              <a:rPr lang="en-GB" sz="3600" dirty="0" smtClean="0">
                <a:solidFill>
                  <a:schemeClr val="tx1"/>
                </a:solidFill>
                <a:cs typeface="+mj-cs"/>
              </a:rPr>
              <a:t>Barrister and Theologian,</a:t>
            </a:r>
            <a:br>
              <a:rPr lang="en-GB" sz="3600" dirty="0" smtClean="0">
                <a:solidFill>
                  <a:schemeClr val="tx1"/>
                </a:solidFill>
                <a:cs typeface="+mj-cs"/>
              </a:rPr>
            </a:br>
            <a:r>
              <a:rPr lang="en-GB" sz="3600" dirty="0" smtClean="0">
                <a:solidFill>
                  <a:schemeClr val="tx1"/>
                </a:solidFill>
                <a:cs typeface="+mj-cs"/>
              </a:rPr>
              <a:t>Associate Tutor, Spurgeon’s College</a:t>
            </a:r>
            <a:br>
              <a:rPr lang="en-GB" sz="3600" dirty="0" smtClean="0">
                <a:solidFill>
                  <a:schemeClr val="tx1"/>
                </a:solidFill>
                <a:cs typeface="+mj-cs"/>
              </a:rPr>
            </a:br>
            <a:r>
              <a:rPr lang="en-GB" sz="3600" dirty="0" smtClean="0">
                <a:solidFill>
                  <a:schemeClr val="tx1"/>
                </a:solidFill>
                <a:cs typeface="+mj-cs"/>
              </a:rPr>
              <a:t>Adjunct Professor in Law, University of Notre Dame</a:t>
            </a:r>
            <a:br>
              <a:rPr lang="en-GB" sz="3600" dirty="0" smtClean="0">
                <a:solidFill>
                  <a:schemeClr val="tx1"/>
                </a:solidFill>
                <a:cs typeface="+mj-cs"/>
              </a:rPr>
            </a:br>
            <a:r>
              <a:rPr lang="en-GB" sz="3600" dirty="0" err="1" smtClean="0">
                <a:solidFill>
                  <a:srgbClr val="581A28"/>
                </a:solidFill>
                <a:cs typeface="+mj-cs"/>
              </a:rPr>
              <a:t>www.theologyoflaw.org</a:t>
            </a:r>
            <a:r>
              <a:rPr lang="en-GB" sz="3600" dirty="0" smtClean="0">
                <a:solidFill>
                  <a:srgbClr val="581A28"/>
                </a:solidFill>
                <a:cs typeface="+mj-cs"/>
              </a:rPr>
              <a:t/>
            </a:r>
            <a:br>
              <a:rPr lang="en-GB" sz="3600" dirty="0" smtClean="0">
                <a:solidFill>
                  <a:srgbClr val="581A28"/>
                </a:solidFill>
                <a:cs typeface="+mj-cs"/>
              </a:rPr>
            </a:br>
            <a:r>
              <a:rPr lang="en-GB" sz="4000" dirty="0" smtClean="0">
                <a:solidFill>
                  <a:schemeClr val="tx1"/>
                </a:solidFill>
                <a:cs typeface="+mj-cs"/>
              </a:rPr>
              <a:t/>
            </a:r>
            <a:br>
              <a:rPr lang="en-GB" sz="4000" dirty="0" smtClean="0">
                <a:solidFill>
                  <a:schemeClr val="tx1"/>
                </a:solidFill>
                <a:cs typeface="+mj-cs"/>
              </a:rPr>
            </a:br>
            <a:r>
              <a:rPr lang="en-GB" sz="4000" dirty="0" smtClean="0">
                <a:solidFill>
                  <a:schemeClr val="tx1"/>
                </a:solidFill>
                <a:cs typeface="+mj-cs"/>
              </a:rPr>
              <a:t> </a:t>
            </a:r>
            <a:endParaRPr lang="en-GB" sz="4000" b="1" dirty="0" smtClean="0">
              <a:solidFill>
                <a:schemeClr val="hlink"/>
              </a:solidFill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027" y="4923118"/>
            <a:ext cx="1727973" cy="19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b="1" cap="all" dirty="0" smtClean="0">
                <a:solidFill>
                  <a:srgbClr val="581A28"/>
                </a:solidFill>
                <a:cs typeface="+mj-cs"/>
              </a:rPr>
              <a:t>Christ is Lord of all of Life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0" eaLnBrk="1" hangingPunct="1">
              <a:buFontTx/>
              <a:buNone/>
              <a:defRPr/>
            </a:pPr>
            <a:r>
              <a:rPr lang="en-GB" dirty="0"/>
              <a:t>There are not two spheres: one which belongs to God and one which belongs to government.  Everything belongs to God but God has given government authority over some things (see Matthew 22:15-22: everything is God’s, some things are Caesar’s).</a:t>
            </a:r>
          </a:p>
          <a:p>
            <a:pPr eaLnBrk="1" hangingPunct="1">
              <a:buFontTx/>
              <a:buNone/>
              <a:defRPr/>
            </a:pPr>
            <a:endParaRPr lang="en-GB" b="1" dirty="0" smtClean="0">
              <a:cs typeface="+mn-cs"/>
            </a:endParaRPr>
          </a:p>
        </p:txBody>
      </p:sp>
      <p:pic>
        <p:nvPicPr>
          <p:cNvPr id="3993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175" y="5229225"/>
            <a:ext cx="19081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1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b="1" dirty="0" smtClean="0">
                <a:solidFill>
                  <a:srgbClr val="581A28"/>
                </a:solidFill>
              </a:rPr>
              <a:t>GOVERNMENT GETS ITS AUTHORITY </a:t>
            </a:r>
            <a:br>
              <a:rPr lang="en-GB" sz="4000" b="1" dirty="0" smtClean="0">
                <a:solidFill>
                  <a:srgbClr val="581A28"/>
                </a:solidFill>
              </a:rPr>
            </a:br>
            <a:r>
              <a:rPr lang="en-GB" sz="4000" b="1" dirty="0" smtClean="0">
                <a:solidFill>
                  <a:srgbClr val="581A28"/>
                </a:solidFill>
              </a:rPr>
              <a:t>FROM CHRIST</a:t>
            </a:r>
            <a:endParaRPr lang="en-GB" sz="4000" b="1" dirty="0" smtClean="0">
              <a:solidFill>
                <a:srgbClr val="581A28"/>
              </a:solidFill>
              <a:cs typeface="+mj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GB" dirty="0" smtClean="0">
                <a:latin typeface="Arial"/>
                <a:cs typeface="+mn-cs"/>
              </a:rPr>
              <a:t>“</a:t>
            </a:r>
            <a:r>
              <a:rPr lang="en-GB" b="1" dirty="0" smtClean="0">
                <a:cs typeface="+mn-cs"/>
              </a:rPr>
              <a:t>All authority</a:t>
            </a:r>
            <a:r>
              <a:rPr lang="en-GB" dirty="0" smtClean="0">
                <a:cs typeface="+mn-cs"/>
              </a:rPr>
              <a:t> in heaven and on earth has been given to me. </a:t>
            </a:r>
            <a:r>
              <a:rPr lang="en-GB" b="1" dirty="0" smtClean="0">
                <a:cs typeface="+mn-cs"/>
              </a:rPr>
              <a:t>Therefore go</a:t>
            </a:r>
            <a:r>
              <a:rPr lang="en-GB" dirty="0" smtClean="0">
                <a:cs typeface="+mn-cs"/>
              </a:rPr>
              <a:t> and </a:t>
            </a:r>
            <a:r>
              <a:rPr lang="en-GB" b="1" dirty="0" smtClean="0">
                <a:cs typeface="+mn-cs"/>
              </a:rPr>
              <a:t>make disciples</a:t>
            </a:r>
            <a:r>
              <a:rPr lang="en-GB" dirty="0" smtClean="0">
                <a:cs typeface="+mn-cs"/>
              </a:rPr>
              <a:t> of all nations, baptizing them in the name of the Father and of the Son and of the Holy Spirit, and </a:t>
            </a:r>
            <a:r>
              <a:rPr lang="en-GB" b="1" dirty="0" smtClean="0">
                <a:cs typeface="+mn-cs"/>
              </a:rPr>
              <a:t>teaching them </a:t>
            </a:r>
            <a:r>
              <a:rPr lang="en-GB" dirty="0" smtClean="0">
                <a:cs typeface="+mn-cs"/>
              </a:rPr>
              <a:t>to obey </a:t>
            </a:r>
            <a:r>
              <a:rPr lang="en-GB" b="1" dirty="0" smtClean="0">
                <a:cs typeface="+mn-cs"/>
              </a:rPr>
              <a:t>everything I have commanded you</a:t>
            </a:r>
            <a:r>
              <a:rPr lang="en-GB" dirty="0" smtClean="0">
                <a:cs typeface="+mn-cs"/>
              </a:rPr>
              <a:t>. And surely I am with you always, to the very end of the age.</a:t>
            </a:r>
            <a:r>
              <a:rPr lang="ja-JP" altLang="en-GB" dirty="0" smtClean="0">
                <a:latin typeface="Arial"/>
                <a:cs typeface="+mn-cs"/>
              </a:rPr>
              <a:t>”</a:t>
            </a:r>
            <a:r>
              <a:rPr lang="en-GB" dirty="0" smtClean="0">
                <a:cs typeface="+mn-cs"/>
              </a:rPr>
              <a:t> (Matthew 28:18-20).</a:t>
            </a:r>
          </a:p>
        </p:txBody>
      </p:sp>
    </p:spTree>
    <p:extLst>
      <p:ext uri="{BB962C8B-B14F-4D97-AF65-F5344CB8AC3E}">
        <p14:creationId xmlns:p14="http://schemas.microsoft.com/office/powerpoint/2010/main" val="96641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54505"/>
            <a:ext cx="89281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4000" b="1" dirty="0" smtClean="0">
                <a:solidFill>
                  <a:srgbClr val="581A28"/>
                </a:solidFill>
              </a:rPr>
              <a:t>THE AUTHORITY OF GOVERNMENT</a:t>
            </a:r>
            <a:endParaRPr lang="en-GB" sz="4000" b="1" dirty="0" smtClean="0">
              <a:solidFill>
                <a:srgbClr val="581A28"/>
              </a:solidFill>
              <a:cs typeface="+mj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733" y="1197505"/>
            <a:ext cx="8415867" cy="52371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800" dirty="0" smtClean="0"/>
              <a:t>The context for government’s authority is God’s call that we are to love one another (Rom. 12:10, 14; 13:8)</a:t>
            </a:r>
          </a:p>
          <a:p>
            <a:pPr>
              <a:defRPr/>
            </a:pPr>
            <a:r>
              <a:rPr lang="en-GB" sz="2800" dirty="0" smtClean="0"/>
              <a:t>“It is mine to avenge, I will repay” (Rom. 12:19)</a:t>
            </a:r>
          </a:p>
          <a:p>
            <a:pPr>
              <a:defRPr/>
            </a:pPr>
            <a:r>
              <a:rPr lang="en-GB" sz="2800" dirty="0" smtClean="0"/>
              <a:t>Jesus will deliver the Final Judgment, when everything will be known (Rom. 2:16) and all wrongs will be righted (Rev. 6:10)</a:t>
            </a:r>
          </a:p>
          <a:p>
            <a:pPr>
              <a:defRPr/>
            </a:pPr>
            <a:r>
              <a:rPr lang="en-GB" sz="2800" dirty="0" smtClean="0"/>
              <a:t>The need for judgment before the Lord comes is limited (1 Cor. 4:5)</a:t>
            </a:r>
          </a:p>
          <a:p>
            <a:pPr>
              <a:defRPr/>
            </a:pPr>
            <a:r>
              <a:rPr lang="en-GB" sz="2800" dirty="0" smtClean="0"/>
              <a:t>Governments have authority to punish wrongdoing (Rom. 13:4) and to commend good (Rom. 13:3)</a:t>
            </a:r>
          </a:p>
          <a:p>
            <a:pPr>
              <a:defRPr/>
            </a:pPr>
            <a:r>
              <a:rPr lang="en-GB" sz="2800" dirty="0" smtClean="0"/>
              <a:t>Governments have authority to collect taxes (Rom. 13:7)</a:t>
            </a:r>
          </a:p>
          <a:p>
            <a:pPr marL="0" indent="0"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22191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81A28"/>
                </a:solidFill>
              </a:rPr>
              <a:t>THE CHURCH IS CALLED TO BE A PUBLIC INSTITUTION</a:t>
            </a:r>
            <a:endParaRPr lang="en-US" b="1" dirty="0">
              <a:solidFill>
                <a:srgbClr val="581A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Faith in Christ is not meant to be kept private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The public square is not meant to be under the control of government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The Church’s involvement in social and political life is an act of witness to the coming of the Kingdom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4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smtClean="0">
                <a:solidFill>
                  <a:srgbClr val="581A28"/>
                </a:solidFill>
              </a:rPr>
              <a:t>THE MISSION OF THE CHURCH TO GOVERNMENT</a:t>
            </a:r>
            <a:endParaRPr lang="en-US" dirty="0">
              <a:solidFill>
                <a:srgbClr val="581A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497387"/>
          </a:xfrm>
        </p:spPr>
        <p:txBody>
          <a:bodyPr/>
          <a:lstStyle/>
          <a:p>
            <a:pPr>
              <a:buFont typeface="Wingdings" charset="2"/>
              <a:buChar char="Ø"/>
              <a:defRPr/>
            </a:pPr>
            <a:r>
              <a:rPr lang="en-US" dirty="0" smtClean="0"/>
              <a:t>Government is accountable</a:t>
            </a:r>
          </a:p>
          <a:p>
            <a:pPr>
              <a:buFont typeface="Wingdings" charset="2"/>
              <a:buChar char="Ø"/>
              <a:defRPr/>
            </a:pPr>
            <a:r>
              <a:rPr lang="en-US" dirty="0" smtClean="0"/>
              <a:t>Government is limited</a:t>
            </a:r>
          </a:p>
          <a:p>
            <a:pPr>
              <a:buFont typeface="Wingdings" charset="2"/>
              <a:buChar char="Ø"/>
              <a:defRPr/>
            </a:pPr>
            <a:r>
              <a:rPr lang="en-US" dirty="0" smtClean="0"/>
              <a:t>Government’s primary calling is to do justice</a:t>
            </a:r>
          </a:p>
          <a:p>
            <a:pPr>
              <a:buFont typeface="Wingdings" charset="2"/>
              <a:buChar char="Ø"/>
              <a:defRPr/>
            </a:pPr>
            <a:r>
              <a:rPr lang="en-US" dirty="0" smtClean="0"/>
              <a:t>Government is there to serve all, especially the weakest, the disadvantaged, and those without the relational networks to cope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34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smtClean="0">
                <a:solidFill>
                  <a:srgbClr val="581A28"/>
                </a:solidFill>
              </a:rPr>
              <a:t>THE RELATIONSHIP BETWEEN THE CHURCH AND GOVERNMENT</a:t>
            </a:r>
            <a:endParaRPr lang="en-US" dirty="0">
              <a:solidFill>
                <a:srgbClr val="581A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49738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  <a:defRPr/>
            </a:pPr>
            <a:r>
              <a:rPr lang="en-US" dirty="0" smtClean="0"/>
              <a:t>The Church is not meant to be a department of government</a:t>
            </a:r>
          </a:p>
          <a:p>
            <a:pPr>
              <a:buFont typeface="Wingdings" charset="2"/>
              <a:buChar char="Ø"/>
              <a:defRPr/>
            </a:pPr>
            <a:r>
              <a:rPr lang="en-US" dirty="0"/>
              <a:t>Christians should be faithful, responsible, critical and engaged </a:t>
            </a:r>
            <a:r>
              <a:rPr lang="en-US" dirty="0" smtClean="0"/>
              <a:t>citizens</a:t>
            </a:r>
          </a:p>
          <a:p>
            <a:pPr>
              <a:buFont typeface="Wingdings" charset="2"/>
              <a:buChar char="Ø"/>
              <a:defRPr/>
            </a:pPr>
            <a:r>
              <a:rPr lang="en-US" dirty="0" smtClean="0"/>
              <a:t>In insisting on its own freedoms, the Church holds open a space for other organizations to be active in public life</a:t>
            </a:r>
          </a:p>
          <a:p>
            <a:pPr>
              <a:buFont typeface="Wingdings" charset="2"/>
              <a:buChar char="Ø"/>
              <a:defRPr/>
            </a:pPr>
            <a:r>
              <a:rPr lang="en-US" dirty="0" smtClean="0"/>
              <a:t>In speaking out for the destitute, the Church reminds government of the needs of the powerless (Prov. 31:8)</a:t>
            </a:r>
          </a:p>
        </p:txBody>
      </p:sp>
    </p:spTree>
    <p:extLst>
      <p:ext uri="{BB962C8B-B14F-4D97-AF65-F5344CB8AC3E}">
        <p14:creationId xmlns:p14="http://schemas.microsoft.com/office/powerpoint/2010/main" val="252706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420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Wingdings</vt:lpstr>
      <vt:lpstr>Office Theme</vt:lpstr>
      <vt:lpstr>HOW SHOULD THE CHURCH  THINK ABOUT THE STATE?  Dr David McIlroy Barrister and Theologian, Associate Tutor, Spurgeon’s College Adjunct Professor in Law, University of Notre Dame www.theologyoflaw.org   </vt:lpstr>
      <vt:lpstr>Christ is Lord of all of Life</vt:lpstr>
      <vt:lpstr>GOVERNMENT GETS ITS AUTHORITY  FROM CHRIST</vt:lpstr>
      <vt:lpstr>THE AUTHORITY OF GOVERNMENT</vt:lpstr>
      <vt:lpstr>THE CHURCH IS CALLED TO BE A PUBLIC INSTITUTION</vt:lpstr>
      <vt:lpstr>THE MISSION OF THE CHURCH TO GOVERNMENT</vt:lpstr>
      <vt:lpstr>THE RELATIONSHIP BETWEEN THE CHURCH AND GOVERNMENT</vt:lpstr>
    </vt:vector>
  </TitlesOfParts>
  <Company>Forum Chambers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SHOULD THE CHURCH  THINK ABOUT THE STATE?  Dr David McIlroy Barrister and Theologian, Associate Tutor, Spurgeon’s College Adjunct Professor in Law, University of Notre Dame www.theologyoflaw.org</dc:title>
  <dc:creator>David McIlroy</dc:creator>
  <cp:lastModifiedBy>Geneva Wright</cp:lastModifiedBy>
  <cp:revision>4</cp:revision>
  <dcterms:created xsi:type="dcterms:W3CDTF">2021-03-12T11:25:30Z</dcterms:created>
  <dcterms:modified xsi:type="dcterms:W3CDTF">2021-03-13T02:54:56Z</dcterms:modified>
</cp:coreProperties>
</file>