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65" r:id="rId5"/>
    <p:sldId id="259" r:id="rId6"/>
    <p:sldId id="260" r:id="rId7"/>
    <p:sldId id="261" r:id="rId8"/>
    <p:sldId id="262" r:id="rId9"/>
    <p:sldId id="263" r:id="rId10"/>
    <p:sldId id="266" r:id="rId11"/>
    <p:sldId id="267"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44"/>
    <p:restoredTop sz="94696"/>
  </p:normalViewPr>
  <p:slideViewPr>
    <p:cSldViewPr snapToGrid="0">
      <p:cViewPr varScale="1">
        <p:scale>
          <a:sx n="105" d="100"/>
          <a:sy n="105" d="100"/>
        </p:scale>
        <p:origin x="336"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5426E3AE-BCC3-6E4E-A08B-1B2EA4BD5AC5}" type="datetimeFigureOut">
              <a:rPr lang="fi-FI" smtClean="0"/>
              <a:t>20.6.2023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D623B-AC2C-3146-A125-5FEFFF990604}" type="slidenum">
              <a:rPr lang="fi-FI" smtClean="0"/>
              <a:t>‹#›</a:t>
            </a:fld>
            <a:endParaRPr lang="fi-FI"/>
          </a:p>
        </p:txBody>
      </p:sp>
    </p:spTree>
    <p:extLst>
      <p:ext uri="{BB962C8B-B14F-4D97-AF65-F5344CB8AC3E}">
        <p14:creationId xmlns:p14="http://schemas.microsoft.com/office/powerpoint/2010/main" val="344108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A4D623B-AC2C-3146-A125-5FEFFF990604}" type="slidenum">
              <a:rPr lang="fi-FI" smtClean="0"/>
              <a:t>1</a:t>
            </a:fld>
            <a:endParaRPr lang="fi-FI"/>
          </a:p>
        </p:txBody>
      </p:sp>
    </p:spTree>
    <p:extLst>
      <p:ext uri="{BB962C8B-B14F-4D97-AF65-F5344CB8AC3E}">
        <p14:creationId xmlns:p14="http://schemas.microsoft.com/office/powerpoint/2010/main" val="965006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A4D623B-AC2C-3146-A125-5FEFFF990604}" type="slidenum">
              <a:rPr lang="fi-FI" smtClean="0"/>
              <a:t>3</a:t>
            </a:fld>
            <a:endParaRPr lang="fi-FI"/>
          </a:p>
        </p:txBody>
      </p:sp>
    </p:spTree>
    <p:extLst>
      <p:ext uri="{BB962C8B-B14F-4D97-AF65-F5344CB8AC3E}">
        <p14:creationId xmlns:p14="http://schemas.microsoft.com/office/powerpoint/2010/main" val="65604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A4D623B-AC2C-3146-A125-5FEFFF990604}" type="slidenum">
              <a:rPr lang="fi-FI" smtClean="0"/>
              <a:t>4</a:t>
            </a:fld>
            <a:endParaRPr lang="fi-FI"/>
          </a:p>
        </p:txBody>
      </p:sp>
    </p:spTree>
    <p:extLst>
      <p:ext uri="{BB962C8B-B14F-4D97-AF65-F5344CB8AC3E}">
        <p14:creationId xmlns:p14="http://schemas.microsoft.com/office/powerpoint/2010/main" val="2853674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A4D623B-AC2C-3146-A125-5FEFFF990604}" type="slidenum">
              <a:rPr lang="fi-FI" smtClean="0"/>
              <a:t>8</a:t>
            </a:fld>
            <a:endParaRPr lang="fi-FI"/>
          </a:p>
        </p:txBody>
      </p:sp>
    </p:spTree>
    <p:extLst>
      <p:ext uri="{BB962C8B-B14F-4D97-AF65-F5344CB8AC3E}">
        <p14:creationId xmlns:p14="http://schemas.microsoft.com/office/powerpoint/2010/main" val="301549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A4D623B-AC2C-3146-A125-5FEFFF990604}" type="slidenum">
              <a:rPr lang="fi-FI" smtClean="0"/>
              <a:t>9</a:t>
            </a:fld>
            <a:endParaRPr lang="fi-FI"/>
          </a:p>
        </p:txBody>
      </p:sp>
    </p:spTree>
    <p:extLst>
      <p:ext uri="{BB962C8B-B14F-4D97-AF65-F5344CB8AC3E}">
        <p14:creationId xmlns:p14="http://schemas.microsoft.com/office/powerpoint/2010/main" val="189633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A4D623B-AC2C-3146-A125-5FEFFF990604}" type="slidenum">
              <a:rPr lang="fi-FI" smtClean="0"/>
              <a:t>10</a:t>
            </a:fld>
            <a:endParaRPr lang="fi-FI"/>
          </a:p>
        </p:txBody>
      </p:sp>
    </p:spTree>
    <p:extLst>
      <p:ext uri="{BB962C8B-B14F-4D97-AF65-F5344CB8AC3E}">
        <p14:creationId xmlns:p14="http://schemas.microsoft.com/office/powerpoint/2010/main" val="348437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A4D623B-AC2C-3146-A125-5FEFFF990604}" type="slidenum">
              <a:rPr lang="fi-FI" smtClean="0"/>
              <a:t>11</a:t>
            </a:fld>
            <a:endParaRPr lang="fi-FI"/>
          </a:p>
        </p:txBody>
      </p:sp>
    </p:spTree>
    <p:extLst>
      <p:ext uri="{BB962C8B-B14F-4D97-AF65-F5344CB8AC3E}">
        <p14:creationId xmlns:p14="http://schemas.microsoft.com/office/powerpoint/2010/main" val="401123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B6B740-876F-E665-36FA-607DB2606B8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21A4756-E715-1C9C-5FCA-A89B53AF7B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89C1E2A-47D8-1AC9-AACE-7938733EA89A}"/>
              </a:ext>
            </a:extLst>
          </p:cNvPr>
          <p:cNvSpPr>
            <a:spLocks noGrp="1"/>
          </p:cNvSpPr>
          <p:nvPr>
            <p:ph type="dt" sz="half" idx="10"/>
          </p:nvPr>
        </p:nvSpPr>
        <p:spPr/>
        <p:txBody>
          <a:bodyPr/>
          <a:lstStyle/>
          <a:p>
            <a:fld id="{85A4CAB3-3DE7-7D4B-95D0-B84BA3608A6F}" type="datetimeFigureOut">
              <a:rPr lang="fi-FI" smtClean="0"/>
              <a:t>20.6.2023</a:t>
            </a:fld>
            <a:endParaRPr lang="fi-FI"/>
          </a:p>
        </p:txBody>
      </p:sp>
      <p:sp>
        <p:nvSpPr>
          <p:cNvPr id="5" name="Alatunnisteen paikkamerkki 4">
            <a:extLst>
              <a:ext uri="{FF2B5EF4-FFF2-40B4-BE49-F238E27FC236}">
                <a16:creationId xmlns:a16="http://schemas.microsoft.com/office/drawing/2014/main" id="{48D69AA9-DE75-47F6-F33E-9774B091A9B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71CC1B6-C940-23FD-F7D8-8EBA282E2672}"/>
              </a:ext>
            </a:extLst>
          </p:cNvPr>
          <p:cNvSpPr>
            <a:spLocks noGrp="1"/>
          </p:cNvSpPr>
          <p:nvPr>
            <p:ph type="sldNum" sz="quarter" idx="12"/>
          </p:nvPr>
        </p:nvSpPr>
        <p:spPr/>
        <p:txBody>
          <a:bodyPr/>
          <a:lstStyle/>
          <a:p>
            <a:fld id="{2052E9B6-C561-CA45-BC90-4B99A8F8DF19}" type="slidenum">
              <a:rPr lang="fi-FI" smtClean="0"/>
              <a:t>‹#›</a:t>
            </a:fld>
            <a:endParaRPr lang="fi-FI"/>
          </a:p>
        </p:txBody>
      </p:sp>
    </p:spTree>
    <p:extLst>
      <p:ext uri="{BB962C8B-B14F-4D97-AF65-F5344CB8AC3E}">
        <p14:creationId xmlns:p14="http://schemas.microsoft.com/office/powerpoint/2010/main" val="138511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F55FA7-EB0A-AB00-2F70-AA05B131883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FF00F8B2-2BFB-6311-2CEB-10E172C855D8}"/>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E66F106-F14F-1678-3F41-C936E0CC8CC1}"/>
              </a:ext>
            </a:extLst>
          </p:cNvPr>
          <p:cNvSpPr>
            <a:spLocks noGrp="1"/>
          </p:cNvSpPr>
          <p:nvPr>
            <p:ph type="dt" sz="half" idx="10"/>
          </p:nvPr>
        </p:nvSpPr>
        <p:spPr/>
        <p:txBody>
          <a:bodyPr/>
          <a:lstStyle/>
          <a:p>
            <a:fld id="{85A4CAB3-3DE7-7D4B-95D0-B84BA3608A6F}" type="datetimeFigureOut">
              <a:rPr lang="fi-FI" smtClean="0"/>
              <a:t>20.6.2023</a:t>
            </a:fld>
            <a:endParaRPr lang="fi-FI"/>
          </a:p>
        </p:txBody>
      </p:sp>
      <p:sp>
        <p:nvSpPr>
          <p:cNvPr id="5" name="Alatunnisteen paikkamerkki 4">
            <a:extLst>
              <a:ext uri="{FF2B5EF4-FFF2-40B4-BE49-F238E27FC236}">
                <a16:creationId xmlns:a16="http://schemas.microsoft.com/office/drawing/2014/main" id="{340FBBD8-B7C1-718B-BF63-E1792D83CD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7DDEB06-B116-A8A7-FFCF-B17E4A496D55}"/>
              </a:ext>
            </a:extLst>
          </p:cNvPr>
          <p:cNvSpPr>
            <a:spLocks noGrp="1"/>
          </p:cNvSpPr>
          <p:nvPr>
            <p:ph type="sldNum" sz="quarter" idx="12"/>
          </p:nvPr>
        </p:nvSpPr>
        <p:spPr/>
        <p:txBody>
          <a:bodyPr/>
          <a:lstStyle/>
          <a:p>
            <a:fld id="{2052E9B6-C561-CA45-BC90-4B99A8F8DF19}" type="slidenum">
              <a:rPr lang="fi-FI" smtClean="0"/>
              <a:t>‹#›</a:t>
            </a:fld>
            <a:endParaRPr lang="fi-FI"/>
          </a:p>
        </p:txBody>
      </p:sp>
    </p:spTree>
    <p:extLst>
      <p:ext uri="{BB962C8B-B14F-4D97-AF65-F5344CB8AC3E}">
        <p14:creationId xmlns:p14="http://schemas.microsoft.com/office/powerpoint/2010/main" val="1819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B8198B4-8660-AF8C-A357-E82C51BB81C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7FA6073-0785-43A3-7DC0-3A3AFC38C15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C043BDA-B710-3F8B-94FB-CE5F1368B267}"/>
              </a:ext>
            </a:extLst>
          </p:cNvPr>
          <p:cNvSpPr>
            <a:spLocks noGrp="1"/>
          </p:cNvSpPr>
          <p:nvPr>
            <p:ph type="dt" sz="half" idx="10"/>
          </p:nvPr>
        </p:nvSpPr>
        <p:spPr/>
        <p:txBody>
          <a:bodyPr/>
          <a:lstStyle/>
          <a:p>
            <a:fld id="{85A4CAB3-3DE7-7D4B-95D0-B84BA3608A6F}" type="datetimeFigureOut">
              <a:rPr lang="fi-FI" smtClean="0"/>
              <a:t>20.6.2023</a:t>
            </a:fld>
            <a:endParaRPr lang="fi-FI"/>
          </a:p>
        </p:txBody>
      </p:sp>
      <p:sp>
        <p:nvSpPr>
          <p:cNvPr id="5" name="Alatunnisteen paikkamerkki 4">
            <a:extLst>
              <a:ext uri="{FF2B5EF4-FFF2-40B4-BE49-F238E27FC236}">
                <a16:creationId xmlns:a16="http://schemas.microsoft.com/office/drawing/2014/main" id="{611F9E48-2053-9B3C-5197-D6121E2AD68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A4F3DB2-2CCD-11EF-8C5B-647F9748F07F}"/>
              </a:ext>
            </a:extLst>
          </p:cNvPr>
          <p:cNvSpPr>
            <a:spLocks noGrp="1"/>
          </p:cNvSpPr>
          <p:nvPr>
            <p:ph type="sldNum" sz="quarter" idx="12"/>
          </p:nvPr>
        </p:nvSpPr>
        <p:spPr/>
        <p:txBody>
          <a:bodyPr/>
          <a:lstStyle/>
          <a:p>
            <a:fld id="{2052E9B6-C561-CA45-BC90-4B99A8F8DF19}" type="slidenum">
              <a:rPr lang="fi-FI" smtClean="0"/>
              <a:t>‹#›</a:t>
            </a:fld>
            <a:endParaRPr lang="fi-FI"/>
          </a:p>
        </p:txBody>
      </p:sp>
    </p:spTree>
    <p:extLst>
      <p:ext uri="{BB962C8B-B14F-4D97-AF65-F5344CB8AC3E}">
        <p14:creationId xmlns:p14="http://schemas.microsoft.com/office/powerpoint/2010/main" val="4171639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BD5766-10A3-4592-BBA0-D166D2F6E9A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F8B493B-3CDC-7F58-28D0-B46E1DA74DD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A0D5528-8409-B9E2-02B6-9763B564254B}"/>
              </a:ext>
            </a:extLst>
          </p:cNvPr>
          <p:cNvSpPr>
            <a:spLocks noGrp="1"/>
          </p:cNvSpPr>
          <p:nvPr>
            <p:ph type="dt" sz="half" idx="10"/>
          </p:nvPr>
        </p:nvSpPr>
        <p:spPr/>
        <p:txBody>
          <a:bodyPr/>
          <a:lstStyle/>
          <a:p>
            <a:fld id="{85A4CAB3-3DE7-7D4B-95D0-B84BA3608A6F}" type="datetimeFigureOut">
              <a:rPr lang="fi-FI" smtClean="0"/>
              <a:t>20.6.2023</a:t>
            </a:fld>
            <a:endParaRPr lang="fi-FI"/>
          </a:p>
        </p:txBody>
      </p:sp>
      <p:sp>
        <p:nvSpPr>
          <p:cNvPr id="5" name="Alatunnisteen paikkamerkki 4">
            <a:extLst>
              <a:ext uri="{FF2B5EF4-FFF2-40B4-BE49-F238E27FC236}">
                <a16:creationId xmlns:a16="http://schemas.microsoft.com/office/drawing/2014/main" id="{45EABABE-E074-CD63-BC11-D60768162FE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070BF3D-1395-2499-CC0F-0AEE11F0F681}"/>
              </a:ext>
            </a:extLst>
          </p:cNvPr>
          <p:cNvSpPr>
            <a:spLocks noGrp="1"/>
          </p:cNvSpPr>
          <p:nvPr>
            <p:ph type="sldNum" sz="quarter" idx="12"/>
          </p:nvPr>
        </p:nvSpPr>
        <p:spPr/>
        <p:txBody>
          <a:bodyPr/>
          <a:lstStyle/>
          <a:p>
            <a:fld id="{2052E9B6-C561-CA45-BC90-4B99A8F8DF19}" type="slidenum">
              <a:rPr lang="fi-FI" smtClean="0"/>
              <a:t>‹#›</a:t>
            </a:fld>
            <a:endParaRPr lang="fi-FI"/>
          </a:p>
        </p:txBody>
      </p:sp>
    </p:spTree>
    <p:extLst>
      <p:ext uri="{BB962C8B-B14F-4D97-AF65-F5344CB8AC3E}">
        <p14:creationId xmlns:p14="http://schemas.microsoft.com/office/powerpoint/2010/main" val="21666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EC66F9-C981-5C4C-F963-E511106D4C62}"/>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27C549B-CD80-440A-6D8F-89696BC443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3F10307-0CCA-2D08-9C5F-B4721F275DEA}"/>
              </a:ext>
            </a:extLst>
          </p:cNvPr>
          <p:cNvSpPr>
            <a:spLocks noGrp="1"/>
          </p:cNvSpPr>
          <p:nvPr>
            <p:ph type="dt" sz="half" idx="10"/>
          </p:nvPr>
        </p:nvSpPr>
        <p:spPr/>
        <p:txBody>
          <a:bodyPr/>
          <a:lstStyle/>
          <a:p>
            <a:fld id="{85A4CAB3-3DE7-7D4B-95D0-B84BA3608A6F}" type="datetimeFigureOut">
              <a:rPr lang="fi-FI" smtClean="0"/>
              <a:t>20.6.2023</a:t>
            </a:fld>
            <a:endParaRPr lang="fi-FI"/>
          </a:p>
        </p:txBody>
      </p:sp>
      <p:sp>
        <p:nvSpPr>
          <p:cNvPr id="5" name="Alatunnisteen paikkamerkki 4">
            <a:extLst>
              <a:ext uri="{FF2B5EF4-FFF2-40B4-BE49-F238E27FC236}">
                <a16:creationId xmlns:a16="http://schemas.microsoft.com/office/drawing/2014/main" id="{7CDF2484-1E08-2A6E-5E3D-5CD4DFAF5A4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AE20DC2-FB2E-653F-055C-AF527B66ACBE}"/>
              </a:ext>
            </a:extLst>
          </p:cNvPr>
          <p:cNvSpPr>
            <a:spLocks noGrp="1"/>
          </p:cNvSpPr>
          <p:nvPr>
            <p:ph type="sldNum" sz="quarter" idx="12"/>
          </p:nvPr>
        </p:nvSpPr>
        <p:spPr/>
        <p:txBody>
          <a:bodyPr/>
          <a:lstStyle/>
          <a:p>
            <a:fld id="{2052E9B6-C561-CA45-BC90-4B99A8F8DF19}" type="slidenum">
              <a:rPr lang="fi-FI" smtClean="0"/>
              <a:t>‹#›</a:t>
            </a:fld>
            <a:endParaRPr lang="fi-FI"/>
          </a:p>
        </p:txBody>
      </p:sp>
    </p:spTree>
    <p:extLst>
      <p:ext uri="{BB962C8B-B14F-4D97-AF65-F5344CB8AC3E}">
        <p14:creationId xmlns:p14="http://schemas.microsoft.com/office/powerpoint/2010/main" val="201547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8F6D6-5353-D37F-B5FE-8EDEA284989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75462D3-8919-AD50-A8FF-332F97321B9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1B6EDD4-AE9A-F708-3283-0A667D45203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7495599-C44C-F128-1F34-6D511357870F}"/>
              </a:ext>
            </a:extLst>
          </p:cNvPr>
          <p:cNvSpPr>
            <a:spLocks noGrp="1"/>
          </p:cNvSpPr>
          <p:nvPr>
            <p:ph type="dt" sz="half" idx="10"/>
          </p:nvPr>
        </p:nvSpPr>
        <p:spPr/>
        <p:txBody>
          <a:bodyPr/>
          <a:lstStyle/>
          <a:p>
            <a:fld id="{85A4CAB3-3DE7-7D4B-95D0-B84BA3608A6F}" type="datetimeFigureOut">
              <a:rPr lang="fi-FI" smtClean="0"/>
              <a:t>20.6.2023</a:t>
            </a:fld>
            <a:endParaRPr lang="fi-FI"/>
          </a:p>
        </p:txBody>
      </p:sp>
      <p:sp>
        <p:nvSpPr>
          <p:cNvPr id="6" name="Alatunnisteen paikkamerkki 5">
            <a:extLst>
              <a:ext uri="{FF2B5EF4-FFF2-40B4-BE49-F238E27FC236}">
                <a16:creationId xmlns:a16="http://schemas.microsoft.com/office/drawing/2014/main" id="{3DF61E34-4B26-709E-721C-8438750798B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0052A2F-6C15-5475-BFC8-C137A12DCD44}"/>
              </a:ext>
            </a:extLst>
          </p:cNvPr>
          <p:cNvSpPr>
            <a:spLocks noGrp="1"/>
          </p:cNvSpPr>
          <p:nvPr>
            <p:ph type="sldNum" sz="quarter" idx="12"/>
          </p:nvPr>
        </p:nvSpPr>
        <p:spPr/>
        <p:txBody>
          <a:bodyPr/>
          <a:lstStyle/>
          <a:p>
            <a:fld id="{2052E9B6-C561-CA45-BC90-4B99A8F8DF19}" type="slidenum">
              <a:rPr lang="fi-FI" smtClean="0"/>
              <a:t>‹#›</a:t>
            </a:fld>
            <a:endParaRPr lang="fi-FI"/>
          </a:p>
        </p:txBody>
      </p:sp>
    </p:spTree>
    <p:extLst>
      <p:ext uri="{BB962C8B-B14F-4D97-AF65-F5344CB8AC3E}">
        <p14:creationId xmlns:p14="http://schemas.microsoft.com/office/powerpoint/2010/main" val="62249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8E077F-21C3-F660-5A42-FD62EC0B1BCC}"/>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088C7A3C-0355-3069-BF60-2DA1A4654B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72300F8-3C44-6209-4A77-966F1C087E7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D8BD715-FE8E-724B-46C8-250EC02B9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66AA4D8-D970-DBA1-1BB5-15C4647F2C0B}"/>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69AED60-21FD-54BC-8DCF-41A5D236EEF2}"/>
              </a:ext>
            </a:extLst>
          </p:cNvPr>
          <p:cNvSpPr>
            <a:spLocks noGrp="1"/>
          </p:cNvSpPr>
          <p:nvPr>
            <p:ph type="dt" sz="half" idx="10"/>
          </p:nvPr>
        </p:nvSpPr>
        <p:spPr/>
        <p:txBody>
          <a:bodyPr/>
          <a:lstStyle/>
          <a:p>
            <a:fld id="{85A4CAB3-3DE7-7D4B-95D0-B84BA3608A6F}" type="datetimeFigureOut">
              <a:rPr lang="fi-FI" smtClean="0"/>
              <a:t>20.6.2023</a:t>
            </a:fld>
            <a:endParaRPr lang="fi-FI"/>
          </a:p>
        </p:txBody>
      </p:sp>
      <p:sp>
        <p:nvSpPr>
          <p:cNvPr id="8" name="Alatunnisteen paikkamerkki 7">
            <a:extLst>
              <a:ext uri="{FF2B5EF4-FFF2-40B4-BE49-F238E27FC236}">
                <a16:creationId xmlns:a16="http://schemas.microsoft.com/office/drawing/2014/main" id="{A803EE52-05AE-7FBB-F680-C6414A558180}"/>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E0739EA1-464E-07B1-728E-F158801B7725}"/>
              </a:ext>
            </a:extLst>
          </p:cNvPr>
          <p:cNvSpPr>
            <a:spLocks noGrp="1"/>
          </p:cNvSpPr>
          <p:nvPr>
            <p:ph type="sldNum" sz="quarter" idx="12"/>
          </p:nvPr>
        </p:nvSpPr>
        <p:spPr/>
        <p:txBody>
          <a:bodyPr/>
          <a:lstStyle/>
          <a:p>
            <a:fld id="{2052E9B6-C561-CA45-BC90-4B99A8F8DF19}" type="slidenum">
              <a:rPr lang="fi-FI" smtClean="0"/>
              <a:t>‹#›</a:t>
            </a:fld>
            <a:endParaRPr lang="fi-FI"/>
          </a:p>
        </p:txBody>
      </p:sp>
    </p:spTree>
    <p:extLst>
      <p:ext uri="{BB962C8B-B14F-4D97-AF65-F5344CB8AC3E}">
        <p14:creationId xmlns:p14="http://schemas.microsoft.com/office/powerpoint/2010/main" val="136144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4E1D46-26E5-C5A4-78FF-1CADC0D154B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7BCA06E-E573-493F-B97C-24C713B9135A}"/>
              </a:ext>
            </a:extLst>
          </p:cNvPr>
          <p:cNvSpPr>
            <a:spLocks noGrp="1"/>
          </p:cNvSpPr>
          <p:nvPr>
            <p:ph type="dt" sz="half" idx="10"/>
          </p:nvPr>
        </p:nvSpPr>
        <p:spPr/>
        <p:txBody>
          <a:bodyPr/>
          <a:lstStyle/>
          <a:p>
            <a:fld id="{85A4CAB3-3DE7-7D4B-95D0-B84BA3608A6F}" type="datetimeFigureOut">
              <a:rPr lang="fi-FI" smtClean="0"/>
              <a:t>20.6.2023</a:t>
            </a:fld>
            <a:endParaRPr lang="fi-FI"/>
          </a:p>
        </p:txBody>
      </p:sp>
      <p:sp>
        <p:nvSpPr>
          <p:cNvPr id="4" name="Alatunnisteen paikkamerkki 3">
            <a:extLst>
              <a:ext uri="{FF2B5EF4-FFF2-40B4-BE49-F238E27FC236}">
                <a16:creationId xmlns:a16="http://schemas.microsoft.com/office/drawing/2014/main" id="{A685F224-F2A2-AF7C-D8FA-8BB6CA41CDD7}"/>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BEA984E-725E-EAAB-376F-1298CB6BEA6F}"/>
              </a:ext>
            </a:extLst>
          </p:cNvPr>
          <p:cNvSpPr>
            <a:spLocks noGrp="1"/>
          </p:cNvSpPr>
          <p:nvPr>
            <p:ph type="sldNum" sz="quarter" idx="12"/>
          </p:nvPr>
        </p:nvSpPr>
        <p:spPr/>
        <p:txBody>
          <a:bodyPr/>
          <a:lstStyle/>
          <a:p>
            <a:fld id="{2052E9B6-C561-CA45-BC90-4B99A8F8DF19}" type="slidenum">
              <a:rPr lang="fi-FI" smtClean="0"/>
              <a:t>‹#›</a:t>
            </a:fld>
            <a:endParaRPr lang="fi-FI"/>
          </a:p>
        </p:txBody>
      </p:sp>
    </p:spTree>
    <p:extLst>
      <p:ext uri="{BB962C8B-B14F-4D97-AF65-F5344CB8AC3E}">
        <p14:creationId xmlns:p14="http://schemas.microsoft.com/office/powerpoint/2010/main" val="418429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40DF1E5-E5B4-DDF3-4463-C7034956AB7B}"/>
              </a:ext>
            </a:extLst>
          </p:cNvPr>
          <p:cNvSpPr>
            <a:spLocks noGrp="1"/>
          </p:cNvSpPr>
          <p:nvPr>
            <p:ph type="dt" sz="half" idx="10"/>
          </p:nvPr>
        </p:nvSpPr>
        <p:spPr/>
        <p:txBody>
          <a:bodyPr/>
          <a:lstStyle/>
          <a:p>
            <a:fld id="{85A4CAB3-3DE7-7D4B-95D0-B84BA3608A6F}" type="datetimeFigureOut">
              <a:rPr lang="fi-FI" smtClean="0"/>
              <a:t>20.6.2023</a:t>
            </a:fld>
            <a:endParaRPr lang="fi-FI"/>
          </a:p>
        </p:txBody>
      </p:sp>
      <p:sp>
        <p:nvSpPr>
          <p:cNvPr id="3" name="Alatunnisteen paikkamerkki 2">
            <a:extLst>
              <a:ext uri="{FF2B5EF4-FFF2-40B4-BE49-F238E27FC236}">
                <a16:creationId xmlns:a16="http://schemas.microsoft.com/office/drawing/2014/main" id="{50599A85-DD77-4029-20FB-1B0EFF6157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CE647DD2-2E6F-5FB7-9470-C8EA9729E0F5}"/>
              </a:ext>
            </a:extLst>
          </p:cNvPr>
          <p:cNvSpPr>
            <a:spLocks noGrp="1"/>
          </p:cNvSpPr>
          <p:nvPr>
            <p:ph type="sldNum" sz="quarter" idx="12"/>
          </p:nvPr>
        </p:nvSpPr>
        <p:spPr/>
        <p:txBody>
          <a:bodyPr/>
          <a:lstStyle/>
          <a:p>
            <a:fld id="{2052E9B6-C561-CA45-BC90-4B99A8F8DF19}" type="slidenum">
              <a:rPr lang="fi-FI" smtClean="0"/>
              <a:t>‹#›</a:t>
            </a:fld>
            <a:endParaRPr lang="fi-FI"/>
          </a:p>
        </p:txBody>
      </p:sp>
    </p:spTree>
    <p:extLst>
      <p:ext uri="{BB962C8B-B14F-4D97-AF65-F5344CB8AC3E}">
        <p14:creationId xmlns:p14="http://schemas.microsoft.com/office/powerpoint/2010/main" val="145849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C69EF4-047D-F7F7-A869-E8B809D4005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C46DABF7-F0D5-32F2-759B-3E1071B71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C22D434-E1C1-7714-EA1C-1185A5D8C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A22F6CA-663E-6692-D85D-731D21FD40F6}"/>
              </a:ext>
            </a:extLst>
          </p:cNvPr>
          <p:cNvSpPr>
            <a:spLocks noGrp="1"/>
          </p:cNvSpPr>
          <p:nvPr>
            <p:ph type="dt" sz="half" idx="10"/>
          </p:nvPr>
        </p:nvSpPr>
        <p:spPr/>
        <p:txBody>
          <a:bodyPr/>
          <a:lstStyle/>
          <a:p>
            <a:fld id="{85A4CAB3-3DE7-7D4B-95D0-B84BA3608A6F}" type="datetimeFigureOut">
              <a:rPr lang="fi-FI" smtClean="0"/>
              <a:t>20.6.2023</a:t>
            </a:fld>
            <a:endParaRPr lang="fi-FI"/>
          </a:p>
        </p:txBody>
      </p:sp>
      <p:sp>
        <p:nvSpPr>
          <p:cNvPr id="6" name="Alatunnisteen paikkamerkki 5">
            <a:extLst>
              <a:ext uri="{FF2B5EF4-FFF2-40B4-BE49-F238E27FC236}">
                <a16:creationId xmlns:a16="http://schemas.microsoft.com/office/drawing/2014/main" id="{773CD29D-B097-F449-7EE0-4816BA2C0BD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4B0A4D3-2DEE-4F92-F12E-36B798D84312}"/>
              </a:ext>
            </a:extLst>
          </p:cNvPr>
          <p:cNvSpPr>
            <a:spLocks noGrp="1"/>
          </p:cNvSpPr>
          <p:nvPr>
            <p:ph type="sldNum" sz="quarter" idx="12"/>
          </p:nvPr>
        </p:nvSpPr>
        <p:spPr/>
        <p:txBody>
          <a:bodyPr/>
          <a:lstStyle/>
          <a:p>
            <a:fld id="{2052E9B6-C561-CA45-BC90-4B99A8F8DF19}" type="slidenum">
              <a:rPr lang="fi-FI" smtClean="0"/>
              <a:t>‹#›</a:t>
            </a:fld>
            <a:endParaRPr lang="fi-FI"/>
          </a:p>
        </p:txBody>
      </p:sp>
    </p:spTree>
    <p:extLst>
      <p:ext uri="{BB962C8B-B14F-4D97-AF65-F5344CB8AC3E}">
        <p14:creationId xmlns:p14="http://schemas.microsoft.com/office/powerpoint/2010/main" val="292734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20106C-A46A-7DB1-0DF0-52E5019A7A7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CBAD58B-21CD-E0A1-4DF9-A41898D2FA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6ED783D-AF5B-B6DB-19C3-888341006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443F5C6-20BE-6E1E-225A-B6E0424837E9}"/>
              </a:ext>
            </a:extLst>
          </p:cNvPr>
          <p:cNvSpPr>
            <a:spLocks noGrp="1"/>
          </p:cNvSpPr>
          <p:nvPr>
            <p:ph type="dt" sz="half" idx="10"/>
          </p:nvPr>
        </p:nvSpPr>
        <p:spPr/>
        <p:txBody>
          <a:bodyPr/>
          <a:lstStyle/>
          <a:p>
            <a:fld id="{85A4CAB3-3DE7-7D4B-95D0-B84BA3608A6F}" type="datetimeFigureOut">
              <a:rPr lang="fi-FI" smtClean="0"/>
              <a:t>20.6.2023</a:t>
            </a:fld>
            <a:endParaRPr lang="fi-FI"/>
          </a:p>
        </p:txBody>
      </p:sp>
      <p:sp>
        <p:nvSpPr>
          <p:cNvPr id="6" name="Alatunnisteen paikkamerkki 5">
            <a:extLst>
              <a:ext uri="{FF2B5EF4-FFF2-40B4-BE49-F238E27FC236}">
                <a16:creationId xmlns:a16="http://schemas.microsoft.com/office/drawing/2014/main" id="{590E0107-5705-3E82-CB44-CA4788AB402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EAE54F3-9F10-91A4-600E-1BB6836A239B}"/>
              </a:ext>
            </a:extLst>
          </p:cNvPr>
          <p:cNvSpPr>
            <a:spLocks noGrp="1"/>
          </p:cNvSpPr>
          <p:nvPr>
            <p:ph type="sldNum" sz="quarter" idx="12"/>
          </p:nvPr>
        </p:nvSpPr>
        <p:spPr/>
        <p:txBody>
          <a:bodyPr/>
          <a:lstStyle/>
          <a:p>
            <a:fld id="{2052E9B6-C561-CA45-BC90-4B99A8F8DF19}" type="slidenum">
              <a:rPr lang="fi-FI" smtClean="0"/>
              <a:t>‹#›</a:t>
            </a:fld>
            <a:endParaRPr lang="fi-FI"/>
          </a:p>
        </p:txBody>
      </p:sp>
    </p:spTree>
    <p:extLst>
      <p:ext uri="{BB962C8B-B14F-4D97-AF65-F5344CB8AC3E}">
        <p14:creationId xmlns:p14="http://schemas.microsoft.com/office/powerpoint/2010/main" val="267357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1AC9DE6-33C7-7FB3-9F21-DDD47E0F2E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D5AA4B2-C8B1-FDBB-495A-B0A6D3E73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0D81B74-F5F2-CC72-EA3D-C35D2DF96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4CAB3-3DE7-7D4B-95D0-B84BA3608A6F}" type="datetimeFigureOut">
              <a:rPr lang="fi-FI" smtClean="0"/>
              <a:t>20.6.2023</a:t>
            </a:fld>
            <a:endParaRPr lang="fi-FI"/>
          </a:p>
        </p:txBody>
      </p:sp>
      <p:sp>
        <p:nvSpPr>
          <p:cNvPr id="5" name="Alatunnisteen paikkamerkki 4">
            <a:extLst>
              <a:ext uri="{FF2B5EF4-FFF2-40B4-BE49-F238E27FC236}">
                <a16:creationId xmlns:a16="http://schemas.microsoft.com/office/drawing/2014/main" id="{FE0F2584-C5AB-57C0-5939-0E69C9BE57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D051E05-4E8A-C395-7B06-ECC1AE537C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2E9B6-C561-CA45-BC90-4B99A8F8DF19}" type="slidenum">
              <a:rPr lang="fi-FI" smtClean="0"/>
              <a:t>‹#›</a:t>
            </a:fld>
            <a:endParaRPr lang="fi-FI"/>
          </a:p>
        </p:txBody>
      </p:sp>
    </p:spTree>
    <p:extLst>
      <p:ext uri="{BB962C8B-B14F-4D97-AF65-F5344CB8AC3E}">
        <p14:creationId xmlns:p14="http://schemas.microsoft.com/office/powerpoint/2010/main" val="258563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uva, joka sisältää kohteen värilasi, taide, ikkuna&#10;&#10;Kuvaus luotu automaattisesti">
            <a:extLst>
              <a:ext uri="{FF2B5EF4-FFF2-40B4-BE49-F238E27FC236}">
                <a16:creationId xmlns:a16="http://schemas.microsoft.com/office/drawing/2014/main" id="{F60B9D93-4F54-2C94-3A21-FFE01E00C5A2}"/>
              </a:ext>
            </a:extLst>
          </p:cNvPr>
          <p:cNvPicPr>
            <a:picLocks noChangeAspect="1"/>
          </p:cNvPicPr>
          <p:nvPr/>
        </p:nvPicPr>
        <p:blipFill rotWithShape="1">
          <a:blip r:embed="rId3">
            <a:alphaModFix amt="50000"/>
          </a:blip>
          <a:srcRect t="31871" r="1" b="26223"/>
          <a:stretch/>
        </p:blipFill>
        <p:spPr>
          <a:xfrm>
            <a:off x="20" y="1"/>
            <a:ext cx="12191980" cy="6857999"/>
          </a:xfrm>
          <a:prstGeom prst="rect">
            <a:avLst/>
          </a:prstGeom>
        </p:spPr>
      </p:pic>
      <p:sp>
        <p:nvSpPr>
          <p:cNvPr id="2" name="Otsikko 1">
            <a:extLst>
              <a:ext uri="{FF2B5EF4-FFF2-40B4-BE49-F238E27FC236}">
                <a16:creationId xmlns:a16="http://schemas.microsoft.com/office/drawing/2014/main" id="{08E1FAE8-CA65-C329-18D5-AE6C9A723F53}"/>
              </a:ext>
            </a:extLst>
          </p:cNvPr>
          <p:cNvSpPr>
            <a:spLocks noGrp="1"/>
          </p:cNvSpPr>
          <p:nvPr>
            <p:ph type="ctrTitle"/>
          </p:nvPr>
        </p:nvSpPr>
        <p:spPr>
          <a:xfrm>
            <a:off x="1524000" y="1122362"/>
            <a:ext cx="9144000" cy="2900518"/>
          </a:xfrm>
        </p:spPr>
        <p:txBody>
          <a:bodyPr>
            <a:normAutofit/>
          </a:bodyPr>
          <a:lstStyle/>
          <a:p>
            <a:r>
              <a:rPr lang="en-US" sz="5100" b="1" i="0" noProof="0">
                <a:solidFill>
                  <a:srgbClr val="FFFFFF"/>
                </a:solidFill>
                <a:latin typeface="HK Grotesk SemiBold" pitchFamily="2" charset="77"/>
              </a:rPr>
              <a:t>Prodigal Servants and Unfaithful Fathers? Six Rules on How (not) to Read and Apply the Parables of Jesus</a:t>
            </a:r>
          </a:p>
        </p:txBody>
      </p:sp>
      <p:sp>
        <p:nvSpPr>
          <p:cNvPr id="3" name="Alaotsikko 2">
            <a:extLst>
              <a:ext uri="{FF2B5EF4-FFF2-40B4-BE49-F238E27FC236}">
                <a16:creationId xmlns:a16="http://schemas.microsoft.com/office/drawing/2014/main" id="{CE1F5E50-D713-6FFB-75C9-0D29204499C2}"/>
              </a:ext>
            </a:extLst>
          </p:cNvPr>
          <p:cNvSpPr>
            <a:spLocks noGrp="1"/>
          </p:cNvSpPr>
          <p:nvPr>
            <p:ph type="subTitle" idx="1"/>
          </p:nvPr>
        </p:nvSpPr>
        <p:spPr>
          <a:xfrm>
            <a:off x="1524000" y="4159404"/>
            <a:ext cx="9144000" cy="2168244"/>
          </a:xfrm>
        </p:spPr>
        <p:txBody>
          <a:bodyPr>
            <a:noAutofit/>
          </a:bodyPr>
          <a:lstStyle/>
          <a:p>
            <a:r>
              <a:rPr lang="en-US" b="1" i="0" noProof="0" dirty="0">
                <a:solidFill>
                  <a:srgbClr val="FFFFFF"/>
                </a:solidFill>
                <a:latin typeface="HK Grotesk SemiBold" pitchFamily="2" charset="77"/>
              </a:rPr>
              <a:t>The European Leadership Forum, </a:t>
            </a:r>
            <a:r>
              <a:rPr lang="en-US" b="1" i="0" noProof="0" dirty="0" err="1">
                <a:solidFill>
                  <a:srgbClr val="FFFFFF"/>
                </a:solidFill>
                <a:latin typeface="HK Grotesk SemiBold" pitchFamily="2" charset="77"/>
              </a:rPr>
              <a:t>Wisla</a:t>
            </a:r>
            <a:r>
              <a:rPr lang="en-US" b="1" i="0" noProof="0" dirty="0">
                <a:solidFill>
                  <a:srgbClr val="FFFFFF"/>
                </a:solidFill>
                <a:latin typeface="HK Grotesk SemiBold" pitchFamily="2" charset="77"/>
              </a:rPr>
              <a:t>, Poland</a:t>
            </a:r>
          </a:p>
          <a:p>
            <a:r>
              <a:rPr lang="en-US" b="1" i="0" noProof="0" dirty="0">
                <a:solidFill>
                  <a:srgbClr val="FFFFFF"/>
                </a:solidFill>
                <a:latin typeface="HK Grotesk SemiBold" pitchFamily="2" charset="77"/>
              </a:rPr>
              <a:t>May 21, 2023</a:t>
            </a:r>
          </a:p>
          <a:p>
            <a:endParaRPr lang="en-US" b="1" i="0" noProof="0" dirty="0">
              <a:solidFill>
                <a:srgbClr val="FFFFFF"/>
              </a:solidFill>
              <a:latin typeface="HK Grotesk SemiBold" pitchFamily="2" charset="77"/>
            </a:endParaRPr>
          </a:p>
          <a:p>
            <a:r>
              <a:rPr lang="en-US" b="1" i="0" noProof="0" dirty="0" err="1">
                <a:solidFill>
                  <a:srgbClr val="FFFFFF"/>
                </a:solidFill>
                <a:latin typeface="HK Grotesk SemiBold" pitchFamily="2" charset="77"/>
              </a:rPr>
              <a:t>Vesa</a:t>
            </a:r>
            <a:r>
              <a:rPr lang="en-US" b="1" i="0" noProof="0" dirty="0">
                <a:solidFill>
                  <a:srgbClr val="FFFFFF"/>
                </a:solidFill>
                <a:latin typeface="HK Grotesk SemiBold" pitchFamily="2" charset="77"/>
              </a:rPr>
              <a:t> </a:t>
            </a:r>
            <a:r>
              <a:rPr lang="en-US" b="1" i="0" noProof="0" dirty="0" err="1">
                <a:solidFill>
                  <a:srgbClr val="FFFFFF"/>
                </a:solidFill>
                <a:latin typeface="HK Grotesk SemiBold" pitchFamily="2" charset="77"/>
              </a:rPr>
              <a:t>Ollilainen</a:t>
            </a:r>
            <a:endParaRPr lang="en-US" b="1" i="0" noProof="0" dirty="0">
              <a:solidFill>
                <a:srgbClr val="FFFFFF"/>
              </a:solidFill>
              <a:latin typeface="HK Grotesk SemiBold" pitchFamily="2" charset="77"/>
            </a:endParaRPr>
          </a:p>
        </p:txBody>
      </p:sp>
    </p:spTree>
    <p:extLst>
      <p:ext uri="{BB962C8B-B14F-4D97-AF65-F5344CB8AC3E}">
        <p14:creationId xmlns:p14="http://schemas.microsoft.com/office/powerpoint/2010/main" val="29048079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9DAE9059-5BC0-4B75-B536-54BFB08FF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fill">
            <a:extLst>
              <a:ext uri="{FF2B5EF4-FFF2-40B4-BE49-F238E27FC236}">
                <a16:creationId xmlns:a16="http://schemas.microsoft.com/office/drawing/2014/main" id="{F17EE558-8341-47F3-B29A-14E701B36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4"/>
            <a:ext cx="1218894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Kuva 4" descr="Kuva, joka sisältää kohteen vaate, henkilö, sisä-, nainen&#10;&#10;Kuvaus luotu automaattisesti">
            <a:extLst>
              <a:ext uri="{FF2B5EF4-FFF2-40B4-BE49-F238E27FC236}">
                <a16:creationId xmlns:a16="http://schemas.microsoft.com/office/drawing/2014/main" id="{DB83C931-8249-F6F0-9122-BA682355B1C9}"/>
              </a:ext>
            </a:extLst>
          </p:cNvPr>
          <p:cNvPicPr>
            <a:picLocks noChangeAspect="1"/>
          </p:cNvPicPr>
          <p:nvPr/>
        </p:nvPicPr>
        <p:blipFill rotWithShape="1">
          <a:blip r:embed="rId3">
            <a:alphaModFix amt="31000"/>
          </a:blip>
          <a:srcRect b="15730"/>
          <a:stretch/>
        </p:blipFill>
        <p:spPr>
          <a:xfrm>
            <a:off x="3048" y="14767"/>
            <a:ext cx="12192001" cy="6858000"/>
          </a:xfrm>
          <a:prstGeom prst="rect">
            <a:avLst/>
          </a:prstGeom>
        </p:spPr>
      </p:pic>
      <p:grpSp>
        <p:nvGrpSpPr>
          <p:cNvPr id="14" name="Group 13">
            <a:extLst>
              <a:ext uri="{FF2B5EF4-FFF2-40B4-BE49-F238E27FC236}">
                <a16:creationId xmlns:a16="http://schemas.microsoft.com/office/drawing/2014/main" id="{73FC59CD-C9DA-4650-8128-10CD2396E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5" name="Freeform: Shape 14">
              <a:extLst>
                <a:ext uri="{FF2B5EF4-FFF2-40B4-BE49-F238E27FC236}">
                  <a16:creationId xmlns:a16="http://schemas.microsoft.com/office/drawing/2014/main" id="{5987BEC2-A37A-4BD2-B378-ED56E0786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A84300-60A4-4D45-BC17-FE0C4F193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4AD69DF-D02A-4EED-92C3-CA0EBA047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75F2D3B-3AD8-4842-8C23-DF279210C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FCF15B7-4678-4175-81C2-84308D09BA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DC6AEC7-0ECD-41FC-9A7D-4CCCCBC30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BBA06-D341-464C-8CF0-207A7D2A0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66A98AE0-87ED-6095-2419-638E3102F4E5}"/>
              </a:ext>
            </a:extLst>
          </p:cNvPr>
          <p:cNvSpPr>
            <a:spLocks noGrp="1"/>
          </p:cNvSpPr>
          <p:nvPr>
            <p:ph type="title"/>
          </p:nvPr>
        </p:nvSpPr>
        <p:spPr>
          <a:xfrm>
            <a:off x="1019556" y="383457"/>
            <a:ext cx="10158984" cy="1612961"/>
          </a:xfrm>
        </p:spPr>
        <p:txBody>
          <a:bodyPr anchor="b">
            <a:normAutofit/>
          </a:bodyPr>
          <a:lstStyle/>
          <a:p>
            <a:pPr algn="ctr"/>
            <a:r>
              <a:rPr lang="en-US" sz="4800" b="1" i="0" dirty="0">
                <a:solidFill>
                  <a:schemeClr val="bg1"/>
                </a:solidFill>
                <a:latin typeface="HK Grotesk SemiBold" pitchFamily="2" charset="77"/>
              </a:rPr>
              <a:t>Questions?</a:t>
            </a:r>
          </a:p>
        </p:txBody>
      </p:sp>
    </p:spTree>
    <p:extLst>
      <p:ext uri="{BB962C8B-B14F-4D97-AF65-F5344CB8AC3E}">
        <p14:creationId xmlns:p14="http://schemas.microsoft.com/office/powerpoint/2010/main" val="92009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9DAE9059-5BC0-4B75-B536-54BFB08FF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fill">
            <a:extLst>
              <a:ext uri="{FF2B5EF4-FFF2-40B4-BE49-F238E27FC236}">
                <a16:creationId xmlns:a16="http://schemas.microsoft.com/office/drawing/2014/main" id="{F17EE558-8341-47F3-B29A-14E701B36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4"/>
            <a:ext cx="1218894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Kuva 4" descr="Kuva, joka sisältää kohteen vaate, henkilö, sisä-, nainen&#10;&#10;Kuvaus luotu automaattisesti">
            <a:extLst>
              <a:ext uri="{FF2B5EF4-FFF2-40B4-BE49-F238E27FC236}">
                <a16:creationId xmlns:a16="http://schemas.microsoft.com/office/drawing/2014/main" id="{DB83C931-8249-F6F0-9122-BA682355B1C9}"/>
              </a:ext>
            </a:extLst>
          </p:cNvPr>
          <p:cNvPicPr>
            <a:picLocks noChangeAspect="1"/>
          </p:cNvPicPr>
          <p:nvPr/>
        </p:nvPicPr>
        <p:blipFill rotWithShape="1">
          <a:blip r:embed="rId3">
            <a:alphaModFix amt="31000"/>
          </a:blip>
          <a:srcRect b="15730"/>
          <a:stretch/>
        </p:blipFill>
        <p:spPr>
          <a:xfrm>
            <a:off x="3048" y="14767"/>
            <a:ext cx="12192001" cy="6858000"/>
          </a:xfrm>
          <a:prstGeom prst="rect">
            <a:avLst/>
          </a:prstGeom>
        </p:spPr>
      </p:pic>
      <p:grpSp>
        <p:nvGrpSpPr>
          <p:cNvPr id="14" name="Group 13">
            <a:extLst>
              <a:ext uri="{FF2B5EF4-FFF2-40B4-BE49-F238E27FC236}">
                <a16:creationId xmlns:a16="http://schemas.microsoft.com/office/drawing/2014/main" id="{73FC59CD-C9DA-4650-8128-10CD2396E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5" name="Freeform: Shape 14">
              <a:extLst>
                <a:ext uri="{FF2B5EF4-FFF2-40B4-BE49-F238E27FC236}">
                  <a16:creationId xmlns:a16="http://schemas.microsoft.com/office/drawing/2014/main" id="{5987BEC2-A37A-4BD2-B378-ED56E0786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A84300-60A4-4D45-BC17-FE0C4F193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4AD69DF-D02A-4EED-92C3-CA0EBA047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75F2D3B-3AD8-4842-8C23-DF279210C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FCF15B7-4678-4175-81C2-84308D09BA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DC6AEC7-0ECD-41FC-9A7D-4CCCCBC30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BBA06-D341-464C-8CF0-207A7D2A0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66A98AE0-87ED-6095-2419-638E3102F4E5}"/>
              </a:ext>
            </a:extLst>
          </p:cNvPr>
          <p:cNvSpPr>
            <a:spLocks noGrp="1"/>
          </p:cNvSpPr>
          <p:nvPr>
            <p:ph type="title"/>
          </p:nvPr>
        </p:nvSpPr>
        <p:spPr>
          <a:xfrm>
            <a:off x="1019556" y="383457"/>
            <a:ext cx="10158984" cy="1612961"/>
          </a:xfrm>
        </p:spPr>
        <p:txBody>
          <a:bodyPr anchor="b">
            <a:normAutofit/>
          </a:bodyPr>
          <a:lstStyle/>
          <a:p>
            <a:pPr algn="ctr"/>
            <a:r>
              <a:rPr lang="en-US" sz="4800" b="1" i="0" dirty="0">
                <a:solidFill>
                  <a:schemeClr val="bg1"/>
                </a:solidFill>
                <a:latin typeface="HK Grotesk SemiBold" pitchFamily="2" charset="77"/>
              </a:rPr>
              <a:t>Grou</a:t>
            </a:r>
            <a:r>
              <a:rPr lang="en-US" sz="4800" b="1" dirty="0">
                <a:solidFill>
                  <a:schemeClr val="bg1"/>
                </a:solidFill>
                <a:latin typeface="HK Grotesk SemiBold" pitchFamily="2" charset="77"/>
              </a:rPr>
              <a:t>p </a:t>
            </a:r>
            <a:r>
              <a:rPr lang="en-US" sz="4800" b="1" i="0" dirty="0">
                <a:solidFill>
                  <a:schemeClr val="bg1"/>
                </a:solidFill>
                <a:latin typeface="HK Grotesk SemiBold" pitchFamily="2" charset="77"/>
              </a:rPr>
              <a:t>discussion and application</a:t>
            </a:r>
          </a:p>
        </p:txBody>
      </p:sp>
      <p:sp>
        <p:nvSpPr>
          <p:cNvPr id="3" name="Sisällön paikkamerkki 2">
            <a:extLst>
              <a:ext uri="{FF2B5EF4-FFF2-40B4-BE49-F238E27FC236}">
                <a16:creationId xmlns:a16="http://schemas.microsoft.com/office/drawing/2014/main" id="{36D229FD-C15F-2B25-09BC-0FE7964446A1}"/>
              </a:ext>
            </a:extLst>
          </p:cNvPr>
          <p:cNvSpPr>
            <a:spLocks noGrp="1"/>
          </p:cNvSpPr>
          <p:nvPr>
            <p:ph idx="1"/>
          </p:nvPr>
        </p:nvSpPr>
        <p:spPr>
          <a:xfrm>
            <a:off x="1019556" y="2147441"/>
            <a:ext cx="10158984" cy="4130530"/>
          </a:xfrm>
        </p:spPr>
        <p:txBody>
          <a:bodyPr anchor="t">
            <a:noAutofit/>
          </a:bodyPr>
          <a:lstStyle/>
          <a:p>
            <a:r>
              <a:rPr lang="en-US" sz="2400" b="1" i="0" dirty="0">
                <a:solidFill>
                  <a:schemeClr val="bg1"/>
                </a:solidFill>
                <a:latin typeface="HK Grotesk SemiBold" pitchFamily="2" charset="77"/>
              </a:rPr>
              <a:t>Share your thoughts and feelings </a:t>
            </a:r>
            <a:r>
              <a:rPr lang="en-US" sz="2400" b="1" i="0" dirty="0" err="1">
                <a:solidFill>
                  <a:schemeClr val="bg1"/>
                </a:solidFill>
                <a:latin typeface="HK Grotesk SemiBold" pitchFamily="2" charset="77"/>
              </a:rPr>
              <a:t>abouut</a:t>
            </a:r>
            <a:r>
              <a:rPr lang="en-US" sz="2400" b="1" i="0" dirty="0">
                <a:solidFill>
                  <a:schemeClr val="bg1"/>
                </a:solidFill>
                <a:latin typeface="HK Grotesk SemiBold" pitchFamily="2" charset="77"/>
              </a:rPr>
              <a:t> the seminar. Insights? Points of agreement? Doubts? Unclarities?</a:t>
            </a:r>
          </a:p>
          <a:p>
            <a:r>
              <a:rPr lang="en-US" sz="2400" b="1" dirty="0">
                <a:solidFill>
                  <a:schemeClr val="bg1"/>
                </a:solidFill>
                <a:latin typeface="HK Grotesk SemiBold" pitchFamily="2" charset="77"/>
              </a:rPr>
              <a:t>How do you think you in the future will make use of the rule. Try to be specific.</a:t>
            </a:r>
            <a:endParaRPr lang="en-US" sz="2400" b="1" i="0" dirty="0">
              <a:solidFill>
                <a:schemeClr val="bg1"/>
              </a:solidFill>
              <a:latin typeface="HK Grotesk SemiBold" pitchFamily="2" charset="77"/>
            </a:endParaRPr>
          </a:p>
          <a:p>
            <a:r>
              <a:rPr lang="en-US" sz="2400" b="1" i="0" dirty="0">
                <a:solidFill>
                  <a:schemeClr val="bg1"/>
                </a:solidFill>
                <a:latin typeface="HK Grotesk SemiBold" pitchFamily="2" charset="77"/>
              </a:rPr>
              <a:t>Read the parable of the Great Banquet (Luke 14:15-24). Then discuss two issues:</a:t>
            </a:r>
          </a:p>
          <a:p>
            <a:pPr lvl="1">
              <a:buFontTx/>
              <a:buChar char="-"/>
            </a:pPr>
            <a:r>
              <a:rPr lang="en-US" b="1" i="0" dirty="0">
                <a:solidFill>
                  <a:schemeClr val="bg1"/>
                </a:solidFill>
                <a:latin typeface="HK Grotesk SemiBold" pitchFamily="2" charset="77"/>
              </a:rPr>
              <a:t>What is your impression of how is the parable often or commonly interpreted and applied? How do you read </a:t>
            </a:r>
            <a:r>
              <a:rPr lang="en-US" b="1" i="0">
                <a:solidFill>
                  <a:schemeClr val="bg1"/>
                </a:solidFill>
                <a:latin typeface="HK Grotesk SemiBold" pitchFamily="2" charset="77"/>
              </a:rPr>
              <a:t>the parables</a:t>
            </a:r>
          </a:p>
          <a:p>
            <a:pPr lvl="1">
              <a:buFontTx/>
              <a:buChar char="-"/>
            </a:pPr>
            <a:r>
              <a:rPr lang="en-US" b="1" i="0">
                <a:solidFill>
                  <a:schemeClr val="bg1"/>
                </a:solidFill>
                <a:latin typeface="HK Grotesk SemiBold" pitchFamily="2" charset="77"/>
              </a:rPr>
              <a:t>How </a:t>
            </a:r>
            <a:r>
              <a:rPr lang="en-US" b="1" i="0" dirty="0">
                <a:solidFill>
                  <a:schemeClr val="bg1"/>
                </a:solidFill>
                <a:latin typeface="HK Grotesk SemiBold" pitchFamily="2" charset="77"/>
              </a:rPr>
              <a:t>do the six rules for parable interpretation and application affect these common readings (and your reading) of the parable?</a:t>
            </a:r>
          </a:p>
        </p:txBody>
      </p:sp>
    </p:spTree>
    <p:extLst>
      <p:ext uri="{BB962C8B-B14F-4D97-AF65-F5344CB8AC3E}">
        <p14:creationId xmlns:p14="http://schemas.microsoft.com/office/powerpoint/2010/main" val="392337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uva, joka sisältää kohteen ikkuna, sisä-, seinä, katsominen&#10;&#10;Kuvaus luotu automaattisesti">
            <a:extLst>
              <a:ext uri="{FF2B5EF4-FFF2-40B4-BE49-F238E27FC236}">
                <a16:creationId xmlns:a16="http://schemas.microsoft.com/office/drawing/2014/main" id="{7DBB4EDF-5EC6-C166-F7F9-819EA67D53E8}"/>
              </a:ext>
            </a:extLst>
          </p:cNvPr>
          <p:cNvPicPr>
            <a:picLocks noChangeAspect="1"/>
          </p:cNvPicPr>
          <p:nvPr/>
        </p:nvPicPr>
        <p:blipFill rotWithShape="1">
          <a:blip r:embed="rId2">
            <a:alphaModFix amt="35000"/>
          </a:blip>
          <a:srcRect t="16502" b="41311"/>
          <a:stretch/>
        </p:blipFill>
        <p:spPr>
          <a:xfrm>
            <a:off x="20" y="10"/>
            <a:ext cx="12191980" cy="6857990"/>
          </a:xfrm>
          <a:prstGeom prst="rect">
            <a:avLst/>
          </a:prstGeom>
        </p:spPr>
      </p:pic>
      <p:sp>
        <p:nvSpPr>
          <p:cNvPr id="2" name="Otsikko 1">
            <a:extLst>
              <a:ext uri="{FF2B5EF4-FFF2-40B4-BE49-F238E27FC236}">
                <a16:creationId xmlns:a16="http://schemas.microsoft.com/office/drawing/2014/main" id="{8E61A00A-2D9D-DBF0-9D8C-0A8AD6D5196E}"/>
              </a:ext>
            </a:extLst>
          </p:cNvPr>
          <p:cNvSpPr>
            <a:spLocks noGrp="1"/>
          </p:cNvSpPr>
          <p:nvPr>
            <p:ph type="title"/>
          </p:nvPr>
        </p:nvSpPr>
        <p:spPr>
          <a:xfrm>
            <a:off x="838200" y="365125"/>
            <a:ext cx="10515600" cy="1325563"/>
          </a:xfrm>
        </p:spPr>
        <p:txBody>
          <a:bodyPr>
            <a:normAutofit/>
          </a:bodyPr>
          <a:lstStyle/>
          <a:p>
            <a:r>
              <a:rPr lang="en-US" b="1" i="0" noProof="0">
                <a:solidFill>
                  <a:srgbClr val="FFFFFF"/>
                </a:solidFill>
                <a:latin typeface="HK Grotesk SemiBold" pitchFamily="2" charset="77"/>
              </a:rPr>
              <a:t>Introduction: New perspectives on old stories?</a:t>
            </a:r>
          </a:p>
        </p:txBody>
      </p:sp>
      <p:sp>
        <p:nvSpPr>
          <p:cNvPr id="3" name="Sisällön paikkamerkki 2">
            <a:extLst>
              <a:ext uri="{FF2B5EF4-FFF2-40B4-BE49-F238E27FC236}">
                <a16:creationId xmlns:a16="http://schemas.microsoft.com/office/drawing/2014/main" id="{0883089E-289C-66EC-034A-10F517EC38CC}"/>
              </a:ext>
            </a:extLst>
          </p:cNvPr>
          <p:cNvSpPr>
            <a:spLocks noGrp="1"/>
          </p:cNvSpPr>
          <p:nvPr>
            <p:ph idx="1"/>
          </p:nvPr>
        </p:nvSpPr>
        <p:spPr>
          <a:xfrm>
            <a:off x="838200" y="1825625"/>
            <a:ext cx="10515600" cy="4351338"/>
          </a:xfrm>
        </p:spPr>
        <p:txBody>
          <a:bodyPr>
            <a:normAutofit/>
          </a:bodyPr>
          <a:lstStyle/>
          <a:p>
            <a:r>
              <a:rPr lang="en-US" b="1" i="0" noProof="0" dirty="0">
                <a:solidFill>
                  <a:srgbClr val="FFFFFF"/>
                </a:solidFill>
                <a:latin typeface="HK Grotesk SemiBold" pitchFamily="2" charset="77"/>
              </a:rPr>
              <a:t>The confusing impact of parable scholarship: One point of comparison or polyvalent parables? Self-explanatory or elusive stories? Informative or performative narratives?</a:t>
            </a:r>
          </a:p>
          <a:p>
            <a:r>
              <a:rPr lang="en-US" b="1" i="0" noProof="0" dirty="0">
                <a:solidFill>
                  <a:srgbClr val="FFFFFF"/>
                </a:solidFill>
                <a:latin typeface="HK Grotesk SemiBold" pitchFamily="2" charset="77"/>
              </a:rPr>
              <a:t>The veiling impact of Bible reading and preaching: well-known, worn out, thoroughly studied parables?</a:t>
            </a:r>
          </a:p>
          <a:p>
            <a:r>
              <a:rPr lang="en-US" b="1" i="0" noProof="0" dirty="0">
                <a:solidFill>
                  <a:srgbClr val="FFFFFF"/>
                </a:solidFill>
                <a:latin typeface="HK Grotesk SemiBold" pitchFamily="2" charset="77"/>
              </a:rPr>
              <a:t>Beware: the rules may provoke you. Accept that as a challenge to think afresh about the parables.</a:t>
            </a:r>
          </a:p>
        </p:txBody>
      </p:sp>
    </p:spTree>
    <p:extLst>
      <p:ext uri="{BB962C8B-B14F-4D97-AF65-F5344CB8AC3E}">
        <p14:creationId xmlns:p14="http://schemas.microsoft.com/office/powerpoint/2010/main" val="42275774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Kuva 6" descr="Kuva, joka sisältää kohteen piha-, taivas, pilvi, rakennus&#10;&#10;Kuvaus luotu automaattisesti">
            <a:extLst>
              <a:ext uri="{FF2B5EF4-FFF2-40B4-BE49-F238E27FC236}">
                <a16:creationId xmlns:a16="http://schemas.microsoft.com/office/drawing/2014/main" id="{49D81FE5-4D77-BECD-F96A-88E14AD612B4}"/>
              </a:ext>
            </a:extLst>
          </p:cNvPr>
          <p:cNvPicPr>
            <a:picLocks noChangeAspect="1"/>
          </p:cNvPicPr>
          <p:nvPr/>
        </p:nvPicPr>
        <p:blipFill rotWithShape="1">
          <a:blip r:embed="rId3">
            <a:alphaModFix amt="55000"/>
          </a:blip>
          <a:srcRect b="22145"/>
          <a:stretch/>
        </p:blipFill>
        <p:spPr>
          <a:xfrm>
            <a:off x="20" y="-9107"/>
            <a:ext cx="12191980" cy="6858000"/>
          </a:xfrm>
          <a:prstGeom prst="rect">
            <a:avLst/>
          </a:prstGeom>
        </p:spPr>
      </p:pic>
      <p:sp>
        <p:nvSpPr>
          <p:cNvPr id="2" name="Otsikko 1">
            <a:extLst>
              <a:ext uri="{FF2B5EF4-FFF2-40B4-BE49-F238E27FC236}">
                <a16:creationId xmlns:a16="http://schemas.microsoft.com/office/drawing/2014/main" id="{93CCD6FD-F2B6-D2F8-023A-51888ACD8D0D}"/>
              </a:ext>
            </a:extLst>
          </p:cNvPr>
          <p:cNvSpPr>
            <a:spLocks noGrp="1"/>
          </p:cNvSpPr>
          <p:nvPr>
            <p:ph type="title"/>
          </p:nvPr>
        </p:nvSpPr>
        <p:spPr>
          <a:xfrm>
            <a:off x="686834" y="591344"/>
            <a:ext cx="3362652" cy="5585619"/>
          </a:xfrm>
        </p:spPr>
        <p:txBody>
          <a:bodyPr>
            <a:normAutofit/>
          </a:bodyPr>
          <a:lstStyle/>
          <a:p>
            <a:r>
              <a:rPr lang="en-US" sz="4100" b="1" i="0" noProof="0" dirty="0">
                <a:solidFill>
                  <a:srgbClr val="FFFFFF"/>
                </a:solidFill>
                <a:latin typeface="HK Grotesk SemiBold" pitchFamily="2" charset="77"/>
              </a:rPr>
              <a:t>Rule 1: Acknowledge your assumptions about the parables.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E0203992-DD23-DE07-5C37-B064EC86E053}"/>
              </a:ext>
            </a:extLst>
          </p:cNvPr>
          <p:cNvSpPr>
            <a:spLocks noGrp="1"/>
          </p:cNvSpPr>
          <p:nvPr>
            <p:ph idx="1"/>
          </p:nvPr>
        </p:nvSpPr>
        <p:spPr>
          <a:xfrm>
            <a:off x="4447308" y="591344"/>
            <a:ext cx="6906491" cy="5585619"/>
          </a:xfrm>
        </p:spPr>
        <p:txBody>
          <a:bodyPr anchor="ctr">
            <a:normAutofit/>
          </a:bodyPr>
          <a:lstStyle/>
          <a:p>
            <a:pPr marL="0" indent="0">
              <a:buNone/>
            </a:pPr>
            <a:r>
              <a:rPr lang="en-US" sz="2400" b="1" i="0" noProof="0" dirty="0">
                <a:solidFill>
                  <a:srgbClr val="FFFFFF"/>
                </a:solidFill>
                <a:latin typeface="HK Grotesk SemiBold" pitchFamily="2" charset="77"/>
              </a:rPr>
              <a:t>A man has a hundred sheep. When he loses one of them, he leaves the ninety-nine in the open country, and goes after the one that is lost, until he finds it. And when he has found it, he lays it on his shoulders, rejoicing. And when he comes home, he calls together his friends and his neighbors, saying to them, ‘Rejoice with me, for I have found my sheep that was lost.’ (cf. Luke 15:4-7)</a:t>
            </a:r>
          </a:p>
          <a:p>
            <a:pPr marL="0" indent="0">
              <a:buNone/>
            </a:pPr>
            <a:endParaRPr lang="en-US" sz="2400" b="1" i="0" dirty="0">
              <a:solidFill>
                <a:srgbClr val="FFFFFF"/>
              </a:solidFill>
              <a:latin typeface="HK Grotesk SemiBold" pitchFamily="2" charset="77"/>
            </a:endParaRPr>
          </a:p>
          <a:p>
            <a:pPr marL="0" indent="0">
              <a:buNone/>
            </a:pPr>
            <a:r>
              <a:rPr lang="en-US" sz="2400" b="1" i="0" noProof="0" dirty="0">
                <a:solidFill>
                  <a:srgbClr val="FFFFFF"/>
                </a:solidFill>
                <a:latin typeface="HK Grotesk SemiBold" pitchFamily="2" charset="77"/>
              </a:rPr>
              <a:t>Now the tax collectors and sinners were all drawing near to hear him. And the Pharisees and the scribes grumbled, saying, “This man receives sinners and eats with them.” So he told them this parable: “What man of you…” (Luke 15:1-3)</a:t>
            </a:r>
          </a:p>
        </p:txBody>
      </p:sp>
    </p:spTree>
    <p:extLst>
      <p:ext uri="{BB962C8B-B14F-4D97-AF65-F5344CB8AC3E}">
        <p14:creationId xmlns:p14="http://schemas.microsoft.com/office/powerpoint/2010/main" val="63401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descr="Kuva, joka sisältää kohteen värilasi, taide, ikkuna&#10;&#10;Kuvaus luotu automaattisesti">
            <a:extLst>
              <a:ext uri="{FF2B5EF4-FFF2-40B4-BE49-F238E27FC236}">
                <a16:creationId xmlns:a16="http://schemas.microsoft.com/office/drawing/2014/main" id="{DB6C73CB-7F11-AEAE-AD38-6B6A380F058A}"/>
              </a:ext>
            </a:extLst>
          </p:cNvPr>
          <p:cNvPicPr>
            <a:picLocks noChangeAspect="1"/>
          </p:cNvPicPr>
          <p:nvPr/>
        </p:nvPicPr>
        <p:blipFill rotWithShape="1">
          <a:blip r:embed="rId3">
            <a:alphaModFix amt="55000"/>
          </a:blip>
          <a:srcRect t="31871" r="1" b="26223"/>
          <a:stretch/>
        </p:blipFill>
        <p:spPr>
          <a:xfrm>
            <a:off x="20" y="-9107"/>
            <a:ext cx="12191980" cy="6858000"/>
          </a:xfrm>
          <a:prstGeom prst="rect">
            <a:avLst/>
          </a:prstGeom>
        </p:spPr>
      </p:pic>
      <p:sp>
        <p:nvSpPr>
          <p:cNvPr id="2" name="Otsikko 1">
            <a:extLst>
              <a:ext uri="{FF2B5EF4-FFF2-40B4-BE49-F238E27FC236}">
                <a16:creationId xmlns:a16="http://schemas.microsoft.com/office/drawing/2014/main" id="{93CCD6FD-F2B6-D2F8-023A-51888ACD8D0D}"/>
              </a:ext>
            </a:extLst>
          </p:cNvPr>
          <p:cNvSpPr>
            <a:spLocks noGrp="1"/>
          </p:cNvSpPr>
          <p:nvPr>
            <p:ph type="title"/>
          </p:nvPr>
        </p:nvSpPr>
        <p:spPr>
          <a:xfrm>
            <a:off x="217714" y="591344"/>
            <a:ext cx="3669520" cy="5585619"/>
          </a:xfrm>
        </p:spPr>
        <p:txBody>
          <a:bodyPr>
            <a:normAutofit/>
          </a:bodyPr>
          <a:lstStyle/>
          <a:p>
            <a:r>
              <a:rPr lang="en-US" sz="4100" b="1" i="0" noProof="0" dirty="0">
                <a:solidFill>
                  <a:srgbClr val="FFFFFF"/>
                </a:solidFill>
                <a:latin typeface="HK Grotesk SemiBold" pitchFamily="2" charset="77"/>
              </a:rPr>
              <a:t>Rule 1: Acknowledge your assumptions about the parables.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E0203992-DD23-DE07-5C37-B064EC86E053}"/>
              </a:ext>
            </a:extLst>
          </p:cNvPr>
          <p:cNvSpPr>
            <a:spLocks noGrp="1"/>
          </p:cNvSpPr>
          <p:nvPr>
            <p:ph idx="1"/>
          </p:nvPr>
        </p:nvSpPr>
        <p:spPr>
          <a:xfrm>
            <a:off x="3887234" y="319088"/>
            <a:ext cx="8087052" cy="6219824"/>
          </a:xfrm>
        </p:spPr>
        <p:txBody>
          <a:bodyPr anchor="ctr">
            <a:normAutofit lnSpcReduction="10000"/>
          </a:bodyPr>
          <a:lstStyle/>
          <a:p>
            <a:pPr marL="0" indent="0">
              <a:buNone/>
            </a:pPr>
            <a:r>
              <a:rPr lang="en-US" sz="2400" b="1" i="0" noProof="0" dirty="0">
                <a:solidFill>
                  <a:srgbClr val="FFFFFF"/>
                </a:solidFill>
                <a:latin typeface="HK Grotesk SemiBold" pitchFamily="2" charset="77"/>
              </a:rPr>
              <a:t>But while he was still a long way off, his father saw him and felt compassion, and ran and embraced him and kissed him. But the father said to his servants, ‘Bring quickly the best robe, and put it on him, and put za ring on his hand, and shoes on his feet. And bring the fattened calf and kill it, and let us eat and celebrate. For this my son was dead, and is alive again; he was lost, and is found.’ And they began to celebrate. (cf. Luke 15:20, 22-24)</a:t>
            </a:r>
          </a:p>
          <a:p>
            <a:pPr marL="0" indent="0">
              <a:buNone/>
            </a:pPr>
            <a:endParaRPr lang="en-US" sz="2400" b="1" i="0" dirty="0">
              <a:solidFill>
                <a:srgbClr val="FFFFFF"/>
              </a:solidFill>
              <a:latin typeface="HK Grotesk SemiBold" pitchFamily="2" charset="77"/>
            </a:endParaRPr>
          </a:p>
          <a:p>
            <a:pPr marL="0" indent="0">
              <a:buNone/>
            </a:pPr>
            <a:r>
              <a:rPr lang="en-US" sz="2400" b="1" i="0" noProof="0" dirty="0">
                <a:solidFill>
                  <a:srgbClr val="FFFFFF"/>
                </a:solidFill>
                <a:latin typeface="HK Grotesk SemiBold" pitchFamily="2" charset="77"/>
              </a:rPr>
              <a:t>And the son said to him, ‘Father, I have sinned against heaven and before you. I am no longer worthy to be called your son.’ (</a:t>
            </a:r>
            <a:r>
              <a:rPr lang="en-US" sz="2400" b="1" i="0" noProof="0" dirty="0" err="1">
                <a:solidFill>
                  <a:srgbClr val="FFFFFF"/>
                </a:solidFill>
                <a:latin typeface="HK Grotesk SemiBold" pitchFamily="2" charset="77"/>
              </a:rPr>
              <a:t>Luk</a:t>
            </a:r>
            <a:r>
              <a:rPr lang="en-US" sz="2400" b="1" i="0" dirty="0">
                <a:solidFill>
                  <a:srgbClr val="FFFFFF"/>
                </a:solidFill>
                <a:latin typeface="HK Grotesk SemiBold" pitchFamily="2" charset="77"/>
              </a:rPr>
              <a:t>e 15:21)</a:t>
            </a:r>
          </a:p>
          <a:p>
            <a:pPr marL="0" indent="0">
              <a:buNone/>
            </a:pPr>
            <a:endParaRPr lang="en-US" sz="2400" b="1" i="0" dirty="0">
              <a:solidFill>
                <a:srgbClr val="FFFFFF"/>
              </a:solidFill>
              <a:latin typeface="HK Grotesk SemiBold" pitchFamily="2" charset="77"/>
            </a:endParaRPr>
          </a:p>
          <a:p>
            <a:pPr marL="0" indent="0">
              <a:buNone/>
            </a:pPr>
            <a:r>
              <a:rPr lang="en-US" sz="2400" b="1" i="0" noProof="0" dirty="0">
                <a:solidFill>
                  <a:srgbClr val="FFFFFF"/>
                </a:solidFill>
                <a:latin typeface="HK Grotesk SemiBold" pitchFamily="2" charset="77"/>
              </a:rPr>
              <a:t>Now the tax collectors and sinners were all drawing near to hear him. And the Pharisees and the scribes grumbled, saying, “This man receives sinners and eats with them.” (Luke 15:1-3)</a:t>
            </a:r>
          </a:p>
        </p:txBody>
      </p:sp>
    </p:spTree>
    <p:extLst>
      <p:ext uri="{BB962C8B-B14F-4D97-AF65-F5344CB8AC3E}">
        <p14:creationId xmlns:p14="http://schemas.microsoft.com/office/powerpoint/2010/main" val="22037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descr="Kuva, joka sisältää kohteen maalaus, galleria, valokuvakehys, Taidegalleria&#10;&#10;Kuvaus luotu automaattisesti">
            <a:extLst>
              <a:ext uri="{FF2B5EF4-FFF2-40B4-BE49-F238E27FC236}">
                <a16:creationId xmlns:a16="http://schemas.microsoft.com/office/drawing/2014/main" id="{7CF9BFFC-E559-D011-6246-7BBF42057076}"/>
              </a:ext>
            </a:extLst>
          </p:cNvPr>
          <p:cNvPicPr>
            <a:picLocks noChangeAspect="1"/>
          </p:cNvPicPr>
          <p:nvPr/>
        </p:nvPicPr>
        <p:blipFill rotWithShape="1">
          <a:blip r:embed="rId2">
            <a:alphaModFix amt="55000"/>
          </a:blip>
          <a:srcRect b="6639"/>
          <a:stretch/>
        </p:blipFill>
        <p:spPr>
          <a:xfrm>
            <a:off x="20" y="-9107"/>
            <a:ext cx="12191980" cy="6858000"/>
          </a:xfrm>
          <a:prstGeom prst="rect">
            <a:avLst/>
          </a:prstGeom>
        </p:spPr>
      </p:pic>
      <p:sp>
        <p:nvSpPr>
          <p:cNvPr id="2" name="Otsikko 1">
            <a:extLst>
              <a:ext uri="{FF2B5EF4-FFF2-40B4-BE49-F238E27FC236}">
                <a16:creationId xmlns:a16="http://schemas.microsoft.com/office/drawing/2014/main" id="{038264DE-43FF-42CA-E413-8E694CD73A8F}"/>
              </a:ext>
            </a:extLst>
          </p:cNvPr>
          <p:cNvSpPr>
            <a:spLocks noGrp="1"/>
          </p:cNvSpPr>
          <p:nvPr>
            <p:ph type="title"/>
          </p:nvPr>
        </p:nvSpPr>
        <p:spPr>
          <a:xfrm>
            <a:off x="686834" y="591344"/>
            <a:ext cx="3200400" cy="5585619"/>
          </a:xfrm>
        </p:spPr>
        <p:txBody>
          <a:bodyPr>
            <a:normAutofit/>
          </a:bodyPr>
          <a:lstStyle/>
          <a:p>
            <a:r>
              <a:rPr lang="en-US" b="1" i="0" noProof="0">
                <a:solidFill>
                  <a:srgbClr val="FFFFFF"/>
                </a:solidFill>
                <a:latin typeface="HK Grotesk SemiBold" pitchFamily="2" charset="77"/>
              </a:rPr>
              <a:t>Rule 2: Respect the context(s).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4D1DECDD-2BBC-B877-0934-56EF2A518B16}"/>
              </a:ext>
            </a:extLst>
          </p:cNvPr>
          <p:cNvSpPr>
            <a:spLocks noGrp="1"/>
          </p:cNvSpPr>
          <p:nvPr>
            <p:ph idx="1"/>
          </p:nvPr>
        </p:nvSpPr>
        <p:spPr>
          <a:xfrm>
            <a:off x="4447308" y="591344"/>
            <a:ext cx="6906491" cy="5585619"/>
          </a:xfrm>
        </p:spPr>
        <p:txBody>
          <a:bodyPr anchor="ctr">
            <a:normAutofit/>
          </a:bodyPr>
          <a:lstStyle/>
          <a:p>
            <a:r>
              <a:rPr lang="en-US" sz="2400" b="1" i="0" dirty="0">
                <a:solidFill>
                  <a:srgbClr val="FFFFFF"/>
                </a:solidFill>
                <a:latin typeface="HK Grotesk SemiBold" pitchFamily="2" charset="77"/>
              </a:rPr>
              <a:t>The parable of the Lost Sheep (Luke 15:4-7)</a:t>
            </a:r>
          </a:p>
          <a:p>
            <a:r>
              <a:rPr lang="en-US" sz="2400" b="1" i="0" dirty="0">
                <a:solidFill>
                  <a:srgbClr val="FFFFFF"/>
                </a:solidFill>
                <a:latin typeface="HK Grotesk SemiBold" pitchFamily="2" charset="77"/>
              </a:rPr>
              <a:t>I am the good shepherd. The good shepherd lays down his life for the sheep. He who is a hired hand and not a shepherd, who does not own the sheep, sees the wolf coming and leaves the sheep and flees, and the wolf snatches them and scatters them. He flees because he is a hired hand and cares nothing for the sheep. I am the good shepherd. (John 10:11-14)</a:t>
            </a:r>
          </a:p>
          <a:p>
            <a:r>
              <a:rPr lang="en-US" sz="2400" b="1" i="0" noProof="0" dirty="0">
                <a:solidFill>
                  <a:srgbClr val="FFFFFF"/>
                </a:solidFill>
                <a:latin typeface="HK Grotesk SemiBold" pitchFamily="2" charset="77"/>
              </a:rPr>
              <a:t>Now the tax collectors and sinners were all drawing near to hear him. And the Pharisees and the scribes grumbled, saying, “This man receives sinners and eats with them.” So he told them this parable: “What man of you…” (Luke 15:1-3)</a:t>
            </a:r>
          </a:p>
        </p:txBody>
      </p:sp>
    </p:spTree>
    <p:extLst>
      <p:ext uri="{BB962C8B-B14F-4D97-AF65-F5344CB8AC3E}">
        <p14:creationId xmlns:p14="http://schemas.microsoft.com/office/powerpoint/2010/main" val="401259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descr="Kuva, joka sisältää kohteen kohtaus, kirjahylly, kirjasto, kirja&#10;&#10;Kuvaus luotu automaattisesti">
            <a:extLst>
              <a:ext uri="{FF2B5EF4-FFF2-40B4-BE49-F238E27FC236}">
                <a16:creationId xmlns:a16="http://schemas.microsoft.com/office/drawing/2014/main" id="{825AE184-6ACA-60A6-79E5-EBE319C06CB8}"/>
              </a:ext>
            </a:extLst>
          </p:cNvPr>
          <p:cNvPicPr>
            <a:picLocks noChangeAspect="1"/>
          </p:cNvPicPr>
          <p:nvPr/>
        </p:nvPicPr>
        <p:blipFill rotWithShape="1">
          <a:blip r:embed="rId2">
            <a:alphaModFix amt="55000"/>
          </a:blip>
          <a:srcRect t="31535" b="30918"/>
          <a:stretch/>
        </p:blipFill>
        <p:spPr>
          <a:xfrm>
            <a:off x="20" y="-9107"/>
            <a:ext cx="12191980" cy="6858000"/>
          </a:xfrm>
          <a:prstGeom prst="rect">
            <a:avLst/>
          </a:prstGeom>
        </p:spPr>
      </p:pic>
      <p:sp>
        <p:nvSpPr>
          <p:cNvPr id="2" name="Otsikko 1">
            <a:extLst>
              <a:ext uri="{FF2B5EF4-FFF2-40B4-BE49-F238E27FC236}">
                <a16:creationId xmlns:a16="http://schemas.microsoft.com/office/drawing/2014/main" id="{585B6C9F-C954-DC01-A640-741E5EADDAC7}"/>
              </a:ext>
            </a:extLst>
          </p:cNvPr>
          <p:cNvSpPr>
            <a:spLocks noGrp="1"/>
          </p:cNvSpPr>
          <p:nvPr>
            <p:ph type="title"/>
          </p:nvPr>
        </p:nvSpPr>
        <p:spPr>
          <a:xfrm>
            <a:off x="686833" y="591344"/>
            <a:ext cx="3319109" cy="5585619"/>
          </a:xfrm>
        </p:spPr>
        <p:txBody>
          <a:bodyPr>
            <a:normAutofit/>
          </a:bodyPr>
          <a:lstStyle/>
          <a:p>
            <a:r>
              <a:rPr lang="en-US" b="1" i="0" noProof="0" dirty="0">
                <a:solidFill>
                  <a:srgbClr val="FFFFFF"/>
                </a:solidFill>
                <a:latin typeface="HK Grotesk SemiBold" pitchFamily="2" charset="77"/>
              </a:rPr>
              <a:t>Rule 3: Beware of external information.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8F2BC7D4-0A6D-CB2C-2647-3F6C9DBC67B1}"/>
              </a:ext>
            </a:extLst>
          </p:cNvPr>
          <p:cNvSpPr>
            <a:spLocks noGrp="1"/>
          </p:cNvSpPr>
          <p:nvPr>
            <p:ph idx="1"/>
          </p:nvPr>
        </p:nvSpPr>
        <p:spPr>
          <a:xfrm>
            <a:off x="4447308" y="319088"/>
            <a:ext cx="6906491" cy="5857875"/>
          </a:xfrm>
        </p:spPr>
        <p:txBody>
          <a:bodyPr anchor="ctr">
            <a:normAutofit/>
          </a:bodyPr>
          <a:lstStyle/>
          <a:p>
            <a:r>
              <a:rPr lang="en-US" b="1" i="0" dirty="0">
                <a:solidFill>
                  <a:srgbClr val="FFFFFF"/>
                </a:solidFill>
                <a:latin typeface="HK Grotesk SemiBold" pitchFamily="2" charset="77"/>
              </a:rPr>
              <a:t>Leave ninety-nine sheep in the open country? (Luke 15:4)</a:t>
            </a:r>
          </a:p>
          <a:p>
            <a:r>
              <a:rPr lang="en-US" b="1" i="0" dirty="0">
                <a:solidFill>
                  <a:srgbClr val="FFFFFF"/>
                </a:solidFill>
                <a:latin typeface="HK Grotesk SemiBold" pitchFamily="2" charset="77"/>
              </a:rPr>
              <a:t>Ten silver coins? (Luke 15:8)</a:t>
            </a:r>
          </a:p>
          <a:p>
            <a:r>
              <a:rPr lang="en-US" b="1" i="0" dirty="0">
                <a:solidFill>
                  <a:srgbClr val="FFFFFF"/>
                </a:solidFill>
                <a:latin typeface="HK Grotesk SemiBold" pitchFamily="2" charset="77"/>
              </a:rPr>
              <a:t>The father divided his property between his sons? (Luke 15:12)</a:t>
            </a:r>
          </a:p>
          <a:p>
            <a:r>
              <a:rPr lang="en-US" b="1" i="0" dirty="0">
                <a:solidFill>
                  <a:srgbClr val="FFFFFF"/>
                </a:solidFill>
                <a:latin typeface="HK Grotesk SemiBold" pitchFamily="2" charset="77"/>
              </a:rPr>
              <a:t>A priest passed by on the other side? (Luke 10:31)</a:t>
            </a:r>
          </a:p>
          <a:p>
            <a:r>
              <a:rPr lang="en-US" b="1" i="0" dirty="0">
                <a:solidFill>
                  <a:srgbClr val="FFFFFF"/>
                </a:solidFill>
                <a:latin typeface="HK Grotesk SemiBold" pitchFamily="2" charset="77"/>
              </a:rPr>
              <a:t>The innkeeper? (Luke 10:35)</a:t>
            </a:r>
          </a:p>
        </p:txBody>
      </p:sp>
    </p:spTree>
    <p:extLst>
      <p:ext uri="{BB962C8B-B14F-4D97-AF65-F5344CB8AC3E}">
        <p14:creationId xmlns:p14="http://schemas.microsoft.com/office/powerpoint/2010/main" val="3965893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uva, joka sisältää kohteen teksti, kirja, toimistotarvikkeet, kynä&#10;&#10;Kuvaus luotu automaattisesti">
            <a:extLst>
              <a:ext uri="{FF2B5EF4-FFF2-40B4-BE49-F238E27FC236}">
                <a16:creationId xmlns:a16="http://schemas.microsoft.com/office/drawing/2014/main" id="{F8813863-9449-41C9-E41F-CDE4DC8322FB}"/>
              </a:ext>
            </a:extLst>
          </p:cNvPr>
          <p:cNvPicPr>
            <a:picLocks noChangeAspect="1"/>
          </p:cNvPicPr>
          <p:nvPr/>
        </p:nvPicPr>
        <p:blipFill rotWithShape="1">
          <a:blip r:embed="rId2">
            <a:alphaModFix amt="40000"/>
          </a:blip>
          <a:srcRect t="2490" b="35183"/>
          <a:stretch/>
        </p:blipFill>
        <p:spPr>
          <a:xfrm>
            <a:off x="20" y="10"/>
            <a:ext cx="12191979" cy="6857990"/>
          </a:xfrm>
          <a:prstGeom prst="rect">
            <a:avLst/>
          </a:prstGeom>
        </p:spPr>
      </p:pic>
      <p:sp>
        <p:nvSpPr>
          <p:cNvPr id="2" name="Otsikko 1">
            <a:extLst>
              <a:ext uri="{FF2B5EF4-FFF2-40B4-BE49-F238E27FC236}">
                <a16:creationId xmlns:a16="http://schemas.microsoft.com/office/drawing/2014/main" id="{43453A48-A257-241B-B5F9-66E55CA48B06}"/>
              </a:ext>
            </a:extLst>
          </p:cNvPr>
          <p:cNvSpPr>
            <a:spLocks noGrp="1"/>
          </p:cNvSpPr>
          <p:nvPr>
            <p:ph type="title"/>
          </p:nvPr>
        </p:nvSpPr>
        <p:spPr>
          <a:xfrm>
            <a:off x="841249" y="941832"/>
            <a:ext cx="10506456" cy="2057400"/>
          </a:xfrm>
        </p:spPr>
        <p:txBody>
          <a:bodyPr anchor="b">
            <a:normAutofit/>
          </a:bodyPr>
          <a:lstStyle/>
          <a:p>
            <a:r>
              <a:rPr lang="en-US" sz="5000" b="1" i="0" noProof="0">
                <a:latin typeface="HK Grotesk SemiBold" pitchFamily="2" charset="77"/>
              </a:rPr>
              <a:t>Rule 4: Find the emphasis of the parable – and stick to it.</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460A3282-A270-D5AB-D1E5-E27435B7E289}"/>
              </a:ext>
            </a:extLst>
          </p:cNvPr>
          <p:cNvSpPr>
            <a:spLocks noGrp="1"/>
          </p:cNvSpPr>
          <p:nvPr>
            <p:ph idx="1"/>
          </p:nvPr>
        </p:nvSpPr>
        <p:spPr>
          <a:xfrm>
            <a:off x="841248" y="3502152"/>
            <a:ext cx="10506456" cy="3014762"/>
          </a:xfrm>
        </p:spPr>
        <p:txBody>
          <a:bodyPr>
            <a:normAutofit/>
          </a:bodyPr>
          <a:lstStyle/>
          <a:p>
            <a:r>
              <a:rPr lang="en-US" sz="2400" b="1" i="0" dirty="0">
                <a:latin typeface="HK Grotesk SemiBold" pitchFamily="2" charset="77"/>
              </a:rPr>
              <a:t>The parables of the lost sheep and the lost coin: “Just so, I tell you, there will be more joy in heaven over one sinner who repents than over ninety-nine righteous persons who need no repentance. - - Just so, I tell you, there is joy before the angels of God over one sinner who repents.” (vv. 7, 10.) </a:t>
            </a:r>
          </a:p>
          <a:p>
            <a:r>
              <a:rPr lang="en-US" sz="2400" b="1" i="0" dirty="0">
                <a:latin typeface="HK Grotesk SemiBold" pitchFamily="2" charset="77"/>
              </a:rPr>
              <a:t>The parable of the prodigal son (Luke 15:11-32): “It was fitting to celebrate and be glad, for this your brother was dead, and is alive; he was lost, and is found.” (v. 32) </a:t>
            </a:r>
          </a:p>
        </p:txBody>
      </p:sp>
    </p:spTree>
    <p:extLst>
      <p:ext uri="{BB962C8B-B14F-4D97-AF65-F5344CB8AC3E}">
        <p14:creationId xmlns:p14="http://schemas.microsoft.com/office/powerpoint/2010/main" val="31502780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descr="Kuva, joka sisältää kohteen sanaristikko, teksti&#10;&#10;Kuvaus luotu automaattisesti">
            <a:extLst>
              <a:ext uri="{FF2B5EF4-FFF2-40B4-BE49-F238E27FC236}">
                <a16:creationId xmlns:a16="http://schemas.microsoft.com/office/drawing/2014/main" id="{3DB972BD-1CF1-9774-9DCB-A373D9AB5F22}"/>
              </a:ext>
            </a:extLst>
          </p:cNvPr>
          <p:cNvPicPr>
            <a:picLocks noChangeAspect="1"/>
          </p:cNvPicPr>
          <p:nvPr/>
        </p:nvPicPr>
        <p:blipFill rotWithShape="1">
          <a:blip r:embed="rId3">
            <a:alphaModFix amt="55000"/>
          </a:blip>
          <a:srcRect t="15702" b="28"/>
          <a:stretch/>
        </p:blipFill>
        <p:spPr>
          <a:xfrm>
            <a:off x="20" y="-9107"/>
            <a:ext cx="12191980" cy="6858000"/>
          </a:xfrm>
          <a:prstGeom prst="rect">
            <a:avLst/>
          </a:prstGeom>
        </p:spPr>
      </p:pic>
      <p:sp>
        <p:nvSpPr>
          <p:cNvPr id="2" name="Otsikko 1">
            <a:extLst>
              <a:ext uri="{FF2B5EF4-FFF2-40B4-BE49-F238E27FC236}">
                <a16:creationId xmlns:a16="http://schemas.microsoft.com/office/drawing/2014/main" id="{4137D7D9-2C01-5F19-3746-50D5618E78B6}"/>
              </a:ext>
            </a:extLst>
          </p:cNvPr>
          <p:cNvSpPr>
            <a:spLocks noGrp="1"/>
          </p:cNvSpPr>
          <p:nvPr>
            <p:ph type="title"/>
          </p:nvPr>
        </p:nvSpPr>
        <p:spPr>
          <a:xfrm>
            <a:off x="686834" y="591344"/>
            <a:ext cx="3377166" cy="5585619"/>
          </a:xfrm>
        </p:spPr>
        <p:txBody>
          <a:bodyPr>
            <a:normAutofit/>
          </a:bodyPr>
          <a:lstStyle/>
          <a:p>
            <a:r>
              <a:rPr lang="en-US" b="1" i="0" noProof="0" dirty="0">
                <a:solidFill>
                  <a:srgbClr val="FFFFFF"/>
                </a:solidFill>
                <a:latin typeface="HK Grotesk SemiBold" pitchFamily="2" charset="77"/>
              </a:rPr>
              <a:t>Rule 5:  Theologizing tends to mistreat the parables.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D9832283-4877-7250-CCCD-6934FB38E11B}"/>
              </a:ext>
            </a:extLst>
          </p:cNvPr>
          <p:cNvSpPr>
            <a:spLocks noGrp="1"/>
          </p:cNvSpPr>
          <p:nvPr>
            <p:ph idx="1"/>
          </p:nvPr>
        </p:nvSpPr>
        <p:spPr>
          <a:xfrm>
            <a:off x="4447308" y="319088"/>
            <a:ext cx="7186527" cy="6219824"/>
          </a:xfrm>
        </p:spPr>
        <p:txBody>
          <a:bodyPr anchor="ctr">
            <a:normAutofit/>
          </a:bodyPr>
          <a:lstStyle/>
          <a:p>
            <a:r>
              <a:rPr lang="en-US" sz="2400" b="1" i="0" dirty="0">
                <a:solidFill>
                  <a:srgbClr val="FFFFFF"/>
                </a:solidFill>
                <a:latin typeface="HK Grotesk SemiBold" pitchFamily="2" charset="77"/>
              </a:rPr>
              <a:t>But while he was still a long way off, his father saw him and felt compassion, and ran and embraced him and kissed him. - - “Bring quickly the best robe, and put it on him, and put a ring on his hand, and shoes on his feet.” (Luke 15:20, 22)</a:t>
            </a:r>
          </a:p>
          <a:p>
            <a:r>
              <a:rPr lang="en-US" sz="2400" b="1" i="0" dirty="0">
                <a:solidFill>
                  <a:srgbClr val="FFFFFF"/>
                </a:solidFill>
                <a:latin typeface="HK Grotesk SemiBold" pitchFamily="2" charset="77"/>
              </a:rPr>
              <a:t>The rich man also died and was buried, and in Hades, being in torment, he lifted up his eyes and saw Abraham far off and Lazarus at his side. (Luke 16:22-23)</a:t>
            </a:r>
          </a:p>
          <a:p>
            <a:r>
              <a:rPr lang="en-US" sz="2400" b="1" i="0" dirty="0">
                <a:solidFill>
                  <a:srgbClr val="FFFFFF"/>
                </a:solidFill>
                <a:latin typeface="HK Grotesk SemiBold" pitchFamily="2" charset="77"/>
              </a:rPr>
              <a:t>But when the king came in to look at the guests, he saw there a man who had no wedding garment. And he said to him, ‘Friend, how did you get in here without a wedding garment?’ And he was speechless. (Matt. 22:11-12)</a:t>
            </a:r>
          </a:p>
        </p:txBody>
      </p:sp>
    </p:spTree>
    <p:extLst>
      <p:ext uri="{BB962C8B-B14F-4D97-AF65-F5344CB8AC3E}">
        <p14:creationId xmlns:p14="http://schemas.microsoft.com/office/powerpoint/2010/main" val="327407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descr="Kuva, joka sisältää kohteen piha-, hautausmaa, hauta, puu&#10;&#10;Kuvaus luotu automaattisesti">
            <a:extLst>
              <a:ext uri="{FF2B5EF4-FFF2-40B4-BE49-F238E27FC236}">
                <a16:creationId xmlns:a16="http://schemas.microsoft.com/office/drawing/2014/main" id="{C2B0B806-E01E-CAFE-24E4-FC34774834CF}"/>
              </a:ext>
            </a:extLst>
          </p:cNvPr>
          <p:cNvPicPr>
            <a:picLocks noChangeAspect="1"/>
          </p:cNvPicPr>
          <p:nvPr/>
        </p:nvPicPr>
        <p:blipFill rotWithShape="1">
          <a:blip r:embed="rId3">
            <a:alphaModFix amt="55000"/>
          </a:blip>
          <a:srcRect t="11143" b="4587"/>
          <a:stretch/>
        </p:blipFill>
        <p:spPr>
          <a:xfrm>
            <a:off x="20" y="-9107"/>
            <a:ext cx="12191980" cy="6858000"/>
          </a:xfrm>
          <a:prstGeom prst="rect">
            <a:avLst/>
          </a:prstGeom>
        </p:spPr>
      </p:pic>
      <p:sp>
        <p:nvSpPr>
          <p:cNvPr id="2" name="Otsikko 1">
            <a:extLst>
              <a:ext uri="{FF2B5EF4-FFF2-40B4-BE49-F238E27FC236}">
                <a16:creationId xmlns:a16="http://schemas.microsoft.com/office/drawing/2014/main" id="{1C880563-11B8-86B5-A5B2-2D5D29A2E4A4}"/>
              </a:ext>
            </a:extLst>
          </p:cNvPr>
          <p:cNvSpPr>
            <a:spLocks noGrp="1"/>
          </p:cNvSpPr>
          <p:nvPr>
            <p:ph type="title"/>
          </p:nvPr>
        </p:nvSpPr>
        <p:spPr>
          <a:xfrm>
            <a:off x="686834" y="591344"/>
            <a:ext cx="3480438" cy="5585619"/>
          </a:xfrm>
        </p:spPr>
        <p:txBody>
          <a:bodyPr>
            <a:normAutofit/>
          </a:bodyPr>
          <a:lstStyle/>
          <a:p>
            <a:r>
              <a:rPr lang="en-US" b="1" i="0" noProof="0" dirty="0">
                <a:solidFill>
                  <a:srgbClr val="FFFFFF"/>
                </a:solidFill>
                <a:latin typeface="HK Grotesk SemiBold" pitchFamily="2" charset="77"/>
              </a:rPr>
              <a:t>Rule 6: Look beyond the parables for Jesus the parable teller.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2FB2B396-8E67-8EA2-F483-A0CDCD9A9C50}"/>
              </a:ext>
            </a:extLst>
          </p:cNvPr>
          <p:cNvSpPr>
            <a:spLocks noGrp="1"/>
          </p:cNvSpPr>
          <p:nvPr>
            <p:ph idx="1"/>
          </p:nvPr>
        </p:nvSpPr>
        <p:spPr>
          <a:xfrm>
            <a:off x="4447308" y="591344"/>
            <a:ext cx="6906491" cy="5585619"/>
          </a:xfrm>
        </p:spPr>
        <p:txBody>
          <a:bodyPr anchor="ctr">
            <a:normAutofit/>
          </a:bodyPr>
          <a:lstStyle/>
          <a:p>
            <a:r>
              <a:rPr lang="en-US" b="1" i="0" dirty="0">
                <a:solidFill>
                  <a:srgbClr val="FFFFFF"/>
                </a:solidFill>
                <a:latin typeface="HK Grotesk SemiBold" pitchFamily="2" charset="77"/>
              </a:rPr>
              <a:t>Moving from the shepherd who carries a sheep (Luke 15:4-7) to Jesus who has come to seek and to save the lost (Luke 19:10).</a:t>
            </a:r>
          </a:p>
          <a:p>
            <a:r>
              <a:rPr lang="en-US" b="1" i="0" dirty="0">
                <a:solidFill>
                  <a:srgbClr val="FFFFFF"/>
                </a:solidFill>
                <a:latin typeface="HK Grotesk SemiBold" pitchFamily="2" charset="77"/>
              </a:rPr>
              <a:t>Moving from the king who forgives his servant his huge monetary debt to God who forgives sinners their immense debt of sins.</a:t>
            </a:r>
          </a:p>
          <a:p>
            <a:r>
              <a:rPr lang="en-US" b="1" i="0" dirty="0">
                <a:solidFill>
                  <a:srgbClr val="FFFFFF"/>
                </a:solidFill>
                <a:latin typeface="HK Grotesk SemiBold" pitchFamily="2" charset="77"/>
              </a:rPr>
              <a:t>Moving from a father who runs to his son to God who in Christ enters his creation.</a:t>
            </a:r>
          </a:p>
        </p:txBody>
      </p:sp>
    </p:spTree>
    <p:extLst>
      <p:ext uri="{BB962C8B-B14F-4D97-AF65-F5344CB8AC3E}">
        <p14:creationId xmlns:p14="http://schemas.microsoft.com/office/powerpoint/2010/main" val="66795119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1152</Words>
  <Application>Microsoft Macintosh PowerPoint</Application>
  <PresentationFormat>Laajakuva</PresentationFormat>
  <Paragraphs>54</Paragraphs>
  <Slides>11</Slides>
  <Notes>7</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Calibri Light</vt:lpstr>
      <vt:lpstr>HK Grotesk SemiBold</vt:lpstr>
      <vt:lpstr>Office-teema</vt:lpstr>
      <vt:lpstr>Prodigal Servants and Unfaithful Fathers? Six Rules on How (not) to Read and Apply the Parables of Jesus</vt:lpstr>
      <vt:lpstr>Introduction: New perspectives on old stories?</vt:lpstr>
      <vt:lpstr>Rule 1: Acknowledge your assumptions about the parables.</vt:lpstr>
      <vt:lpstr>Rule 1: Acknowledge your assumptions about the parables.</vt:lpstr>
      <vt:lpstr>Rule 2: Respect the context(s).</vt:lpstr>
      <vt:lpstr>Rule 3: Beware of external information.</vt:lpstr>
      <vt:lpstr>Rule 4: Find the emphasis of the parable – and stick to it.</vt:lpstr>
      <vt:lpstr>Rule 5:  Theologizing tends to mistreat the parables.</vt:lpstr>
      <vt:lpstr>Rule 6: Look beyond the parables for Jesus the parable teller.</vt:lpstr>
      <vt:lpstr>Questions?</vt:lpstr>
      <vt:lpstr>Group discussion and 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Prodigal Servants and Unfaithful Fathers? Six Rules on How (not) to Read and Apply the Parables of Jesus</dc:title>
  <dc:creator>Ollilainen Vesa</dc:creator>
  <cp:lastModifiedBy>Ollilainen Vesa</cp:lastModifiedBy>
  <cp:revision>10</cp:revision>
  <cp:lastPrinted>2023-06-20T10:01:22Z</cp:lastPrinted>
  <dcterms:created xsi:type="dcterms:W3CDTF">2023-05-17T13:05:13Z</dcterms:created>
  <dcterms:modified xsi:type="dcterms:W3CDTF">2023-06-20T10:01:26Z</dcterms:modified>
</cp:coreProperties>
</file>