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94"/>
  </p:notesMasterIdLst>
  <p:sldIdLst>
    <p:sldId id="358" r:id="rId2"/>
    <p:sldId id="493" r:id="rId3"/>
    <p:sldId id="494" r:id="rId4"/>
    <p:sldId id="495" r:id="rId5"/>
    <p:sldId id="487" r:id="rId6"/>
    <p:sldId id="492" r:id="rId7"/>
    <p:sldId id="541" r:id="rId8"/>
    <p:sldId id="491" r:id="rId9"/>
    <p:sldId id="386" r:id="rId10"/>
    <p:sldId id="387" r:id="rId11"/>
    <p:sldId id="489" r:id="rId12"/>
    <p:sldId id="389" r:id="rId13"/>
    <p:sldId id="547" r:id="rId14"/>
    <p:sldId id="496" r:id="rId15"/>
    <p:sldId id="497" r:id="rId16"/>
    <p:sldId id="488" r:id="rId17"/>
    <p:sldId id="391" r:id="rId18"/>
    <p:sldId id="486" r:id="rId19"/>
    <p:sldId id="498" r:id="rId20"/>
    <p:sldId id="485" r:id="rId21"/>
    <p:sldId id="499" r:id="rId22"/>
    <p:sldId id="484" r:id="rId23"/>
    <p:sldId id="500" r:id="rId24"/>
    <p:sldId id="483" r:id="rId25"/>
    <p:sldId id="503" r:id="rId26"/>
    <p:sldId id="479" r:id="rId27"/>
    <p:sldId id="543" r:id="rId28"/>
    <p:sldId id="542" r:id="rId29"/>
    <p:sldId id="509" r:id="rId30"/>
    <p:sldId id="364" r:id="rId31"/>
    <p:sldId id="410" r:id="rId32"/>
    <p:sldId id="366" r:id="rId33"/>
    <p:sldId id="548" r:id="rId34"/>
    <p:sldId id="369" r:id="rId35"/>
    <p:sldId id="510" r:id="rId36"/>
    <p:sldId id="511" r:id="rId37"/>
    <p:sldId id="370" r:id="rId38"/>
    <p:sldId id="415" r:id="rId39"/>
    <p:sldId id="416" r:id="rId40"/>
    <p:sldId id="417" r:id="rId41"/>
    <p:sldId id="512" r:id="rId42"/>
    <p:sldId id="418" r:id="rId43"/>
    <p:sldId id="513" r:id="rId44"/>
    <p:sldId id="420" r:id="rId45"/>
    <p:sldId id="422" r:id="rId46"/>
    <p:sldId id="421" r:id="rId47"/>
    <p:sldId id="424" r:id="rId48"/>
    <p:sldId id="423" r:id="rId49"/>
    <p:sldId id="514" r:id="rId50"/>
    <p:sldId id="425" r:id="rId51"/>
    <p:sldId id="515" r:id="rId52"/>
    <p:sldId id="427" r:id="rId53"/>
    <p:sldId id="516" r:id="rId54"/>
    <p:sldId id="429" r:id="rId55"/>
    <p:sldId id="522" r:id="rId56"/>
    <p:sldId id="299" r:id="rId57"/>
    <p:sldId id="438" r:id="rId58"/>
    <p:sldId id="345" r:id="rId59"/>
    <p:sldId id="545" r:id="rId60"/>
    <p:sldId id="549" r:id="rId61"/>
    <p:sldId id="439" r:id="rId62"/>
    <p:sldId id="523" r:id="rId63"/>
    <p:sldId id="441" r:id="rId64"/>
    <p:sldId id="524" r:id="rId65"/>
    <p:sldId id="443" r:id="rId66"/>
    <p:sldId id="525" r:id="rId67"/>
    <p:sldId id="446" r:id="rId68"/>
    <p:sldId id="526" r:id="rId69"/>
    <p:sldId id="546" r:id="rId70"/>
    <p:sldId id="378" r:id="rId71"/>
    <p:sldId id="527" r:id="rId72"/>
    <p:sldId id="379" r:id="rId73"/>
    <p:sldId id="528" r:id="rId74"/>
    <p:sldId id="450" r:id="rId75"/>
    <p:sldId id="529" r:id="rId76"/>
    <p:sldId id="451" r:id="rId77"/>
    <p:sldId id="530" r:id="rId78"/>
    <p:sldId id="380" r:id="rId79"/>
    <p:sldId id="537" r:id="rId80"/>
    <p:sldId id="462" r:id="rId81"/>
    <p:sldId id="468" r:id="rId82"/>
    <p:sldId id="469" r:id="rId83"/>
    <p:sldId id="538" r:id="rId84"/>
    <p:sldId id="470" r:id="rId85"/>
    <p:sldId id="539" r:id="rId86"/>
    <p:sldId id="471" r:id="rId87"/>
    <p:sldId id="475" r:id="rId88"/>
    <p:sldId id="472" r:id="rId89"/>
    <p:sldId id="540" r:id="rId90"/>
    <p:sldId id="383" r:id="rId91"/>
    <p:sldId id="550" r:id="rId92"/>
    <p:sldId id="551" r:id="rId9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778B"/>
    <a:srgbClr val="7CB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66" autoAdjust="0"/>
    <p:restoredTop sz="94660"/>
  </p:normalViewPr>
  <p:slideViewPr>
    <p:cSldViewPr>
      <p:cViewPr varScale="1">
        <p:scale>
          <a:sx n="108" d="100"/>
          <a:sy n="108" d="100"/>
        </p:scale>
        <p:origin x="130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3ACAC-914B-49E7-B746-18710B024BCE}" type="datetimeFigureOut">
              <a:rPr lang="en-US" smtClean="0"/>
              <a:t>8/4/2023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A58569-F85A-44D6-97AA-2143680F5B63}" type="slidenum">
              <a:rPr lang="en-US" smtClean="0"/>
              <a:t>‹#›</a:t>
            </a:fld>
            <a:endParaRPr lang="en-US"/>
          </a:p>
        </p:txBody>
      </p:sp>
    </p:spTree>
    <p:extLst>
      <p:ext uri="{BB962C8B-B14F-4D97-AF65-F5344CB8AC3E}">
        <p14:creationId xmlns:p14="http://schemas.microsoft.com/office/powerpoint/2010/main" val="1239519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3A58569-F85A-44D6-97AA-2143680F5B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1707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A58569-F85A-44D6-97AA-2143680F5B63}" type="slidenum">
              <a:rPr lang="en-US" smtClean="0"/>
              <a:t>41</a:t>
            </a:fld>
            <a:endParaRPr lang="en-US"/>
          </a:p>
        </p:txBody>
      </p:sp>
    </p:spTree>
    <p:extLst>
      <p:ext uri="{BB962C8B-B14F-4D97-AF65-F5344CB8AC3E}">
        <p14:creationId xmlns:p14="http://schemas.microsoft.com/office/powerpoint/2010/main" val="650932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A58569-F85A-44D6-97AA-2143680F5B63}" type="slidenum">
              <a:rPr lang="en-US" smtClean="0"/>
              <a:t>59</a:t>
            </a:fld>
            <a:endParaRPr lang="en-US"/>
          </a:p>
        </p:txBody>
      </p:sp>
    </p:spTree>
    <p:extLst>
      <p:ext uri="{BB962C8B-B14F-4D97-AF65-F5344CB8AC3E}">
        <p14:creationId xmlns:p14="http://schemas.microsoft.com/office/powerpoint/2010/main" val="3191789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A58569-F85A-44D6-97AA-2143680F5B63}" type="slidenum">
              <a:rPr lang="en-US" smtClean="0"/>
              <a:t>60</a:t>
            </a:fld>
            <a:endParaRPr lang="en-US"/>
          </a:p>
        </p:txBody>
      </p:sp>
    </p:spTree>
    <p:extLst>
      <p:ext uri="{BB962C8B-B14F-4D97-AF65-F5344CB8AC3E}">
        <p14:creationId xmlns:p14="http://schemas.microsoft.com/office/powerpoint/2010/main" val="17569275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AAACC852-ADE8-4E16-9B9A-E35D0BB61D6B}" type="datetimeFigureOut">
              <a:rPr lang="en-US" smtClean="0"/>
              <a:t>8/4/2023</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377282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ACC852-ADE8-4E16-9B9A-E35D0BB61D6B}"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160338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ACC852-ADE8-4E16-9B9A-E35D0BB61D6B}"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3870653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ACC852-ADE8-4E16-9B9A-E35D0BB61D6B}"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CF50EF99-6512-474E-8031-F2DE784D2B80}"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296318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ACC852-ADE8-4E16-9B9A-E35D0BB61D6B}"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2037277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AACC852-ADE8-4E16-9B9A-E35D0BB61D6B}" type="datetimeFigureOut">
              <a:rPr lang="en-US" smtClean="0"/>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3277140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AACC852-ADE8-4E16-9B9A-E35D0BB61D6B}" type="datetimeFigureOut">
              <a:rPr lang="en-US" smtClean="0"/>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313948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CC852-ADE8-4E16-9B9A-E35D0BB61D6B}"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39261883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AAACC852-ADE8-4E16-9B9A-E35D0BB61D6B}" type="datetimeFigureOut">
              <a:rPr lang="en-US" smtClean="0"/>
              <a:t>8/4/2023</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CF50EF99-6512-474E-8031-F2DE784D2B80}" type="slidenum">
              <a:rPr lang="en-US" smtClean="0"/>
              <a:t>‹#›</a:t>
            </a:fld>
            <a:endParaRPr lang="en-US"/>
          </a:p>
        </p:txBody>
      </p:sp>
    </p:spTree>
    <p:extLst>
      <p:ext uri="{BB962C8B-B14F-4D97-AF65-F5344CB8AC3E}">
        <p14:creationId xmlns:p14="http://schemas.microsoft.com/office/powerpoint/2010/main" val="3854129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CC852-ADE8-4E16-9B9A-E35D0BB61D6B}"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92851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AAACC852-ADE8-4E16-9B9A-E35D0BB61D6B}" type="datetimeFigureOut">
              <a:rPr lang="en-US" smtClean="0"/>
              <a:t>8/4/2023</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2002896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ACC852-ADE8-4E16-9B9A-E35D0BB61D6B}"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3877720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ACC852-ADE8-4E16-9B9A-E35D0BB61D6B}" type="datetimeFigureOut">
              <a:rPr lang="en-US" smtClean="0"/>
              <a:t>8/4/2023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1069315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ACC852-ADE8-4E16-9B9A-E35D0BB61D6B}" type="datetimeFigureOut">
              <a:rPr lang="en-US" smtClean="0"/>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4181492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AACC852-ADE8-4E16-9B9A-E35D0BB61D6B}" type="datetimeFigureOut">
              <a:rPr lang="en-US" smtClean="0"/>
              <a:t>8/4/2023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119854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ACC852-ADE8-4E16-9B9A-E35D0BB61D6B}"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1282459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ACC852-ADE8-4E16-9B9A-E35D0BB61D6B}"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0EF99-6512-474E-8031-F2DE784D2B80}" type="slidenum">
              <a:rPr lang="en-US" smtClean="0"/>
              <a:t>‹#›</a:t>
            </a:fld>
            <a:endParaRPr lang="en-US"/>
          </a:p>
        </p:txBody>
      </p:sp>
    </p:spTree>
    <p:extLst>
      <p:ext uri="{BB962C8B-B14F-4D97-AF65-F5344CB8AC3E}">
        <p14:creationId xmlns:p14="http://schemas.microsoft.com/office/powerpoint/2010/main" val="1800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AACC852-ADE8-4E16-9B9A-E35D0BB61D6B}" type="datetimeFigureOut">
              <a:rPr lang="en-US" smtClean="0"/>
              <a:t>8/4/2023</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F50EF99-6512-474E-8031-F2DE784D2B80}" type="slidenum">
              <a:rPr lang="en-US" smtClean="0"/>
              <a:t>‹#›</a:t>
            </a:fld>
            <a:endParaRPr lang="en-US"/>
          </a:p>
        </p:txBody>
      </p:sp>
    </p:spTree>
    <p:extLst>
      <p:ext uri="{BB962C8B-B14F-4D97-AF65-F5344CB8AC3E}">
        <p14:creationId xmlns:p14="http://schemas.microsoft.com/office/powerpoint/2010/main" val="2415037490"/>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734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676400"/>
            <a:ext cx="6819900" cy="3247043"/>
          </a:xfrm>
          <a:prstGeom prst="rect">
            <a:avLst/>
          </a:prstGeom>
          <a:noFill/>
        </p:spPr>
        <p:txBody>
          <a:bodyPr wrap="square" rtlCol="0">
            <a:spAutoFit/>
          </a:bodyPr>
          <a:lstStyle/>
          <a:p>
            <a:r>
              <a:rPr lang="en-US" sz="4000" b="1" u="sng" dirty="0">
                <a:cs typeface="Arial" panose="020B0604020202020204" pitchFamily="34" charset="0"/>
              </a:rPr>
              <a:t>MIDDLE</a:t>
            </a:r>
            <a:r>
              <a:rPr lang="en-US" sz="4000" b="1" dirty="0">
                <a:cs typeface="Arial" panose="020B0604020202020204" pitchFamily="34" charset="0"/>
              </a:rPr>
              <a:t> </a:t>
            </a:r>
            <a:r>
              <a:rPr lang="en-US" sz="4000" dirty="0">
                <a:cs typeface="Arial" panose="020B0604020202020204" pitchFamily="34" charset="0"/>
              </a:rPr>
              <a:t>of Jesus’ Ministry</a:t>
            </a:r>
          </a:p>
          <a:p>
            <a:endParaRPr lang="en-US" sz="4000" dirty="0">
              <a:cs typeface="Arial" panose="020B0604020202020204" pitchFamily="34" charset="0"/>
            </a:endParaRPr>
          </a:p>
          <a:p>
            <a:r>
              <a:rPr lang="en-US" sz="3200" b="1" dirty="0">
                <a:cs typeface="Arial" panose="020B0604020202020204" pitchFamily="34" charset="0"/>
              </a:rPr>
              <a:t>LUKE 19:10</a:t>
            </a:r>
          </a:p>
          <a:p>
            <a:endParaRPr lang="en-US" sz="800" b="1" dirty="0">
              <a:cs typeface="Arial" panose="020B0604020202020204" pitchFamily="34" charset="0"/>
            </a:endParaRPr>
          </a:p>
          <a:p>
            <a:r>
              <a:rPr lang="en-US" sz="3200" i="1" dirty="0">
                <a:cs typeface="Arial" panose="020B0604020202020204" pitchFamily="34" charset="0"/>
              </a:rPr>
              <a:t>“For the Son of Man has come to seek and to save the lost.”</a:t>
            </a:r>
          </a:p>
          <a:p>
            <a:endParaRPr lang="en-US" sz="2100" b="1" i="1" dirty="0">
              <a:solidFill>
                <a:schemeClr val="bg1"/>
              </a:solidFill>
            </a:endParaRPr>
          </a:p>
        </p:txBody>
      </p:sp>
    </p:spTree>
    <p:extLst>
      <p:ext uri="{BB962C8B-B14F-4D97-AF65-F5344CB8AC3E}">
        <p14:creationId xmlns:p14="http://schemas.microsoft.com/office/powerpoint/2010/main" val="1125545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492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2050" y="1600200"/>
            <a:ext cx="6819900" cy="1323439"/>
          </a:xfrm>
          <a:prstGeom prst="rect">
            <a:avLst/>
          </a:prstGeom>
          <a:noFill/>
        </p:spPr>
        <p:txBody>
          <a:bodyPr wrap="square" rtlCol="0">
            <a:spAutoFit/>
          </a:bodyPr>
          <a:lstStyle/>
          <a:p>
            <a:r>
              <a:rPr lang="en-US" sz="4000" b="1" u="sng" dirty="0">
                <a:cs typeface="Arial" panose="020B0604020202020204" pitchFamily="34" charset="0"/>
              </a:rPr>
              <a:t>END</a:t>
            </a:r>
            <a:r>
              <a:rPr lang="en-US" sz="4000" b="1" dirty="0">
                <a:cs typeface="Arial" panose="020B0604020202020204" pitchFamily="34" charset="0"/>
              </a:rPr>
              <a:t> </a:t>
            </a:r>
            <a:r>
              <a:rPr lang="en-US" sz="4000" dirty="0">
                <a:cs typeface="Arial" panose="020B0604020202020204" pitchFamily="34" charset="0"/>
              </a:rPr>
              <a:t>of Jesus’ Ministry</a:t>
            </a:r>
          </a:p>
          <a:p>
            <a:endParaRPr lang="en-US" sz="4000" dirty="0">
              <a:cs typeface="Arial" panose="020B0604020202020204" pitchFamily="34" charset="0"/>
            </a:endParaRPr>
          </a:p>
        </p:txBody>
      </p:sp>
    </p:spTree>
    <p:extLst>
      <p:ext uri="{BB962C8B-B14F-4D97-AF65-F5344CB8AC3E}">
        <p14:creationId xmlns:p14="http://schemas.microsoft.com/office/powerpoint/2010/main" val="4065022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2050" y="1600200"/>
            <a:ext cx="6819900" cy="2923877"/>
          </a:xfrm>
          <a:prstGeom prst="rect">
            <a:avLst/>
          </a:prstGeom>
          <a:noFill/>
        </p:spPr>
        <p:txBody>
          <a:bodyPr wrap="square" rtlCol="0">
            <a:spAutoFit/>
          </a:bodyPr>
          <a:lstStyle/>
          <a:p>
            <a:r>
              <a:rPr lang="en-US" sz="4000" b="1" u="sng" dirty="0">
                <a:cs typeface="Arial" panose="020B0604020202020204" pitchFamily="34" charset="0"/>
              </a:rPr>
              <a:t>END</a:t>
            </a:r>
            <a:r>
              <a:rPr lang="en-US" sz="4000" b="1" dirty="0">
                <a:cs typeface="Arial" panose="020B0604020202020204" pitchFamily="34" charset="0"/>
              </a:rPr>
              <a:t> </a:t>
            </a:r>
            <a:r>
              <a:rPr lang="en-US" sz="4000" dirty="0">
                <a:cs typeface="Arial" panose="020B0604020202020204" pitchFamily="34" charset="0"/>
              </a:rPr>
              <a:t>of Jesus’ Ministry</a:t>
            </a:r>
          </a:p>
          <a:p>
            <a:endParaRPr lang="en-US" sz="4000" dirty="0">
              <a:cs typeface="Arial" panose="020B0604020202020204" pitchFamily="34" charset="0"/>
            </a:endParaRPr>
          </a:p>
          <a:p>
            <a:r>
              <a:rPr lang="en-US" sz="3200" b="1" dirty="0">
                <a:cs typeface="Arial" panose="020B0604020202020204" pitchFamily="34" charset="0"/>
              </a:rPr>
              <a:t>MATTHEW 28:19a</a:t>
            </a:r>
          </a:p>
          <a:p>
            <a:endParaRPr lang="en-US" sz="800" b="1" dirty="0">
              <a:cs typeface="Arial" panose="020B0604020202020204" pitchFamily="34" charset="0"/>
            </a:endParaRPr>
          </a:p>
          <a:p>
            <a:r>
              <a:rPr lang="en-US" sz="3200" i="1" dirty="0">
                <a:cs typeface="Arial" panose="020B0604020202020204" pitchFamily="34" charset="0"/>
              </a:rPr>
              <a:t>“Go, therefore, and make disciples of all nations . . .”</a:t>
            </a:r>
            <a:endParaRPr lang="en-US" sz="3200" b="1" i="1" dirty="0"/>
          </a:p>
        </p:txBody>
      </p:sp>
    </p:spTree>
    <p:extLst>
      <p:ext uri="{BB962C8B-B14F-4D97-AF65-F5344CB8AC3E}">
        <p14:creationId xmlns:p14="http://schemas.microsoft.com/office/powerpoint/2010/main" val="4080837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5541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609600" y="1524000"/>
            <a:ext cx="7696200" cy="2362203"/>
          </a:xfrm>
        </p:spPr>
        <p:txBody>
          <a:bodyPr/>
          <a:lstStyle/>
          <a:p>
            <a:pPr marL="0" marR="0" lvl="0" indent="0" defTabSz="457200" rtl="0" eaLnBrk="1" fontAlgn="auto" latinLnBrk="0" hangingPunct="1">
              <a:lnSpc>
                <a:spcPct val="100000"/>
              </a:lnSpc>
              <a:spcBef>
                <a:spcPts val="0"/>
              </a:spcBef>
              <a:spcAft>
                <a:spcPts val="0"/>
              </a:spcAft>
              <a:tabLst/>
              <a:defRPr/>
            </a:pP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 . you will be my witnesses in Jerusalem, in all Judea and Samaria, and to the ends of the earth.”</a:t>
            </a:r>
            <a:br>
              <a:rPr kumimoji="0" lang="en-US" sz="2100" b="1" i="1" u="none" strike="noStrike" kern="1200" cap="none" spc="0" normalizeH="0" baseline="0" noProof="0" dirty="0">
                <a:ln>
                  <a:noFill/>
                </a:ln>
                <a:effectLst/>
                <a:uLnTx/>
                <a:uFillTx/>
                <a:latin typeface="Trebuchet MS" panose="020B0603020202020204"/>
                <a:ea typeface="+mn-ea"/>
                <a:cs typeface="+mn-cs"/>
              </a:rPr>
            </a:br>
            <a:endParaRPr lang="en-US" dirty="0"/>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33400"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ACTS 1:8b</a:t>
            </a:r>
          </a:p>
          <a:p>
            <a:endParaRPr lang="en-US" dirty="0"/>
          </a:p>
        </p:txBody>
      </p:sp>
    </p:spTree>
    <p:extLst>
      <p:ext uri="{BB962C8B-B14F-4D97-AF65-F5344CB8AC3E}">
        <p14:creationId xmlns:p14="http://schemas.microsoft.com/office/powerpoint/2010/main" val="373019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6809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371600"/>
            <a:ext cx="7620000" cy="3170099"/>
          </a:xfrm>
          <a:prstGeom prst="rect">
            <a:avLst/>
          </a:prstGeom>
          <a:noFill/>
        </p:spPr>
        <p:txBody>
          <a:bodyPr wrap="square" rtlCol="0">
            <a:spAutoFit/>
          </a:bodyPr>
          <a:lstStyle/>
          <a:p>
            <a:r>
              <a:rPr lang="en-US" sz="3200" b="1" u="sng" dirty="0">
                <a:cs typeface="Arial" panose="020B0604020202020204" pitchFamily="34" charset="0"/>
              </a:rPr>
              <a:t>CATCHING</a:t>
            </a:r>
            <a:r>
              <a:rPr lang="en-US" sz="3200" b="1" dirty="0">
                <a:cs typeface="Arial" panose="020B0604020202020204" pitchFamily="34" charset="0"/>
              </a:rPr>
              <a:t> </a:t>
            </a:r>
            <a:r>
              <a:rPr lang="en-US" sz="3000" dirty="0">
                <a:cs typeface="Arial" panose="020B0604020202020204" pitchFamily="34" charset="0"/>
              </a:rPr>
              <a:t>people</a:t>
            </a:r>
          </a:p>
          <a:p>
            <a:endParaRPr lang="en-US" sz="1000" dirty="0">
              <a:cs typeface="Arial" panose="020B0604020202020204" pitchFamily="34" charset="0"/>
            </a:endParaRPr>
          </a:p>
          <a:p>
            <a:r>
              <a:rPr lang="en-US" sz="3200" b="1" u="sng" dirty="0">
                <a:cs typeface="Arial" panose="020B0604020202020204" pitchFamily="34" charset="0"/>
              </a:rPr>
              <a:t>SEEKING</a:t>
            </a:r>
            <a:r>
              <a:rPr lang="en-US" sz="3200" b="1" dirty="0">
                <a:cs typeface="Arial" panose="020B0604020202020204" pitchFamily="34" charset="0"/>
              </a:rPr>
              <a:t> </a:t>
            </a:r>
            <a:r>
              <a:rPr lang="en-US" sz="3000" dirty="0">
                <a:cs typeface="Arial" panose="020B0604020202020204" pitchFamily="34" charset="0"/>
              </a:rPr>
              <a:t>people</a:t>
            </a:r>
          </a:p>
          <a:p>
            <a:endParaRPr lang="en-US" sz="1000" b="1" dirty="0">
              <a:cs typeface="Arial" panose="020B0604020202020204" pitchFamily="34" charset="0"/>
            </a:endParaRPr>
          </a:p>
          <a:p>
            <a:r>
              <a:rPr lang="en-US" sz="3200" b="1" u="sng" dirty="0">
                <a:cs typeface="Arial" panose="020B0604020202020204" pitchFamily="34" charset="0"/>
              </a:rPr>
              <a:t>SAVING</a:t>
            </a:r>
            <a:r>
              <a:rPr lang="en-US" sz="3200" b="1" dirty="0">
                <a:cs typeface="Arial" panose="020B0604020202020204" pitchFamily="34" charset="0"/>
              </a:rPr>
              <a:t> </a:t>
            </a:r>
            <a:r>
              <a:rPr lang="en-US" sz="3000" dirty="0">
                <a:cs typeface="Arial" panose="020B0604020202020204" pitchFamily="34" charset="0"/>
              </a:rPr>
              <a:t>people</a:t>
            </a:r>
          </a:p>
          <a:p>
            <a:endParaRPr lang="en-US" sz="1000" dirty="0">
              <a:cs typeface="Arial" panose="020B0604020202020204" pitchFamily="34" charset="0"/>
            </a:endParaRPr>
          </a:p>
          <a:p>
            <a:r>
              <a:rPr lang="en-US" sz="3200" b="1" u="sng" dirty="0">
                <a:cs typeface="Arial" panose="020B0604020202020204" pitchFamily="34" charset="0"/>
              </a:rPr>
              <a:t>MAKING DISCIPLES</a:t>
            </a:r>
            <a:r>
              <a:rPr lang="en-US" sz="3200" b="1" dirty="0">
                <a:cs typeface="Arial" panose="020B0604020202020204" pitchFamily="34" charset="0"/>
              </a:rPr>
              <a:t> </a:t>
            </a:r>
            <a:r>
              <a:rPr lang="en-US" sz="3000" dirty="0">
                <a:cs typeface="Arial" panose="020B0604020202020204" pitchFamily="34" charset="0"/>
              </a:rPr>
              <a:t>of people</a:t>
            </a:r>
          </a:p>
          <a:p>
            <a:endParaRPr lang="en-US" sz="1000" b="1" dirty="0">
              <a:cs typeface="Arial" panose="020B0604020202020204" pitchFamily="34" charset="0"/>
            </a:endParaRPr>
          </a:p>
          <a:p>
            <a:r>
              <a:rPr lang="en-US" sz="3200" b="1" u="sng" dirty="0">
                <a:cs typeface="Arial" panose="020B0604020202020204" pitchFamily="34" charset="0"/>
              </a:rPr>
              <a:t>WITNESSING</a:t>
            </a:r>
            <a:r>
              <a:rPr lang="en-US" sz="3200" b="1" dirty="0">
                <a:cs typeface="Arial" panose="020B0604020202020204" pitchFamily="34" charset="0"/>
              </a:rPr>
              <a:t> </a:t>
            </a:r>
            <a:r>
              <a:rPr lang="en-US" sz="3000" dirty="0">
                <a:cs typeface="Arial" panose="020B0604020202020204" pitchFamily="34" charset="0"/>
              </a:rPr>
              <a:t>further and farther to people</a:t>
            </a:r>
          </a:p>
        </p:txBody>
      </p:sp>
    </p:spTree>
    <p:extLst>
      <p:ext uri="{BB962C8B-B14F-4D97-AF65-F5344CB8AC3E}">
        <p14:creationId xmlns:p14="http://schemas.microsoft.com/office/powerpoint/2010/main" val="2998162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3131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5C6A-F786-DCC7-15D0-7ACCB3C98DE4}"/>
              </a:ext>
            </a:extLst>
          </p:cNvPr>
          <p:cNvSpPr>
            <a:spLocks noGrp="1"/>
          </p:cNvSpPr>
          <p:nvPr>
            <p:ph type="title"/>
          </p:nvPr>
        </p:nvSpPr>
        <p:spPr>
          <a:xfrm>
            <a:off x="519447" y="3048000"/>
            <a:ext cx="6889150" cy="1090788"/>
          </a:xfrm>
        </p:spPr>
        <p:txBody>
          <a:bodyPr>
            <a:normAutofit fontScale="90000"/>
          </a:bodyPr>
          <a:lstStyle/>
          <a:p>
            <a:pPr marL="0" marR="0" lvl="0" indent="0" algn="ctr" defTabSz="685800" rtl="0" eaLnBrk="1" fontAlgn="auto" latinLnBrk="0" hangingPunct="1">
              <a:lnSpc>
                <a:spcPct val="90000"/>
              </a:lnSpc>
              <a:spcBef>
                <a:spcPct val="0"/>
              </a:spcBef>
              <a:spcAft>
                <a:spcPts val="450"/>
              </a:spcAft>
              <a:tabLst/>
              <a:defRPr/>
            </a:pPr>
            <a:r>
              <a:rPr kumimoji="0" lang="en-US" sz="49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t>II.  It takes </a:t>
            </a:r>
            <a:r>
              <a:rPr lang="en-US" sz="4900" b="1" u="sng" dirty="0">
                <a:ln w="12700">
                  <a:solidFill>
                    <a:prstClr val="black"/>
                  </a:solidFill>
                </a:ln>
                <a:solidFill>
                  <a:srgbClr val="FFFFFF"/>
                </a:solidFill>
                <a:latin typeface="Trebuchet MS" panose="020B0603020202020204"/>
                <a:ea typeface="+mn-ea"/>
                <a:cs typeface="+mn-cs"/>
              </a:rPr>
              <a:t>FEEDING</a:t>
            </a:r>
            <a:br>
              <a:rPr kumimoji="0" lang="en-US" sz="48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br>
            <a:endParaRPr lang="en-US" dirty="0"/>
          </a:p>
        </p:txBody>
      </p:sp>
    </p:spTree>
    <p:extLst>
      <p:ext uri="{BB962C8B-B14F-4D97-AF65-F5344CB8AC3E}">
        <p14:creationId xmlns:p14="http://schemas.microsoft.com/office/powerpoint/2010/main" val="1609138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E9152-284D-2369-40F9-244C57CD33E9}"/>
              </a:ext>
            </a:extLst>
          </p:cNvPr>
          <p:cNvSpPr>
            <a:spLocks noGrp="1"/>
          </p:cNvSpPr>
          <p:nvPr>
            <p:ph type="ctrTitle"/>
          </p:nvPr>
        </p:nvSpPr>
        <p:spPr>
          <a:xfrm>
            <a:off x="228600" y="2733709"/>
            <a:ext cx="6350910" cy="1000091"/>
          </a:xfrm>
        </p:spPr>
        <p:txBody>
          <a:bodyPr/>
          <a:lstStyle/>
          <a:p>
            <a:pPr algn="l"/>
            <a:r>
              <a:rPr lang="en-US" sz="4400" dirty="0"/>
              <a:t>Evaluating Your Church</a:t>
            </a:r>
          </a:p>
        </p:txBody>
      </p:sp>
      <p:sp>
        <p:nvSpPr>
          <p:cNvPr id="3" name="Subtitle 2">
            <a:extLst>
              <a:ext uri="{FF2B5EF4-FFF2-40B4-BE49-F238E27FC236}">
                <a16:creationId xmlns:a16="http://schemas.microsoft.com/office/drawing/2014/main" id="{DD4DA0C2-A5B4-CD17-7E02-3F91F1B9DFCB}"/>
              </a:ext>
            </a:extLst>
          </p:cNvPr>
          <p:cNvSpPr>
            <a:spLocks noGrp="1"/>
          </p:cNvSpPr>
          <p:nvPr>
            <p:ph type="subTitle" idx="1"/>
          </p:nvPr>
        </p:nvSpPr>
        <p:spPr/>
        <p:txBody>
          <a:bodyPr>
            <a:normAutofit/>
          </a:bodyPr>
          <a:lstStyle/>
          <a:p>
            <a:r>
              <a:rPr lang="en-US" sz="2800" dirty="0"/>
              <a:t>Setting the Stage for God to Work</a:t>
            </a:r>
          </a:p>
        </p:txBody>
      </p:sp>
    </p:spTree>
    <p:extLst>
      <p:ext uri="{BB962C8B-B14F-4D97-AF65-F5344CB8AC3E}">
        <p14:creationId xmlns:p14="http://schemas.microsoft.com/office/powerpoint/2010/main" val="104017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8896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501158" y="609600"/>
            <a:ext cx="7848600" cy="3657603"/>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Be diligent to present yourself to God as one approved, a worker who doesn’t need to be ashamed, correctly teaching the word of truth.</a:t>
            </a:r>
            <a:endParaRPr lang="en-US" dirty="0"/>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10302"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2 TIMOTHY 2:15</a:t>
            </a:r>
          </a:p>
          <a:p>
            <a:endParaRPr lang="en-US" dirty="0"/>
          </a:p>
        </p:txBody>
      </p:sp>
    </p:spTree>
    <p:extLst>
      <p:ext uri="{BB962C8B-B14F-4D97-AF65-F5344CB8AC3E}">
        <p14:creationId xmlns:p14="http://schemas.microsoft.com/office/powerpoint/2010/main" val="1550874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655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501158" y="609600"/>
            <a:ext cx="8261842" cy="3657603"/>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I solemnly charge you before God and Christ Jesus, who is going to judge the living and the dead, and because of his appearing and his kingdom: </a:t>
            </a:r>
            <a:r>
              <a:rPr kumimoji="0" lang="en-US"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2</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Preach the word; be ready in season and out of season; correct, rebuke, and encourage with great patience and teaching.</a:t>
            </a:r>
            <a:endParaRPr lang="en-US" dirty="0"/>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4206"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2 TIMOTHY 4:1-2</a:t>
            </a:r>
          </a:p>
          <a:p>
            <a:endParaRPr lang="en-US" dirty="0"/>
          </a:p>
        </p:txBody>
      </p:sp>
    </p:spTree>
    <p:extLst>
      <p:ext uri="{BB962C8B-B14F-4D97-AF65-F5344CB8AC3E}">
        <p14:creationId xmlns:p14="http://schemas.microsoft.com/office/powerpoint/2010/main" val="4239215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1226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5C6A-F786-DCC7-15D0-7ACCB3C98DE4}"/>
              </a:ext>
            </a:extLst>
          </p:cNvPr>
          <p:cNvSpPr>
            <a:spLocks noGrp="1"/>
          </p:cNvSpPr>
          <p:nvPr>
            <p:ph type="title"/>
          </p:nvPr>
        </p:nvSpPr>
        <p:spPr>
          <a:xfrm>
            <a:off x="152400" y="3048000"/>
            <a:ext cx="7256197" cy="1090788"/>
          </a:xfrm>
        </p:spPr>
        <p:txBody>
          <a:bodyPr>
            <a:normAutofit fontScale="90000"/>
          </a:bodyPr>
          <a:lstStyle/>
          <a:p>
            <a:pPr marL="0" marR="0" lvl="0" indent="0" algn="ctr" defTabSz="685800" rtl="0" eaLnBrk="1" fontAlgn="auto" latinLnBrk="0" hangingPunct="1">
              <a:lnSpc>
                <a:spcPct val="90000"/>
              </a:lnSpc>
              <a:spcBef>
                <a:spcPct val="0"/>
              </a:spcBef>
              <a:spcAft>
                <a:spcPts val="450"/>
              </a:spcAft>
              <a:tabLst/>
              <a:defRPr/>
            </a:pPr>
            <a:r>
              <a:rPr kumimoji="0" lang="en-US" sz="49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t>III.  It takes </a:t>
            </a:r>
            <a:r>
              <a:rPr lang="en-US" sz="4900" b="1" u="sng" dirty="0">
                <a:ln w="12700">
                  <a:solidFill>
                    <a:prstClr val="black"/>
                  </a:solidFill>
                </a:ln>
                <a:solidFill>
                  <a:srgbClr val="FFFFFF"/>
                </a:solidFill>
                <a:latin typeface="Trebuchet MS" panose="020B0603020202020204"/>
                <a:ea typeface="+mn-ea"/>
                <a:cs typeface="+mn-cs"/>
              </a:rPr>
              <a:t>FREEDOM</a:t>
            </a:r>
            <a:br>
              <a:rPr kumimoji="0" lang="en-US" sz="48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br>
            <a:endParaRPr lang="en-US" dirty="0"/>
          </a:p>
        </p:txBody>
      </p:sp>
    </p:spTree>
    <p:extLst>
      <p:ext uri="{BB962C8B-B14F-4D97-AF65-F5344CB8AC3E}">
        <p14:creationId xmlns:p14="http://schemas.microsoft.com/office/powerpoint/2010/main" val="3512102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177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outdoor, tree&#10;&#10;Description automatically generated">
            <a:extLst>
              <a:ext uri="{FF2B5EF4-FFF2-40B4-BE49-F238E27FC236}">
                <a16:creationId xmlns:a16="http://schemas.microsoft.com/office/drawing/2014/main" id="{2702E178-0488-4CF2-BE03-448DFCA5E02F}"/>
              </a:ext>
            </a:extLst>
          </p:cNvPr>
          <p:cNvPicPr>
            <a:picLocks noChangeAspect="1"/>
          </p:cNvPicPr>
          <p:nvPr/>
        </p:nvPicPr>
        <p:blipFill rotWithShape="1">
          <a:blip r:embed="rId3">
            <a:extLst>
              <a:ext uri="{28A0092B-C50C-407E-A947-70E740481C1C}">
                <a14:useLocalDpi xmlns:a14="http://schemas.microsoft.com/office/drawing/2010/main" val="0"/>
              </a:ext>
            </a:extLst>
          </a:blip>
          <a:srcRect b="4074"/>
          <a:stretch/>
        </p:blipFill>
        <p:spPr>
          <a:xfrm>
            <a:off x="0" y="-44739"/>
            <a:ext cx="9160849" cy="6902739"/>
          </a:xfrm>
          <a:prstGeom prst="rect">
            <a:avLst/>
          </a:prstGeom>
        </p:spPr>
      </p:pic>
    </p:spTree>
    <p:extLst>
      <p:ext uri="{BB962C8B-B14F-4D97-AF65-F5344CB8AC3E}">
        <p14:creationId xmlns:p14="http://schemas.microsoft.com/office/powerpoint/2010/main" val="3088984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368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304800" y="152400"/>
            <a:ext cx="8458200" cy="4343400"/>
          </a:xfrm>
        </p:spPr>
        <p:txBody>
          <a:bodyPr>
            <a:normAutofit fontScale="9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300"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6</a:t>
            </a:r>
            <a:r>
              <a:rPr kumimoji="0" lang="en-US" sz="3300" b="0" i="1" u="none" strike="noStrike" kern="1200" cap="none" spc="0" normalizeH="0" noProof="0" dirty="0">
                <a:ln>
                  <a:noFill/>
                </a:ln>
                <a:effectLst/>
                <a:uLnTx/>
                <a:uFillTx/>
                <a:latin typeface="Trebuchet MS" panose="020B0603020202020204"/>
                <a:ea typeface="+mn-ea"/>
                <a:cs typeface="Arial" panose="020B0604020202020204" pitchFamily="34" charset="0"/>
              </a:rPr>
              <a:t> He answered them, “Isaiah prophesied correctly about you hypocrites, as it is written:</a:t>
            </a:r>
            <a:br>
              <a:rPr kumimoji="0" lang="en-US" sz="3300" b="0" i="1" u="none" strike="noStrike" kern="1200" cap="none" spc="0" normalizeH="0" noProof="0" dirty="0">
                <a:ln>
                  <a:noFill/>
                </a:ln>
                <a:effectLst/>
                <a:uLnTx/>
                <a:uFillTx/>
                <a:latin typeface="Trebuchet MS" panose="020B0603020202020204"/>
                <a:ea typeface="+mn-ea"/>
                <a:cs typeface="Arial" panose="020B0604020202020204" pitchFamily="34" charset="0"/>
              </a:rPr>
            </a:br>
            <a:br>
              <a:rPr kumimoji="0" lang="en-US" sz="1100" b="0" i="1" u="none" strike="noStrike" kern="1200" cap="none" spc="0" normalizeH="0" noProof="0" dirty="0">
                <a:ln>
                  <a:noFill/>
                </a:ln>
                <a:effectLst/>
                <a:uLnTx/>
                <a:uFillTx/>
                <a:latin typeface="Trebuchet MS" panose="020B0603020202020204"/>
                <a:ea typeface="+mn-ea"/>
                <a:cs typeface="Arial" panose="020B0604020202020204" pitchFamily="34" charset="0"/>
              </a:rPr>
            </a:br>
            <a:r>
              <a:rPr kumimoji="0" lang="en-US" sz="3300" b="1" i="1" u="none" strike="noStrike" kern="1200" cap="none" spc="0" normalizeH="0" noProof="0" dirty="0">
                <a:ln>
                  <a:noFill/>
                </a:ln>
                <a:effectLst/>
                <a:uLnTx/>
                <a:uFillTx/>
                <a:latin typeface="Trebuchet MS" panose="020B0603020202020204"/>
                <a:ea typeface="+mn-ea"/>
                <a:cs typeface="Arial" panose="020B0604020202020204" pitchFamily="34" charset="0"/>
              </a:rPr>
              <a:t>This people honors me with their lips,</a:t>
            </a:r>
            <a:br>
              <a:rPr kumimoji="0" lang="en-US" sz="3300" b="1" i="1" u="none" strike="noStrike" kern="1200" cap="none" spc="0" normalizeH="0" noProof="0" dirty="0">
                <a:ln>
                  <a:noFill/>
                </a:ln>
                <a:effectLst/>
                <a:uLnTx/>
                <a:uFillTx/>
                <a:latin typeface="Trebuchet MS" panose="020B0603020202020204"/>
                <a:ea typeface="+mn-ea"/>
                <a:cs typeface="Arial" panose="020B0604020202020204" pitchFamily="34" charset="0"/>
              </a:rPr>
            </a:br>
            <a:r>
              <a:rPr kumimoji="0" lang="en-US" sz="3300" b="1" i="1" u="none" strike="noStrike" kern="1200" cap="none" spc="0" normalizeH="0" noProof="0" dirty="0">
                <a:ln>
                  <a:noFill/>
                </a:ln>
                <a:effectLst/>
                <a:uLnTx/>
                <a:uFillTx/>
                <a:latin typeface="Trebuchet MS" panose="020B0603020202020204"/>
                <a:ea typeface="+mn-ea"/>
                <a:cs typeface="Arial" panose="020B0604020202020204" pitchFamily="34" charset="0"/>
              </a:rPr>
              <a:t>but their heart is far from me.</a:t>
            </a:r>
            <a:br>
              <a:rPr kumimoji="0" lang="en-US" sz="3300" b="1" i="1" u="none" strike="noStrike" kern="1200" cap="none" spc="0" normalizeH="0" noProof="0" dirty="0">
                <a:ln>
                  <a:noFill/>
                </a:ln>
                <a:effectLst/>
                <a:uLnTx/>
                <a:uFillTx/>
                <a:latin typeface="Trebuchet MS" panose="020B0603020202020204"/>
                <a:ea typeface="+mn-ea"/>
                <a:cs typeface="Arial" panose="020B0604020202020204" pitchFamily="34" charset="0"/>
              </a:rPr>
            </a:br>
            <a:r>
              <a:rPr kumimoji="0" lang="en-US" sz="3300" b="1" i="1" u="none" strike="noStrike" kern="1200" cap="none" spc="0" normalizeH="0" baseline="30000" noProof="0" dirty="0">
                <a:ln>
                  <a:noFill/>
                </a:ln>
                <a:effectLst/>
                <a:uLnTx/>
                <a:uFillTx/>
                <a:latin typeface="Trebuchet MS" panose="020B0603020202020204"/>
                <a:ea typeface="+mn-ea"/>
                <a:cs typeface="Arial" panose="020B0604020202020204" pitchFamily="34" charset="0"/>
              </a:rPr>
              <a:t>7</a:t>
            </a:r>
            <a:r>
              <a:rPr kumimoji="0" lang="en-US" sz="3300" b="1" i="1" u="none" strike="noStrike" kern="1200" cap="none" spc="0" normalizeH="0" noProof="0" dirty="0">
                <a:ln>
                  <a:noFill/>
                </a:ln>
                <a:effectLst/>
                <a:uLnTx/>
                <a:uFillTx/>
                <a:latin typeface="Trebuchet MS" panose="020B0603020202020204"/>
                <a:ea typeface="+mn-ea"/>
                <a:cs typeface="Arial" panose="020B0604020202020204" pitchFamily="34" charset="0"/>
              </a:rPr>
              <a:t> They worship me in vain,</a:t>
            </a:r>
            <a:br>
              <a:rPr kumimoji="0" lang="en-US" sz="3300" b="1" i="1" u="none" strike="noStrike" kern="1200" cap="none" spc="0" normalizeH="0" noProof="0" dirty="0">
                <a:ln>
                  <a:noFill/>
                </a:ln>
                <a:effectLst/>
                <a:uLnTx/>
                <a:uFillTx/>
                <a:latin typeface="Trebuchet MS" panose="020B0603020202020204"/>
                <a:ea typeface="+mn-ea"/>
                <a:cs typeface="Arial" panose="020B0604020202020204" pitchFamily="34" charset="0"/>
              </a:rPr>
            </a:br>
            <a:r>
              <a:rPr kumimoji="0" lang="en-US" sz="3300" b="1" i="1" u="none" strike="noStrike" kern="1200" cap="none" spc="0" normalizeH="0" noProof="0" dirty="0">
                <a:ln>
                  <a:noFill/>
                </a:ln>
                <a:effectLst/>
                <a:uLnTx/>
                <a:uFillTx/>
                <a:latin typeface="Trebuchet MS" panose="020B0603020202020204"/>
                <a:ea typeface="+mn-ea"/>
                <a:cs typeface="Arial" panose="020B0604020202020204" pitchFamily="34" charset="0"/>
              </a:rPr>
              <a:t>teaching as doctrines human commands.</a:t>
            </a:r>
            <a:br>
              <a:rPr kumimoji="0" lang="en-US" sz="3300" b="1" i="1" u="none" strike="noStrike" kern="1200" cap="none" spc="0" normalizeH="0" noProof="0" dirty="0">
                <a:ln>
                  <a:noFill/>
                </a:ln>
                <a:effectLst/>
                <a:uLnTx/>
                <a:uFillTx/>
                <a:latin typeface="Trebuchet MS" panose="020B0603020202020204"/>
                <a:ea typeface="+mn-ea"/>
                <a:cs typeface="Arial" panose="020B0604020202020204" pitchFamily="34" charset="0"/>
              </a:rPr>
            </a:br>
            <a:br>
              <a:rPr kumimoji="0" lang="en-US" sz="1100" b="0" i="1" u="none" strike="noStrike" kern="1200" cap="none" spc="0" normalizeH="0" noProof="0" dirty="0">
                <a:ln>
                  <a:noFill/>
                </a:ln>
                <a:effectLst/>
                <a:uLnTx/>
                <a:uFillTx/>
                <a:latin typeface="Trebuchet MS" panose="020B0603020202020204"/>
                <a:ea typeface="+mn-ea"/>
                <a:cs typeface="Arial" panose="020B0604020202020204" pitchFamily="34" charset="0"/>
              </a:rPr>
            </a:br>
            <a:r>
              <a:rPr kumimoji="0" lang="en-US" sz="3300"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8</a:t>
            </a:r>
            <a:r>
              <a:rPr kumimoji="0" lang="en-US" sz="3300" b="0" i="1" u="none" strike="noStrike" kern="1200" cap="none" spc="0" normalizeH="0" noProof="0" dirty="0">
                <a:ln>
                  <a:noFill/>
                </a:ln>
                <a:effectLst/>
                <a:uLnTx/>
                <a:uFillTx/>
                <a:latin typeface="Trebuchet MS" panose="020B0603020202020204"/>
                <a:ea typeface="+mn-ea"/>
                <a:cs typeface="Arial" panose="020B0604020202020204" pitchFamily="34" charset="0"/>
              </a:rPr>
              <a:t> Abandoning the command of God, you hold on to human tradition.”</a:t>
            </a: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MARK 7:6-8</a:t>
            </a:r>
          </a:p>
          <a:p>
            <a:endParaRPr lang="en-US" dirty="0"/>
          </a:p>
        </p:txBody>
      </p:sp>
    </p:spTree>
    <p:extLst>
      <p:ext uri="{BB962C8B-B14F-4D97-AF65-F5344CB8AC3E}">
        <p14:creationId xmlns:p14="http://schemas.microsoft.com/office/powerpoint/2010/main" val="1334375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8883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47409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3F22CE-6037-F088-B19D-5B5C08110763}"/>
              </a:ext>
            </a:extLst>
          </p:cNvPr>
          <p:cNvSpPr txBox="1"/>
          <p:nvPr/>
        </p:nvSpPr>
        <p:spPr>
          <a:xfrm>
            <a:off x="685800" y="2133600"/>
            <a:ext cx="8077200" cy="2246769"/>
          </a:xfrm>
          <a:prstGeom prst="rect">
            <a:avLst/>
          </a:prstGeom>
          <a:noFill/>
        </p:spPr>
        <p:txBody>
          <a:bodyPr wrap="square" rtlCol="0">
            <a:spAutoFit/>
          </a:bodyPr>
          <a:lstStyle/>
          <a:p>
            <a:r>
              <a:rPr lang="en-US" sz="4000" b="1" u="sng" dirty="0">
                <a:cs typeface="Arial" panose="020B0604020202020204" pitchFamily="34" charset="0"/>
              </a:rPr>
              <a:t>7 </a:t>
            </a:r>
            <a:r>
              <a:rPr lang="en-US" sz="3500" b="1" u="sng" dirty="0">
                <a:cs typeface="Arial" panose="020B0604020202020204" pitchFamily="34" charset="0"/>
              </a:rPr>
              <a:t>LAST WORDS OF A DYING CHURCH</a:t>
            </a:r>
          </a:p>
          <a:p>
            <a:endParaRPr lang="en-US" sz="4000" b="1" i="1" u="sng" dirty="0">
              <a:cs typeface="Arial" panose="020B0604020202020204" pitchFamily="34" charset="0"/>
            </a:endParaRPr>
          </a:p>
          <a:p>
            <a:r>
              <a:rPr lang="en-US" sz="3600" i="1" dirty="0">
                <a:cs typeface="Arial" panose="020B0604020202020204" pitchFamily="34" charset="0"/>
              </a:rPr>
              <a:t>“We never did it that way before.”</a:t>
            </a:r>
          </a:p>
          <a:p>
            <a:pPr algn="ctr"/>
            <a:r>
              <a:rPr lang="en-US" sz="2400" dirty="0">
                <a:cs typeface="Arial" panose="020B0604020202020204" pitchFamily="34" charset="0"/>
              </a:rPr>
              <a:t>RALPH WEBSTER NEIGHBOUR </a:t>
            </a:r>
          </a:p>
        </p:txBody>
      </p:sp>
    </p:spTree>
    <p:extLst>
      <p:ext uri="{BB962C8B-B14F-4D97-AF65-F5344CB8AC3E}">
        <p14:creationId xmlns:p14="http://schemas.microsoft.com/office/powerpoint/2010/main" val="2492593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3040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299509-5E6B-4263-AD24-662CEFC6D2C6}"/>
              </a:ext>
            </a:extLst>
          </p:cNvPr>
          <p:cNvSpPr txBox="1"/>
          <p:nvPr/>
        </p:nvSpPr>
        <p:spPr>
          <a:xfrm>
            <a:off x="854872" y="914400"/>
            <a:ext cx="6400800" cy="3615267"/>
          </a:xfrm>
          <a:prstGeom prst="rect">
            <a:avLst/>
          </a:prstGeom>
        </p:spPr>
        <p:txBody>
          <a:bodyPr vert="horz" lIns="91440" tIns="45720" rIns="91440" bIns="45720" rtlCol="0" anchor="ctr">
            <a:normAutofit/>
          </a:bodyPr>
          <a:lstStyle/>
          <a:p>
            <a:pPr algn="ctr">
              <a:spcBef>
                <a:spcPct val="20000"/>
              </a:spcBef>
              <a:spcAft>
                <a:spcPts val="600"/>
              </a:spcAft>
              <a:buClr>
                <a:schemeClr val="tx1"/>
              </a:buClr>
              <a:buSzPct val="80000"/>
            </a:pPr>
            <a:r>
              <a:rPr lang="en-US" sz="4000" b="1" i="1" dirty="0"/>
              <a:t>THINK OUTSIDE the BOX </a:t>
            </a:r>
          </a:p>
          <a:p>
            <a:pPr algn="ctr">
              <a:spcBef>
                <a:spcPct val="20000"/>
              </a:spcBef>
              <a:spcAft>
                <a:spcPts val="600"/>
              </a:spcAft>
              <a:buClr>
                <a:schemeClr val="tx1"/>
              </a:buClr>
              <a:buSzPct val="80000"/>
            </a:pPr>
            <a:r>
              <a:rPr lang="en-US" sz="4000" b="1" i="1" dirty="0"/>
              <a:t>BUT INSIDE the BIBLE</a:t>
            </a:r>
          </a:p>
          <a:p>
            <a:pPr algn="ctr">
              <a:spcBef>
                <a:spcPct val="20000"/>
              </a:spcBef>
              <a:spcAft>
                <a:spcPts val="600"/>
              </a:spcAft>
              <a:buClr>
                <a:schemeClr val="tx1"/>
              </a:buClr>
              <a:buSzPct val="80000"/>
            </a:pPr>
            <a:endParaRPr lang="en-US" sz="1000" b="1" i="1" dirty="0"/>
          </a:p>
        </p:txBody>
      </p:sp>
    </p:spTree>
    <p:extLst>
      <p:ext uri="{BB962C8B-B14F-4D97-AF65-F5344CB8AC3E}">
        <p14:creationId xmlns:p14="http://schemas.microsoft.com/office/powerpoint/2010/main" val="37843008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502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304800" y="152400"/>
            <a:ext cx="8229600" cy="43434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19</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Although I am free from all and not anyone’s slave, I have made myself a slave to everyone, in order </a:t>
            </a:r>
            <a:r>
              <a:rPr kumimoji="0" lang="en-US" b="0" i="1" u="sng" strike="noStrike" kern="1200" cap="none" spc="0" normalizeH="0" baseline="0" noProof="0" dirty="0">
                <a:ln>
                  <a:noFill/>
                </a:ln>
                <a:effectLst/>
                <a:uLnTx/>
                <a:uFillTx/>
                <a:latin typeface="Trebuchet MS" panose="020B0603020202020204"/>
                <a:ea typeface="+mn-ea"/>
                <a:cs typeface="Arial" panose="020B0604020202020204" pitchFamily="34" charset="0"/>
              </a:rPr>
              <a:t>to win more people</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a:t>
            </a:r>
            <a:r>
              <a:rPr kumimoji="0" lang="en-US"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20</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To the Jews I became like a Jew, </a:t>
            </a:r>
            <a:r>
              <a:rPr kumimoji="0" lang="en-US" b="0" i="1" u="sng" strike="noStrike" kern="1200" cap="none" spc="0" normalizeH="0" baseline="0" noProof="0" dirty="0">
                <a:ln>
                  <a:noFill/>
                </a:ln>
                <a:effectLst/>
                <a:uLnTx/>
                <a:uFillTx/>
                <a:latin typeface="Trebuchet MS" panose="020B0603020202020204"/>
                <a:ea typeface="+mn-ea"/>
                <a:cs typeface="Arial" panose="020B0604020202020204" pitchFamily="34" charset="0"/>
              </a:rPr>
              <a:t>to win Jews</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to those under the law, like one under the law—though I myself am not under the law—</a:t>
            </a:r>
            <a:r>
              <a:rPr kumimoji="0" lang="en-US" b="0" i="1" u="sng" strike="noStrike" kern="1200" cap="none" spc="0" normalizeH="0" baseline="0" noProof="0" dirty="0">
                <a:ln>
                  <a:noFill/>
                </a:ln>
                <a:effectLst/>
                <a:uLnTx/>
                <a:uFillTx/>
                <a:latin typeface="Trebuchet MS" panose="020B0603020202020204"/>
                <a:ea typeface="+mn-ea"/>
                <a:cs typeface="Arial" panose="020B0604020202020204" pitchFamily="34" charset="0"/>
              </a:rPr>
              <a:t>to win those under the law</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a:t>
            </a:r>
            <a:endParaRPr kumimoji="0" lang="en-US" b="0" i="1" u="none" strike="noStrike" kern="1200" cap="none" spc="0" normalizeH="0" noProof="0" dirty="0">
              <a:ln>
                <a:noFill/>
              </a:ln>
              <a:effectLst/>
              <a:uLnTx/>
              <a:uFillTx/>
              <a:latin typeface="Trebuchet MS" panose="020B0603020202020204"/>
              <a:ea typeface="+mn-ea"/>
              <a:cs typeface="Arial" panose="020B0604020202020204" pitchFamily="34" charset="0"/>
            </a:endParaRP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1 CORINTHIANS 9:19-22</a:t>
            </a:r>
          </a:p>
          <a:p>
            <a:endParaRPr lang="en-US" dirty="0"/>
          </a:p>
        </p:txBody>
      </p:sp>
    </p:spTree>
    <p:extLst>
      <p:ext uri="{BB962C8B-B14F-4D97-AF65-F5344CB8AC3E}">
        <p14:creationId xmlns:p14="http://schemas.microsoft.com/office/powerpoint/2010/main" val="2731038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304800" y="457200"/>
            <a:ext cx="8229600" cy="4038600"/>
          </a:xfrm>
        </p:spPr>
        <p:txBody>
          <a:bodyPr>
            <a:normAutofit fontScale="9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21</a:t>
            </a:r>
            <a: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 To those who are without the law, like one without the law—though I am not without God’s law but under the law of Christ—</a:t>
            </a:r>
            <a:r>
              <a:rPr kumimoji="0" lang="en-US" sz="3600" b="0" i="1" u="sng" strike="noStrike" kern="1200" cap="none" spc="0" normalizeH="0" baseline="0" noProof="0" dirty="0">
                <a:ln>
                  <a:noFill/>
                </a:ln>
                <a:effectLst/>
                <a:uLnTx/>
                <a:uFillTx/>
                <a:latin typeface="Trebuchet MS" panose="020B0603020202020204"/>
                <a:ea typeface="+mn-ea"/>
                <a:cs typeface="Arial" panose="020B0604020202020204" pitchFamily="34" charset="0"/>
              </a:rPr>
              <a:t>to win those without the law</a:t>
            </a:r>
            <a: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  </a:t>
            </a:r>
            <a:r>
              <a:rPr kumimoji="0" lang="en-US" sz="3600"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22</a:t>
            </a:r>
            <a: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 To the weak I became weak, in order </a:t>
            </a:r>
            <a:r>
              <a:rPr kumimoji="0" lang="en-US" sz="3600" b="0" i="1" u="sng" strike="noStrike" kern="1200" cap="none" spc="0" normalizeH="0" baseline="0" noProof="0" dirty="0">
                <a:ln>
                  <a:noFill/>
                </a:ln>
                <a:effectLst/>
                <a:uLnTx/>
                <a:uFillTx/>
                <a:latin typeface="Trebuchet MS" panose="020B0603020202020204"/>
                <a:ea typeface="+mn-ea"/>
                <a:cs typeface="Arial" panose="020B0604020202020204" pitchFamily="34" charset="0"/>
              </a:rPr>
              <a:t>to win the weak</a:t>
            </a:r>
            <a: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 I have become all things to all people, so that I may by every possible means </a:t>
            </a:r>
            <a:r>
              <a:rPr kumimoji="0" lang="en-US" sz="3600" b="0" i="1" u="sng" strike="noStrike" kern="1200" cap="none" spc="0" normalizeH="0" baseline="0" noProof="0" dirty="0">
                <a:ln>
                  <a:noFill/>
                </a:ln>
                <a:effectLst/>
                <a:uLnTx/>
                <a:uFillTx/>
                <a:latin typeface="Trebuchet MS" panose="020B0603020202020204"/>
                <a:ea typeface="+mn-ea"/>
                <a:cs typeface="Arial" panose="020B0604020202020204" pitchFamily="34" charset="0"/>
              </a:rPr>
              <a:t>save some</a:t>
            </a:r>
            <a: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a:t>
            </a:r>
            <a:br>
              <a:rPr kumimoji="0" lang="en-US" sz="2800" b="0" i="1" u="none" strike="noStrike" kern="1200" cap="none" spc="0" normalizeH="0" baseline="0" noProof="0" dirty="0">
                <a:ln>
                  <a:noFill/>
                </a:ln>
                <a:effectLst/>
                <a:uLnTx/>
                <a:uFillTx/>
                <a:latin typeface="Trebuchet MS" panose="020B0603020202020204"/>
                <a:ea typeface="+mn-ea"/>
                <a:cs typeface="Arial" panose="020B0604020202020204" pitchFamily="34" charset="0"/>
              </a:rPr>
            </a:br>
            <a:endParaRPr kumimoji="0" lang="en-US" sz="3100" b="0" i="1" u="none" strike="noStrike" kern="1200" cap="none" spc="0" normalizeH="0" noProof="0" dirty="0">
              <a:ln>
                <a:noFill/>
              </a:ln>
              <a:effectLst/>
              <a:uLnTx/>
              <a:uFillTx/>
              <a:latin typeface="Trebuchet MS" panose="020B0603020202020204"/>
              <a:ea typeface="+mn-ea"/>
              <a:cs typeface="Arial" panose="020B0604020202020204" pitchFamily="34" charset="0"/>
            </a:endParaRP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1 CORINTHIANS 9:19-22</a:t>
            </a:r>
          </a:p>
          <a:p>
            <a:endParaRPr lang="en-US" dirty="0"/>
          </a:p>
        </p:txBody>
      </p:sp>
    </p:spTree>
    <p:extLst>
      <p:ext uri="{BB962C8B-B14F-4D97-AF65-F5344CB8AC3E}">
        <p14:creationId xmlns:p14="http://schemas.microsoft.com/office/powerpoint/2010/main" val="7849432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5616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text, person, person, black&#10;&#10;Description automatically generated">
            <a:extLst>
              <a:ext uri="{FF2B5EF4-FFF2-40B4-BE49-F238E27FC236}">
                <a16:creationId xmlns:a16="http://schemas.microsoft.com/office/drawing/2014/main" id="{1331CB74-2BFA-7B3A-D6A4-2EF492F77D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030"/>
            <a:ext cx="4572000" cy="6853940"/>
          </a:xfrm>
          <a:prstGeom prst="rect">
            <a:avLst/>
          </a:prstGeom>
        </p:spPr>
      </p:pic>
    </p:spTree>
    <p:extLst>
      <p:ext uri="{BB962C8B-B14F-4D97-AF65-F5344CB8AC3E}">
        <p14:creationId xmlns:p14="http://schemas.microsoft.com/office/powerpoint/2010/main" val="18266093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Picture 3" descr="A person with a beard&#10;&#10;Description automatically generated with low confidence">
            <a:extLst>
              <a:ext uri="{FF2B5EF4-FFF2-40B4-BE49-F238E27FC236}">
                <a16:creationId xmlns:a16="http://schemas.microsoft.com/office/drawing/2014/main" id="{C59DB309-C006-49D0-4F4D-07BBFCC714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0"/>
            <a:ext cx="5181600" cy="6858000"/>
          </a:xfrm>
          <a:prstGeom prst="rect">
            <a:avLst/>
          </a:prstGeom>
        </p:spPr>
      </p:pic>
    </p:spTree>
    <p:extLst>
      <p:ext uri="{BB962C8B-B14F-4D97-AF65-F5344CB8AC3E}">
        <p14:creationId xmlns:p14="http://schemas.microsoft.com/office/powerpoint/2010/main" val="1843933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5C6A-F786-DCC7-15D0-7ACCB3C98DE4}"/>
              </a:ext>
            </a:extLst>
          </p:cNvPr>
          <p:cNvSpPr>
            <a:spLocks noGrp="1"/>
          </p:cNvSpPr>
          <p:nvPr>
            <p:ph type="title"/>
          </p:nvPr>
        </p:nvSpPr>
        <p:spPr>
          <a:xfrm>
            <a:off x="519447" y="3048000"/>
            <a:ext cx="6889150" cy="1090788"/>
          </a:xfrm>
        </p:spPr>
        <p:txBody>
          <a:bodyPr>
            <a:normAutofit fontScale="90000"/>
          </a:bodyPr>
          <a:lstStyle/>
          <a:p>
            <a:pPr marL="0" marR="0" lvl="0" indent="0" algn="ctr" defTabSz="685800" rtl="0" eaLnBrk="1" fontAlgn="auto" latinLnBrk="0" hangingPunct="1">
              <a:lnSpc>
                <a:spcPct val="90000"/>
              </a:lnSpc>
              <a:spcBef>
                <a:spcPct val="0"/>
              </a:spcBef>
              <a:spcAft>
                <a:spcPts val="450"/>
              </a:spcAft>
              <a:tabLst/>
              <a:defRPr/>
            </a:pPr>
            <a:r>
              <a:rPr kumimoji="0" lang="en-US" sz="49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t>I.  It takes </a:t>
            </a:r>
            <a:r>
              <a:rPr kumimoji="0" lang="en-US" sz="4900" b="1" i="0" u="sng"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t>FOCUS</a:t>
            </a:r>
            <a:br>
              <a:rPr kumimoji="0" lang="en-US" sz="48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br>
            <a:endParaRPr lang="en-US" dirty="0"/>
          </a:p>
        </p:txBody>
      </p:sp>
    </p:spTree>
    <p:extLst>
      <p:ext uri="{BB962C8B-B14F-4D97-AF65-F5344CB8AC3E}">
        <p14:creationId xmlns:p14="http://schemas.microsoft.com/office/powerpoint/2010/main" val="3405263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80466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F863C-4ACA-6A5A-D6A8-DE4AE475EEDC}"/>
              </a:ext>
            </a:extLst>
          </p:cNvPr>
          <p:cNvSpPr>
            <a:spLocks noGrp="1"/>
          </p:cNvSpPr>
          <p:nvPr>
            <p:ph type="title"/>
          </p:nvPr>
        </p:nvSpPr>
        <p:spPr>
          <a:xfrm>
            <a:off x="0" y="753228"/>
            <a:ext cx="7420790" cy="1080938"/>
          </a:xfrm>
        </p:spPr>
        <p:txBody>
          <a:bodyPr>
            <a:normAutofit/>
          </a:bodyPr>
          <a:lstStyle/>
          <a:p>
            <a:pPr algn="ctr"/>
            <a:r>
              <a:rPr lang="en-US" sz="3200" dirty="0"/>
              <a:t>WHEN HUDSON TAYLOR DIED</a:t>
            </a:r>
          </a:p>
        </p:txBody>
      </p:sp>
      <p:sp>
        <p:nvSpPr>
          <p:cNvPr id="3" name="Content Placeholder 2">
            <a:extLst>
              <a:ext uri="{FF2B5EF4-FFF2-40B4-BE49-F238E27FC236}">
                <a16:creationId xmlns:a16="http://schemas.microsoft.com/office/drawing/2014/main" id="{31C7E0E3-2AB3-1695-792F-8CECEAC38E07}"/>
              </a:ext>
            </a:extLst>
          </p:cNvPr>
          <p:cNvSpPr>
            <a:spLocks noGrp="1"/>
          </p:cNvSpPr>
          <p:nvPr>
            <p:ph sz="half" idx="1"/>
          </p:nvPr>
        </p:nvSpPr>
        <p:spPr>
          <a:xfrm>
            <a:off x="533400" y="2336872"/>
            <a:ext cx="3357899" cy="3987727"/>
          </a:xfrm>
        </p:spPr>
        <p:txBody>
          <a:bodyPr>
            <a:normAutofit fontScale="92500"/>
          </a:bodyPr>
          <a:lstStyle/>
          <a:p>
            <a:pPr marL="0" indent="0" algn="ctr">
              <a:buNone/>
            </a:pPr>
            <a:r>
              <a:rPr lang="en-US" sz="2800" dirty="0"/>
              <a:t>18,000 converts traced to his China Inland Mission</a:t>
            </a:r>
          </a:p>
          <a:p>
            <a:pPr marL="0" indent="0" algn="ctr">
              <a:buNone/>
            </a:pPr>
            <a:endParaRPr lang="en-US" sz="1100" dirty="0"/>
          </a:p>
          <a:p>
            <a:pPr marL="0" indent="0" algn="ctr">
              <a:buNone/>
            </a:pPr>
            <a:r>
              <a:rPr lang="en-US" sz="2800" dirty="0"/>
              <a:t>300 stations of work, 20 in unevangelized areas </a:t>
            </a:r>
          </a:p>
          <a:p>
            <a:pPr marL="0" indent="0" algn="ctr">
              <a:buNone/>
            </a:pPr>
            <a:endParaRPr lang="en-US" sz="1100" dirty="0"/>
          </a:p>
          <a:p>
            <a:pPr marL="0" indent="0" algn="ctr">
              <a:buNone/>
            </a:pPr>
            <a:r>
              <a:rPr lang="en-US" sz="2800" dirty="0"/>
              <a:t>700 Chinese workers taking the gospel</a:t>
            </a:r>
          </a:p>
          <a:p>
            <a:pPr marL="0" indent="0">
              <a:buNone/>
            </a:pPr>
            <a:endParaRPr lang="en-US" dirty="0"/>
          </a:p>
        </p:txBody>
      </p:sp>
      <p:sp>
        <p:nvSpPr>
          <p:cNvPr id="4" name="Content Placeholder 3">
            <a:extLst>
              <a:ext uri="{FF2B5EF4-FFF2-40B4-BE49-F238E27FC236}">
                <a16:creationId xmlns:a16="http://schemas.microsoft.com/office/drawing/2014/main" id="{5D51C0FD-5267-71A0-9A3E-D7D16EA2C09A}"/>
              </a:ext>
            </a:extLst>
          </p:cNvPr>
          <p:cNvSpPr>
            <a:spLocks noGrp="1"/>
          </p:cNvSpPr>
          <p:nvPr>
            <p:ph sz="half" idx="2"/>
          </p:nvPr>
        </p:nvSpPr>
        <p:spPr>
          <a:xfrm>
            <a:off x="4800600" y="2531077"/>
            <a:ext cx="3359661" cy="3599316"/>
          </a:xfrm>
        </p:spPr>
        <p:txBody>
          <a:bodyPr>
            <a:normAutofit fontScale="92500"/>
          </a:bodyPr>
          <a:lstStyle/>
          <a:p>
            <a:pPr marL="0" indent="0" algn="ctr">
              <a:buNone/>
            </a:pPr>
            <a:r>
              <a:rPr lang="en-US" sz="2800" dirty="0"/>
              <a:t>125 schools started</a:t>
            </a:r>
          </a:p>
          <a:p>
            <a:pPr marL="0" indent="0" algn="ctr">
              <a:buNone/>
            </a:pPr>
            <a:endParaRPr lang="en-US" sz="1100" dirty="0"/>
          </a:p>
          <a:p>
            <a:pPr marL="0" indent="0" algn="ctr">
              <a:buNone/>
            </a:pPr>
            <a:r>
              <a:rPr lang="en-US" sz="2800" dirty="0"/>
              <a:t>849 missionaries in all 18 provinces, up from a few dozen </a:t>
            </a:r>
          </a:p>
          <a:p>
            <a:pPr marL="0" indent="0" algn="ctr">
              <a:buNone/>
            </a:pPr>
            <a:endParaRPr lang="en-US" sz="1100" dirty="0"/>
          </a:p>
          <a:p>
            <a:pPr marL="0" indent="0" algn="ctr">
              <a:buNone/>
            </a:pPr>
            <a:r>
              <a:rPr lang="en-US" sz="2800" dirty="0"/>
              <a:t>*Underground Chinese Church is Thriving today!! </a:t>
            </a:r>
          </a:p>
          <a:p>
            <a:pPr marL="0" indent="0">
              <a:buNone/>
            </a:pPr>
            <a:endParaRPr lang="en-US" dirty="0"/>
          </a:p>
        </p:txBody>
      </p:sp>
    </p:spTree>
    <p:extLst>
      <p:ext uri="{BB962C8B-B14F-4D97-AF65-F5344CB8AC3E}">
        <p14:creationId xmlns:p14="http://schemas.microsoft.com/office/powerpoint/2010/main" val="34768553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08138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5C6A-F786-DCC7-15D0-7ACCB3C98DE4}"/>
              </a:ext>
            </a:extLst>
          </p:cNvPr>
          <p:cNvSpPr>
            <a:spLocks noGrp="1"/>
          </p:cNvSpPr>
          <p:nvPr>
            <p:ph type="title"/>
          </p:nvPr>
        </p:nvSpPr>
        <p:spPr>
          <a:xfrm>
            <a:off x="152400" y="3048000"/>
            <a:ext cx="7256197" cy="1090788"/>
          </a:xfrm>
        </p:spPr>
        <p:txBody>
          <a:bodyPr>
            <a:normAutofit fontScale="90000"/>
          </a:bodyPr>
          <a:lstStyle/>
          <a:p>
            <a:pPr marL="0" marR="0" lvl="0" indent="0" algn="ctr" defTabSz="685800" rtl="0" eaLnBrk="1" fontAlgn="auto" latinLnBrk="0" hangingPunct="1">
              <a:lnSpc>
                <a:spcPct val="90000"/>
              </a:lnSpc>
              <a:spcBef>
                <a:spcPct val="0"/>
              </a:spcBef>
              <a:spcAft>
                <a:spcPts val="450"/>
              </a:spcAft>
              <a:tabLst/>
              <a:defRPr/>
            </a:pPr>
            <a:r>
              <a:rPr lang="en-US" sz="4900" b="1" dirty="0">
                <a:ln w="12700">
                  <a:solidFill>
                    <a:prstClr val="black"/>
                  </a:solidFill>
                </a:ln>
                <a:solidFill>
                  <a:srgbClr val="FFFFFF"/>
                </a:solidFill>
                <a:latin typeface="Trebuchet MS" panose="020B0603020202020204"/>
                <a:ea typeface="+mn-ea"/>
                <a:cs typeface="+mn-cs"/>
              </a:rPr>
              <a:t>IV</a:t>
            </a:r>
            <a:r>
              <a:rPr kumimoji="0" lang="en-US" sz="49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t>.  It takes </a:t>
            </a:r>
            <a:r>
              <a:rPr lang="en-US" sz="4900" b="1" u="sng" dirty="0">
                <a:ln w="12700">
                  <a:solidFill>
                    <a:prstClr val="black"/>
                  </a:solidFill>
                </a:ln>
                <a:solidFill>
                  <a:srgbClr val="FFFFFF"/>
                </a:solidFill>
                <a:latin typeface="Trebuchet MS" panose="020B0603020202020204"/>
                <a:ea typeface="+mn-ea"/>
                <a:cs typeface="+mn-cs"/>
              </a:rPr>
              <a:t>FEARLESSNESS</a:t>
            </a:r>
            <a:br>
              <a:rPr kumimoji="0" lang="en-US" sz="48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br>
            <a:endParaRPr lang="en-US" dirty="0"/>
          </a:p>
        </p:txBody>
      </p:sp>
    </p:spTree>
    <p:extLst>
      <p:ext uri="{BB962C8B-B14F-4D97-AF65-F5344CB8AC3E}">
        <p14:creationId xmlns:p14="http://schemas.microsoft.com/office/powerpoint/2010/main" val="30510812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05266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299509-5E6B-4263-AD24-662CEFC6D2C6}"/>
              </a:ext>
            </a:extLst>
          </p:cNvPr>
          <p:cNvSpPr txBox="1"/>
          <p:nvPr/>
        </p:nvSpPr>
        <p:spPr>
          <a:xfrm>
            <a:off x="715765" y="1066005"/>
            <a:ext cx="6400800" cy="3615267"/>
          </a:xfrm>
          <a:prstGeom prst="rect">
            <a:avLst/>
          </a:prstGeom>
        </p:spPr>
        <p:txBody>
          <a:bodyPr vert="horz" lIns="91440" tIns="45720" rIns="91440" bIns="45720" rtlCol="0" anchor="ctr">
            <a:normAutofit/>
          </a:bodyPr>
          <a:lstStyle/>
          <a:p>
            <a:pPr algn="ctr">
              <a:spcBef>
                <a:spcPct val="20000"/>
              </a:spcBef>
              <a:spcAft>
                <a:spcPts val="600"/>
              </a:spcAft>
              <a:buClr>
                <a:schemeClr val="tx1"/>
              </a:buClr>
              <a:buSzPct val="80000"/>
            </a:pPr>
            <a:r>
              <a:rPr lang="en-US" sz="3200" i="1" dirty="0"/>
              <a:t>“Only person who likes change is a wet baby.”</a:t>
            </a:r>
          </a:p>
          <a:p>
            <a:pPr algn="ctr">
              <a:spcBef>
                <a:spcPct val="20000"/>
              </a:spcBef>
              <a:spcAft>
                <a:spcPts val="600"/>
              </a:spcAft>
              <a:buClr>
                <a:schemeClr val="tx1"/>
              </a:buClr>
              <a:buSzPct val="80000"/>
            </a:pPr>
            <a:endParaRPr lang="en-US" sz="1000" b="1" i="1" dirty="0"/>
          </a:p>
          <a:p>
            <a:pPr algn="ctr">
              <a:spcBef>
                <a:spcPct val="20000"/>
              </a:spcBef>
              <a:spcAft>
                <a:spcPts val="600"/>
              </a:spcAft>
              <a:buClr>
                <a:schemeClr val="tx1"/>
              </a:buClr>
              <a:buSzPct val="80000"/>
            </a:pPr>
            <a:r>
              <a:rPr lang="en-US" sz="2800" b="1" i="1" dirty="0">
                <a:solidFill>
                  <a:srgbClr val="00B0F0"/>
                </a:solidFill>
              </a:rPr>
              <a:t>MARK TWAIN</a:t>
            </a:r>
          </a:p>
        </p:txBody>
      </p:sp>
    </p:spTree>
    <p:extLst>
      <p:ext uri="{BB962C8B-B14F-4D97-AF65-F5344CB8AC3E}">
        <p14:creationId xmlns:p14="http://schemas.microsoft.com/office/powerpoint/2010/main" val="24111996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31775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299509-5E6B-4263-AD24-662CEFC6D2C6}"/>
              </a:ext>
            </a:extLst>
          </p:cNvPr>
          <p:cNvSpPr txBox="1"/>
          <p:nvPr/>
        </p:nvSpPr>
        <p:spPr>
          <a:xfrm>
            <a:off x="152400" y="1447800"/>
            <a:ext cx="7848600" cy="3615267"/>
          </a:xfrm>
          <a:prstGeom prst="rect">
            <a:avLst/>
          </a:prstGeom>
        </p:spPr>
        <p:txBody>
          <a:bodyPr vert="horz" lIns="91440" tIns="45720" rIns="91440" bIns="45720" rtlCol="0" anchor="ctr">
            <a:normAutofit/>
          </a:bodyPr>
          <a:lstStyle/>
          <a:p>
            <a:pPr algn="ctr">
              <a:spcBef>
                <a:spcPct val="20000"/>
              </a:spcBef>
              <a:spcAft>
                <a:spcPts val="600"/>
              </a:spcAft>
              <a:buClr>
                <a:schemeClr val="tx1"/>
              </a:buClr>
              <a:buSzPct val="80000"/>
            </a:pPr>
            <a:r>
              <a:rPr lang="en-US" sz="3200" i="1" dirty="0"/>
              <a:t>“There is no job quite like the pastorate where you can displease so many of God’s people while pleasing Him.” </a:t>
            </a:r>
          </a:p>
          <a:p>
            <a:pPr algn="ctr">
              <a:spcBef>
                <a:spcPct val="20000"/>
              </a:spcBef>
              <a:spcAft>
                <a:spcPts val="600"/>
              </a:spcAft>
              <a:buClr>
                <a:schemeClr val="tx1"/>
              </a:buClr>
              <a:buSzPct val="80000"/>
            </a:pPr>
            <a:endParaRPr lang="en-US" sz="1000" b="1" i="1" dirty="0"/>
          </a:p>
          <a:p>
            <a:pPr algn="ctr">
              <a:spcBef>
                <a:spcPct val="20000"/>
              </a:spcBef>
              <a:spcAft>
                <a:spcPts val="600"/>
              </a:spcAft>
              <a:buClr>
                <a:schemeClr val="tx1"/>
              </a:buClr>
              <a:buSzPct val="80000"/>
            </a:pPr>
            <a:r>
              <a:rPr lang="en-US" sz="2800" b="1" i="1" dirty="0">
                <a:solidFill>
                  <a:srgbClr val="00B0F0"/>
                </a:solidFill>
              </a:rPr>
              <a:t>JIM LYTLE</a:t>
            </a:r>
          </a:p>
        </p:txBody>
      </p:sp>
    </p:spTree>
    <p:extLst>
      <p:ext uri="{BB962C8B-B14F-4D97-AF65-F5344CB8AC3E}">
        <p14:creationId xmlns:p14="http://schemas.microsoft.com/office/powerpoint/2010/main" val="21257597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9792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304800" y="1565236"/>
            <a:ext cx="8229600" cy="25146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The fear of mankind is a snare, but the one who trusts in the</a:t>
            </a:r>
            <a:r>
              <a:rPr kumimoji="0" lang="en-US" sz="28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 </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L</a:t>
            </a:r>
            <a:r>
              <a:rPr kumimoji="0" lang="en-US" sz="28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ORD</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is protected</a:t>
            </a:r>
            <a:r>
              <a:rPr kumimoji="0" lang="en-US" sz="28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a:t>
            </a:r>
            <a:br>
              <a:rPr kumimoji="0" lang="en-US" sz="2800" b="0" i="1" u="none" strike="noStrike" kern="1200" cap="none" spc="0" normalizeH="0" baseline="0" noProof="0" dirty="0">
                <a:ln>
                  <a:noFill/>
                </a:ln>
                <a:effectLst/>
                <a:uLnTx/>
                <a:uFillTx/>
                <a:latin typeface="Trebuchet MS" panose="020B0603020202020204"/>
                <a:ea typeface="+mn-ea"/>
                <a:cs typeface="Arial" panose="020B0604020202020204" pitchFamily="34" charset="0"/>
              </a:rPr>
            </a:br>
            <a:br>
              <a:rPr kumimoji="0" lang="en-US" sz="2800" b="0" i="1" u="none" strike="noStrike" kern="1200" cap="none" spc="0" normalizeH="0" baseline="0" noProof="0" dirty="0">
                <a:ln>
                  <a:noFill/>
                </a:ln>
                <a:solidFill>
                  <a:schemeClr val="bg1"/>
                </a:solidFill>
                <a:effectLst/>
                <a:uLnTx/>
                <a:uFillTx/>
                <a:latin typeface="Trebuchet MS" panose="020B0603020202020204"/>
                <a:ea typeface="+mn-ea"/>
                <a:cs typeface="Arial" panose="020B0604020202020204" pitchFamily="34" charset="0"/>
              </a:rPr>
            </a:br>
            <a:endParaRPr kumimoji="0" lang="en-US" sz="3100" b="0" i="1" u="none" strike="noStrike" kern="1200" cap="none" spc="0" normalizeH="0" noProof="0" dirty="0">
              <a:ln>
                <a:noFill/>
              </a:ln>
              <a:solidFill>
                <a:schemeClr val="bg1"/>
              </a:solidFill>
              <a:effectLst/>
              <a:uLnTx/>
              <a:uFillTx/>
              <a:latin typeface="Trebuchet MS" panose="020B0603020202020204"/>
              <a:ea typeface="+mn-ea"/>
              <a:cs typeface="Arial" panose="020B0604020202020204" pitchFamily="34" charset="0"/>
            </a:endParaRP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PROVERBS 29:25</a:t>
            </a:r>
          </a:p>
          <a:p>
            <a:endParaRPr lang="en-US" dirty="0"/>
          </a:p>
        </p:txBody>
      </p:sp>
    </p:spTree>
    <p:extLst>
      <p:ext uri="{BB962C8B-B14F-4D97-AF65-F5344CB8AC3E}">
        <p14:creationId xmlns:p14="http://schemas.microsoft.com/office/powerpoint/2010/main" val="3268676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96908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53741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304800" y="1565236"/>
            <a:ext cx="8686800" cy="2514600"/>
          </a:xfrm>
        </p:spPr>
        <p:txBody>
          <a:bodyPr>
            <a:normAutofit fontScale="9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For it is said, “His letters are weighty and powerful, but his physical presence is weak and his public speaking amounts to nothing.”</a:t>
            </a:r>
            <a:b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br>
            <a:b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br>
            <a:br>
              <a:rPr kumimoji="0" lang="en-US" sz="2800" b="0" i="1" u="none" strike="noStrike" kern="1200" cap="none" spc="0" normalizeH="0" baseline="0" noProof="0" dirty="0">
                <a:ln>
                  <a:noFill/>
                </a:ln>
                <a:solidFill>
                  <a:schemeClr val="bg1"/>
                </a:solidFill>
                <a:effectLst/>
                <a:uLnTx/>
                <a:uFillTx/>
                <a:latin typeface="Trebuchet MS" panose="020B0603020202020204"/>
                <a:ea typeface="+mn-ea"/>
                <a:cs typeface="Arial" panose="020B0604020202020204" pitchFamily="34" charset="0"/>
              </a:rPr>
            </a:br>
            <a:endParaRPr kumimoji="0" lang="en-US" sz="3100" b="0" i="1" u="none" strike="noStrike" kern="1200" cap="none" spc="0" normalizeH="0" noProof="0" dirty="0">
              <a:ln>
                <a:noFill/>
              </a:ln>
              <a:solidFill>
                <a:schemeClr val="bg1"/>
              </a:solidFill>
              <a:effectLst/>
              <a:uLnTx/>
              <a:uFillTx/>
              <a:latin typeface="Trebuchet MS" panose="020B0603020202020204"/>
              <a:ea typeface="+mn-ea"/>
              <a:cs typeface="Arial" panose="020B0604020202020204" pitchFamily="34" charset="0"/>
            </a:endParaRP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2 CORINTHIANS 10:10</a:t>
            </a:r>
          </a:p>
          <a:p>
            <a:endParaRPr lang="en-US" dirty="0"/>
          </a:p>
        </p:txBody>
      </p:sp>
    </p:spTree>
    <p:extLst>
      <p:ext uri="{BB962C8B-B14F-4D97-AF65-F5344CB8AC3E}">
        <p14:creationId xmlns:p14="http://schemas.microsoft.com/office/powerpoint/2010/main" val="35495099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265957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304800" y="1371600"/>
            <a:ext cx="8458200" cy="2514600"/>
          </a:xfrm>
        </p:spPr>
        <p:txBody>
          <a:bodyP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For God has not given us a spirit of fear, but one of power, love, and sound judgment. </a:t>
            </a:r>
            <a:b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br>
            <a:b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br>
            <a:endParaRPr kumimoji="0" lang="en-US" b="0" i="1" u="none" strike="noStrike" kern="1200" cap="none" spc="0" normalizeH="0" noProof="0" dirty="0">
              <a:ln>
                <a:noFill/>
              </a:ln>
              <a:effectLst/>
              <a:uLnTx/>
              <a:uFillTx/>
              <a:latin typeface="Trebuchet MS" panose="020B0603020202020204"/>
              <a:ea typeface="+mn-ea"/>
              <a:cs typeface="Arial" panose="020B0604020202020204" pitchFamily="34" charset="0"/>
            </a:endParaRP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2 TIMOTHY 1:7</a:t>
            </a:r>
          </a:p>
          <a:p>
            <a:endParaRPr lang="en-US" dirty="0"/>
          </a:p>
        </p:txBody>
      </p:sp>
    </p:spTree>
    <p:extLst>
      <p:ext uri="{BB962C8B-B14F-4D97-AF65-F5344CB8AC3E}">
        <p14:creationId xmlns:p14="http://schemas.microsoft.com/office/powerpoint/2010/main" val="39528175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03917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5C6A-F786-DCC7-15D0-7ACCB3C98DE4}"/>
              </a:ext>
            </a:extLst>
          </p:cNvPr>
          <p:cNvSpPr>
            <a:spLocks noGrp="1"/>
          </p:cNvSpPr>
          <p:nvPr>
            <p:ph type="title"/>
          </p:nvPr>
        </p:nvSpPr>
        <p:spPr>
          <a:xfrm>
            <a:off x="0" y="3048000"/>
            <a:ext cx="7543800" cy="1090788"/>
          </a:xfrm>
        </p:spPr>
        <p:txBody>
          <a:bodyPr>
            <a:normAutofit fontScale="90000"/>
          </a:bodyPr>
          <a:lstStyle/>
          <a:p>
            <a:pPr marL="0" marR="0" lvl="0" indent="0" algn="ctr" defTabSz="685800" rtl="0" eaLnBrk="1" fontAlgn="auto" latinLnBrk="0" hangingPunct="1">
              <a:lnSpc>
                <a:spcPct val="90000"/>
              </a:lnSpc>
              <a:spcBef>
                <a:spcPct val="0"/>
              </a:spcBef>
              <a:spcAft>
                <a:spcPts val="450"/>
              </a:spcAft>
              <a:tabLst/>
              <a:defRPr/>
            </a:pPr>
            <a:r>
              <a:rPr kumimoji="0" lang="en-US" sz="49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t>V.  It takes </a:t>
            </a:r>
            <a:r>
              <a:rPr lang="en-US" sz="4900" b="1" u="sng" dirty="0">
                <a:ln w="12700">
                  <a:solidFill>
                    <a:prstClr val="black"/>
                  </a:solidFill>
                </a:ln>
                <a:solidFill>
                  <a:srgbClr val="FFFFFF"/>
                </a:solidFill>
                <a:latin typeface="Trebuchet MS" panose="020B0603020202020204"/>
                <a:ea typeface="+mn-ea"/>
                <a:cs typeface="+mn-cs"/>
              </a:rPr>
              <a:t>FELEGATION</a:t>
            </a:r>
            <a:br>
              <a:rPr kumimoji="0" lang="en-US" sz="48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br>
            <a:endParaRPr lang="en-US" dirty="0"/>
          </a:p>
        </p:txBody>
      </p:sp>
    </p:spTree>
    <p:extLst>
      <p:ext uri="{BB962C8B-B14F-4D97-AF65-F5344CB8AC3E}">
        <p14:creationId xmlns:p14="http://schemas.microsoft.com/office/powerpoint/2010/main" val="287502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6201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 name="Picture 4" descr="A person playing an instrument&#10;&#10;Description automatically generated with medium confidence">
            <a:extLst>
              <a:ext uri="{FF2B5EF4-FFF2-40B4-BE49-F238E27FC236}">
                <a16:creationId xmlns:a16="http://schemas.microsoft.com/office/drawing/2014/main" id="{B6B945B9-5BDA-8957-E663-53C83123C4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250" y="0"/>
            <a:ext cx="6667500" cy="6858000"/>
          </a:xfrm>
          <a:prstGeom prst="rect">
            <a:avLst/>
          </a:prstGeom>
        </p:spPr>
      </p:pic>
    </p:spTree>
    <p:extLst>
      <p:ext uri="{BB962C8B-B14F-4D97-AF65-F5344CB8AC3E}">
        <p14:creationId xmlns:p14="http://schemas.microsoft.com/office/powerpoint/2010/main" val="1818688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40717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5EE2BA-AABB-6EB7-569B-AA2868387EC7}"/>
              </a:ext>
            </a:extLst>
          </p:cNvPr>
          <p:cNvSpPr txBox="1"/>
          <p:nvPr/>
        </p:nvSpPr>
        <p:spPr>
          <a:xfrm>
            <a:off x="456614" y="228600"/>
            <a:ext cx="8230772" cy="4847481"/>
          </a:xfrm>
          <a:prstGeom prst="rect">
            <a:avLst/>
          </a:prstGeom>
          <a:noFill/>
        </p:spPr>
        <p:txBody>
          <a:bodyPr wrap="square" rtlCol="0">
            <a:spAutoFit/>
          </a:bodyPr>
          <a:lstStyle/>
          <a:p>
            <a:r>
              <a:rPr lang="en-US" sz="2800" b="1" dirty="0">
                <a:cs typeface="Arial" panose="020B0604020202020204" pitchFamily="34" charset="0"/>
              </a:rPr>
              <a:t>CHARACTER --- </a:t>
            </a:r>
            <a:r>
              <a:rPr lang="en-US" sz="2800" dirty="0">
                <a:cs typeface="Arial" panose="020B0604020202020204" pitchFamily="34" charset="0"/>
              </a:rPr>
              <a:t>Godly</a:t>
            </a:r>
          </a:p>
          <a:p>
            <a:endParaRPr lang="en-US" sz="1000" b="1" dirty="0">
              <a:cs typeface="Arial" panose="020B0604020202020204" pitchFamily="34" charset="0"/>
            </a:endParaRPr>
          </a:p>
          <a:p>
            <a:r>
              <a:rPr lang="en-US" sz="2800" b="1" dirty="0">
                <a:cs typeface="Arial" panose="020B0604020202020204" pitchFamily="34" charset="0"/>
              </a:rPr>
              <a:t>COMPETENCY --- </a:t>
            </a:r>
            <a:r>
              <a:rPr lang="en-US" sz="2800" dirty="0">
                <a:cs typeface="Arial" panose="020B0604020202020204" pitchFamily="34" charset="0"/>
              </a:rPr>
              <a:t>Gifted</a:t>
            </a:r>
          </a:p>
          <a:p>
            <a:endParaRPr lang="en-US" sz="1000" dirty="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COMMITMENT --- </a:t>
            </a:r>
            <a:r>
              <a:rPr kumimoji="0" lang="en-US" sz="2800" b="0"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Guarantee Follow </a:t>
            </a:r>
            <a:r>
              <a:rPr lang="en-US" sz="2800" dirty="0">
                <a:solidFill>
                  <a:prstClr val="white"/>
                </a:solidFill>
                <a:latin typeface="Trebuchet MS" panose="020B0603020202020204"/>
                <a:cs typeface="Arial" panose="020B0604020202020204" pitchFamily="34" charset="0"/>
              </a:rPr>
              <a:t>T</a:t>
            </a:r>
            <a:r>
              <a:rPr kumimoji="0" lang="en-US" sz="2800" b="0" i="0" u="none" strike="noStrike" kern="1200" cap="none" spc="0" normalizeH="0" baseline="0" noProof="0" dirty="0" err="1">
                <a:ln>
                  <a:noFill/>
                </a:ln>
                <a:solidFill>
                  <a:prstClr val="white"/>
                </a:solidFill>
                <a:effectLst/>
                <a:uLnTx/>
                <a:uFillTx/>
                <a:latin typeface="Trebuchet MS" panose="020B0603020202020204"/>
                <a:ea typeface="+mn-ea"/>
                <a:cs typeface="Arial" panose="020B0604020202020204" pitchFamily="34" charset="0"/>
              </a:rPr>
              <a:t>hrough</a:t>
            </a:r>
            <a:endParaRPr kumimoji="0" lang="en-US" sz="2800" b="0"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endParaRPr>
          </a:p>
          <a:p>
            <a:endParaRPr lang="en-US" sz="1000" b="1" dirty="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CAPACITY --- </a:t>
            </a:r>
            <a:r>
              <a:rPr kumimoji="0" lang="en-US" sz="2800" b="0"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Growth Potential</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CHEMISTRY --- </a:t>
            </a:r>
            <a:r>
              <a:rPr kumimoji="0" lang="en-US" sz="2800" b="0"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Great Fit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endParaRPr>
          </a:p>
          <a:p>
            <a:r>
              <a:rPr lang="en-US" sz="2800" b="1" dirty="0">
                <a:cs typeface="Arial" panose="020B0604020202020204" pitchFamily="34" charset="0"/>
              </a:rPr>
              <a:t>CALLING --- </a:t>
            </a:r>
            <a:r>
              <a:rPr lang="en-US" sz="2800" dirty="0">
                <a:cs typeface="Arial" panose="020B0604020202020204" pitchFamily="34" charset="0"/>
              </a:rPr>
              <a:t>God’s Hand Upon Them</a:t>
            </a:r>
          </a:p>
          <a:p>
            <a:endParaRPr lang="en-US" sz="1000" b="1" dirty="0">
              <a:cs typeface="Arial" panose="020B0604020202020204" pitchFamily="34" charset="0"/>
            </a:endParaRPr>
          </a:p>
          <a:p>
            <a:r>
              <a:rPr lang="en-US" sz="2800" b="1" dirty="0">
                <a:cs typeface="Arial" panose="020B0604020202020204" pitchFamily="34" charset="0"/>
              </a:rPr>
              <a:t>COMMUNICATION --- </a:t>
            </a:r>
            <a:r>
              <a:rPr lang="en-US" sz="2800" dirty="0">
                <a:cs typeface="Arial" panose="020B0604020202020204" pitchFamily="34" charset="0"/>
              </a:rPr>
              <a:t>Good With People</a:t>
            </a:r>
          </a:p>
          <a:p>
            <a:endParaRPr lang="en-US" sz="1000" dirty="0">
              <a:cs typeface="Arial" panose="020B0604020202020204" pitchFamily="34" charset="0"/>
            </a:endParaRPr>
          </a:p>
          <a:p>
            <a:r>
              <a:rPr lang="en-US" sz="2800" b="1" dirty="0">
                <a:cs typeface="Arial" panose="020B0604020202020204" pitchFamily="34" charset="0"/>
              </a:rPr>
              <a:t>COURAGE --- Got Guts</a:t>
            </a:r>
          </a:p>
          <a:p>
            <a:endParaRPr lang="en-US" sz="1500" b="1" dirty="0">
              <a:cs typeface="Arial" panose="020B0604020202020204" pitchFamily="34" charset="0"/>
            </a:endParaRPr>
          </a:p>
        </p:txBody>
      </p:sp>
    </p:spTree>
    <p:extLst>
      <p:ext uri="{BB962C8B-B14F-4D97-AF65-F5344CB8AC3E}">
        <p14:creationId xmlns:p14="http://schemas.microsoft.com/office/powerpoint/2010/main" val="2898932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600200"/>
            <a:ext cx="6477000" cy="1646605"/>
          </a:xfrm>
          <a:prstGeom prst="rect">
            <a:avLst/>
          </a:prstGeom>
          <a:noFill/>
        </p:spPr>
        <p:txBody>
          <a:bodyPr wrap="square" rtlCol="0">
            <a:spAutoFit/>
          </a:bodyPr>
          <a:lstStyle/>
          <a:p>
            <a:r>
              <a:rPr lang="en-US" sz="4000" b="1" u="sng" dirty="0">
                <a:cs typeface="Arial" panose="020B0604020202020204" pitchFamily="34" charset="0"/>
              </a:rPr>
              <a:t>START</a:t>
            </a:r>
            <a:r>
              <a:rPr lang="en-US" sz="4000" b="1" dirty="0">
                <a:cs typeface="Arial" panose="020B0604020202020204" pitchFamily="34" charset="0"/>
              </a:rPr>
              <a:t> </a:t>
            </a:r>
            <a:r>
              <a:rPr lang="en-US" sz="4000" dirty="0">
                <a:cs typeface="Arial" panose="020B0604020202020204" pitchFamily="34" charset="0"/>
              </a:rPr>
              <a:t>of Jesus’ Ministry</a:t>
            </a:r>
          </a:p>
          <a:p>
            <a:endParaRPr lang="en-US" sz="4000" dirty="0">
              <a:cs typeface="Arial" panose="020B0604020202020204" pitchFamily="34" charset="0"/>
            </a:endParaRPr>
          </a:p>
          <a:p>
            <a:endParaRPr lang="en-US" sz="2100" b="1" i="1" dirty="0">
              <a:solidFill>
                <a:schemeClr val="bg1"/>
              </a:solidFill>
            </a:endParaRPr>
          </a:p>
        </p:txBody>
      </p:sp>
    </p:spTree>
    <p:extLst>
      <p:ext uri="{BB962C8B-B14F-4D97-AF65-F5344CB8AC3E}">
        <p14:creationId xmlns:p14="http://schemas.microsoft.com/office/powerpoint/2010/main" val="35970068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5EE2BA-AABB-6EB7-569B-AA2868387EC7}"/>
              </a:ext>
            </a:extLst>
          </p:cNvPr>
          <p:cNvSpPr txBox="1"/>
          <p:nvPr/>
        </p:nvSpPr>
        <p:spPr>
          <a:xfrm>
            <a:off x="456614" y="228600"/>
            <a:ext cx="8230772" cy="6771084"/>
          </a:xfrm>
          <a:prstGeom prst="rect">
            <a:avLst/>
          </a:prstGeom>
          <a:noFill/>
        </p:spPr>
        <p:txBody>
          <a:bodyPr wrap="square" rtlCol="0">
            <a:spAutoFit/>
          </a:bodyPr>
          <a:lstStyle/>
          <a:p>
            <a:r>
              <a:rPr lang="en-US" sz="2800" b="1" dirty="0">
                <a:cs typeface="Arial" panose="020B0604020202020204" pitchFamily="34" charset="0"/>
              </a:rPr>
              <a:t>CHARACTER --- </a:t>
            </a:r>
            <a:r>
              <a:rPr lang="en-US" sz="2800" dirty="0">
                <a:cs typeface="Arial" panose="020B0604020202020204" pitchFamily="34" charset="0"/>
              </a:rPr>
              <a:t>Godly</a:t>
            </a:r>
          </a:p>
          <a:p>
            <a:endParaRPr lang="en-US" sz="1000" b="1" dirty="0">
              <a:cs typeface="Arial" panose="020B0604020202020204" pitchFamily="34" charset="0"/>
            </a:endParaRPr>
          </a:p>
          <a:p>
            <a:r>
              <a:rPr lang="en-US" sz="2800" b="1" dirty="0">
                <a:cs typeface="Arial" panose="020B0604020202020204" pitchFamily="34" charset="0"/>
              </a:rPr>
              <a:t>COMPETENCY --- </a:t>
            </a:r>
            <a:r>
              <a:rPr lang="en-US" sz="2800" dirty="0">
                <a:cs typeface="Arial" panose="020B0604020202020204" pitchFamily="34" charset="0"/>
              </a:rPr>
              <a:t>Gifted</a:t>
            </a:r>
          </a:p>
          <a:p>
            <a:endParaRPr lang="en-US" sz="1000" dirty="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COMMITMENT --- </a:t>
            </a:r>
            <a:r>
              <a:rPr kumimoji="0" lang="en-US" sz="2800" b="0"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Guarantee Follow </a:t>
            </a:r>
            <a:r>
              <a:rPr lang="en-US" sz="2800" dirty="0">
                <a:solidFill>
                  <a:prstClr val="white"/>
                </a:solidFill>
                <a:latin typeface="Trebuchet MS" panose="020B0603020202020204"/>
                <a:cs typeface="Arial" panose="020B0604020202020204" pitchFamily="34" charset="0"/>
              </a:rPr>
              <a:t>T</a:t>
            </a:r>
            <a:r>
              <a:rPr kumimoji="0" lang="en-US" sz="2800" b="0" i="0" u="none" strike="noStrike" kern="1200" cap="none" spc="0" normalizeH="0" baseline="0" noProof="0" dirty="0" err="1">
                <a:ln>
                  <a:noFill/>
                </a:ln>
                <a:solidFill>
                  <a:prstClr val="white"/>
                </a:solidFill>
                <a:effectLst/>
                <a:uLnTx/>
                <a:uFillTx/>
                <a:latin typeface="Trebuchet MS" panose="020B0603020202020204"/>
                <a:ea typeface="+mn-ea"/>
                <a:cs typeface="Arial" panose="020B0604020202020204" pitchFamily="34" charset="0"/>
              </a:rPr>
              <a:t>hrough</a:t>
            </a:r>
            <a:endParaRPr kumimoji="0" lang="en-US" sz="2800" b="0"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endParaRPr>
          </a:p>
          <a:p>
            <a:endParaRPr lang="en-US" sz="1000" b="1" dirty="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CAPACITY --- </a:t>
            </a:r>
            <a:r>
              <a:rPr kumimoji="0" lang="en-US" sz="2800" b="0"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Growth Potential</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CHEMISTRY --- </a:t>
            </a:r>
            <a:r>
              <a:rPr kumimoji="0" lang="en-US" sz="2800" b="0"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Great Fit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endParaRPr>
          </a:p>
          <a:p>
            <a:r>
              <a:rPr lang="en-US" sz="2800" b="1" dirty="0">
                <a:cs typeface="Arial" panose="020B0604020202020204" pitchFamily="34" charset="0"/>
              </a:rPr>
              <a:t>CALLING --- </a:t>
            </a:r>
            <a:r>
              <a:rPr lang="en-US" sz="2800" dirty="0">
                <a:cs typeface="Arial" panose="020B0604020202020204" pitchFamily="34" charset="0"/>
              </a:rPr>
              <a:t>God’s Hand Upon Them</a:t>
            </a:r>
          </a:p>
          <a:p>
            <a:endParaRPr lang="en-US" sz="1000" b="1" dirty="0">
              <a:cs typeface="Arial" panose="020B0604020202020204" pitchFamily="34" charset="0"/>
            </a:endParaRPr>
          </a:p>
          <a:p>
            <a:r>
              <a:rPr lang="en-US" sz="2800" b="1" dirty="0">
                <a:cs typeface="Arial" panose="020B0604020202020204" pitchFamily="34" charset="0"/>
              </a:rPr>
              <a:t>COMMUNICATION --- </a:t>
            </a:r>
            <a:r>
              <a:rPr lang="en-US" sz="2800" dirty="0">
                <a:cs typeface="Arial" panose="020B0604020202020204" pitchFamily="34" charset="0"/>
              </a:rPr>
              <a:t>Good With People</a:t>
            </a:r>
          </a:p>
          <a:p>
            <a:endParaRPr lang="en-US" sz="1000" dirty="0">
              <a:cs typeface="Arial" panose="020B0604020202020204" pitchFamily="34" charset="0"/>
            </a:endParaRPr>
          </a:p>
          <a:p>
            <a:r>
              <a:rPr lang="en-US" sz="2800" b="1" dirty="0">
                <a:cs typeface="Arial" panose="020B0604020202020204" pitchFamily="34" charset="0"/>
              </a:rPr>
              <a:t>COURAGE --- Got Guts</a:t>
            </a:r>
          </a:p>
          <a:p>
            <a:endParaRPr lang="en-US" sz="1500" b="1" dirty="0">
              <a:cs typeface="Arial" panose="020B0604020202020204" pitchFamily="34" charset="0"/>
            </a:endParaRPr>
          </a:p>
          <a:p>
            <a:r>
              <a:rPr lang="en-US" sz="2800" b="1" dirty="0">
                <a:cs typeface="Arial" panose="020B0604020202020204" pitchFamily="34" charset="0"/>
              </a:rPr>
              <a:t>CALM</a:t>
            </a:r>
          </a:p>
          <a:p>
            <a:r>
              <a:rPr lang="en-US" sz="2800" b="1" dirty="0">
                <a:cs typeface="Arial" panose="020B0604020202020204" pitchFamily="34" charset="0"/>
              </a:rPr>
              <a:t>COMPASSION/CARE</a:t>
            </a:r>
          </a:p>
          <a:p>
            <a:r>
              <a:rPr lang="en-US" sz="2800" b="1" dirty="0">
                <a:cs typeface="Arial" panose="020B0604020202020204" pitchFamily="34" charset="0"/>
              </a:rPr>
              <a:t>CREATIVITY</a:t>
            </a:r>
          </a:p>
          <a:p>
            <a:r>
              <a:rPr lang="en-US" sz="2800" b="1" dirty="0">
                <a:cs typeface="Arial" panose="020B0604020202020204" pitchFamily="34" charset="0"/>
              </a:rPr>
              <a:t>COMEDY</a:t>
            </a:r>
          </a:p>
        </p:txBody>
      </p:sp>
    </p:spTree>
    <p:extLst>
      <p:ext uri="{BB962C8B-B14F-4D97-AF65-F5344CB8AC3E}">
        <p14:creationId xmlns:p14="http://schemas.microsoft.com/office/powerpoint/2010/main" val="4268992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14372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228600" y="891628"/>
            <a:ext cx="8229600" cy="3810000"/>
          </a:xfrm>
        </p:spPr>
        <p:txBody>
          <a:bodyPr>
            <a:normAutofit fontScale="9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11</a:t>
            </a:r>
            <a: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 And he himself gave some to be apostles, some prophets, some evangelists, some pastors and teachers, </a:t>
            </a:r>
            <a:r>
              <a:rPr kumimoji="0" lang="en-US" sz="3600"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12</a:t>
            </a:r>
            <a: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 to equip the saints for the work of ministry, to build up the body of Christ . . .</a:t>
            </a:r>
            <a:b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br>
            <a:br>
              <a:rPr kumimoji="0" lang="en-US" sz="3100" b="0" i="1" u="none" strike="noStrike" kern="1200" cap="none" spc="0" normalizeH="0" baseline="0" noProof="0" dirty="0">
                <a:ln>
                  <a:noFill/>
                </a:ln>
                <a:solidFill>
                  <a:schemeClr val="bg1"/>
                </a:solidFill>
                <a:effectLst/>
                <a:uLnTx/>
                <a:uFillTx/>
                <a:latin typeface="Trebuchet MS" panose="020B0603020202020204"/>
                <a:ea typeface="+mn-ea"/>
                <a:cs typeface="Arial" panose="020B0604020202020204" pitchFamily="34" charset="0"/>
              </a:rPr>
            </a:br>
            <a:br>
              <a:rPr kumimoji="0" lang="en-US" sz="2800" b="0" i="1" u="none" strike="noStrike" kern="1200" cap="none" spc="0" normalizeH="0" baseline="0" noProof="0" dirty="0">
                <a:ln>
                  <a:noFill/>
                </a:ln>
                <a:solidFill>
                  <a:schemeClr val="bg1"/>
                </a:solidFill>
                <a:effectLst/>
                <a:uLnTx/>
                <a:uFillTx/>
                <a:latin typeface="Trebuchet MS" panose="020B0603020202020204"/>
                <a:ea typeface="+mn-ea"/>
                <a:cs typeface="Arial" panose="020B0604020202020204" pitchFamily="34" charset="0"/>
              </a:rPr>
            </a:br>
            <a:endParaRPr kumimoji="0" lang="en-US" sz="3100" b="0" i="1" u="none" strike="noStrike" kern="1200" cap="none" spc="0" normalizeH="0" noProof="0" dirty="0">
              <a:ln>
                <a:noFill/>
              </a:ln>
              <a:solidFill>
                <a:schemeClr val="bg1"/>
              </a:solidFill>
              <a:effectLst/>
              <a:uLnTx/>
              <a:uFillTx/>
              <a:latin typeface="Trebuchet MS" panose="020B0603020202020204"/>
              <a:ea typeface="+mn-ea"/>
              <a:cs typeface="Arial" panose="020B0604020202020204" pitchFamily="34" charset="0"/>
            </a:endParaRP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EPHESIANS 4:11-12</a:t>
            </a:r>
          </a:p>
          <a:p>
            <a:endParaRPr lang="en-US" dirty="0"/>
          </a:p>
        </p:txBody>
      </p:sp>
    </p:spTree>
    <p:extLst>
      <p:ext uri="{BB962C8B-B14F-4D97-AF65-F5344CB8AC3E}">
        <p14:creationId xmlns:p14="http://schemas.microsoft.com/office/powerpoint/2010/main" val="29044714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735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228600" y="891628"/>
            <a:ext cx="8229600" cy="3810000"/>
          </a:xfrm>
        </p:spPr>
        <p:txBody>
          <a:bodyPr>
            <a:normAutofit fontScale="9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17</a:t>
            </a:r>
            <a: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 “What you’re doing is not good,” Moses’s father-in-law said to him. </a:t>
            </a:r>
            <a:r>
              <a:rPr kumimoji="0" lang="en-US" sz="3600"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18</a:t>
            </a:r>
            <a: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 “You will certainly wear out both yourself and these people who are with you, because the task is too heavy for you. You can’t do it alone.”</a:t>
            </a:r>
            <a:b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br>
            <a:br>
              <a:rPr kumimoji="0" lang="en-US" sz="3600" b="0" i="1" u="none" strike="noStrike" kern="1200" cap="none" spc="0" normalizeH="0" baseline="0" noProof="0" dirty="0">
                <a:ln>
                  <a:noFill/>
                </a:ln>
                <a:effectLst/>
                <a:uLnTx/>
                <a:uFillTx/>
                <a:latin typeface="Trebuchet MS" panose="020B0603020202020204"/>
                <a:ea typeface="+mn-ea"/>
                <a:cs typeface="Arial" panose="020B0604020202020204" pitchFamily="34" charset="0"/>
              </a:rPr>
            </a:br>
            <a:br>
              <a:rPr kumimoji="0" lang="en-US" sz="2800" b="0" i="1" u="none" strike="noStrike" kern="1200" cap="none" spc="0" normalizeH="0" baseline="0" noProof="0" dirty="0">
                <a:ln>
                  <a:noFill/>
                </a:ln>
                <a:solidFill>
                  <a:schemeClr val="bg1"/>
                </a:solidFill>
                <a:effectLst/>
                <a:uLnTx/>
                <a:uFillTx/>
                <a:latin typeface="Trebuchet MS" panose="020B0603020202020204"/>
                <a:ea typeface="+mn-ea"/>
                <a:cs typeface="Arial" panose="020B0604020202020204" pitchFamily="34" charset="0"/>
              </a:rPr>
            </a:br>
            <a:endParaRPr kumimoji="0" lang="en-US" sz="3100" b="0" i="1" u="none" strike="noStrike" kern="1200" cap="none" spc="0" normalizeH="0" noProof="0" dirty="0">
              <a:ln>
                <a:noFill/>
              </a:ln>
              <a:solidFill>
                <a:schemeClr val="bg1"/>
              </a:solidFill>
              <a:effectLst/>
              <a:uLnTx/>
              <a:uFillTx/>
              <a:latin typeface="Trebuchet MS" panose="020B0603020202020204"/>
              <a:ea typeface="+mn-ea"/>
              <a:cs typeface="Arial" panose="020B0604020202020204" pitchFamily="34" charset="0"/>
            </a:endParaRP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EXODUS 18:17-18</a:t>
            </a:r>
          </a:p>
          <a:p>
            <a:endParaRPr lang="en-US" dirty="0"/>
          </a:p>
        </p:txBody>
      </p:sp>
    </p:spTree>
    <p:extLst>
      <p:ext uri="{BB962C8B-B14F-4D97-AF65-F5344CB8AC3E}">
        <p14:creationId xmlns:p14="http://schemas.microsoft.com/office/powerpoint/2010/main" val="9881132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816421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5C6A-F786-DCC7-15D0-7ACCB3C98DE4}"/>
              </a:ext>
            </a:extLst>
          </p:cNvPr>
          <p:cNvSpPr>
            <a:spLocks noGrp="1"/>
          </p:cNvSpPr>
          <p:nvPr>
            <p:ph type="title"/>
          </p:nvPr>
        </p:nvSpPr>
        <p:spPr>
          <a:xfrm>
            <a:off x="0" y="3048000"/>
            <a:ext cx="7543800" cy="1090788"/>
          </a:xfrm>
        </p:spPr>
        <p:txBody>
          <a:bodyPr>
            <a:normAutofit fontScale="90000"/>
          </a:bodyPr>
          <a:lstStyle/>
          <a:p>
            <a:pPr marL="0" marR="0" lvl="0" indent="0" algn="ctr" defTabSz="685800" rtl="0" eaLnBrk="1" fontAlgn="auto" latinLnBrk="0" hangingPunct="1">
              <a:lnSpc>
                <a:spcPct val="90000"/>
              </a:lnSpc>
              <a:spcBef>
                <a:spcPct val="0"/>
              </a:spcBef>
              <a:spcAft>
                <a:spcPts val="450"/>
              </a:spcAft>
              <a:tabLst/>
              <a:defRPr/>
            </a:pPr>
            <a:r>
              <a:rPr lang="en-US" sz="4900" b="1" dirty="0">
                <a:ln w="12700">
                  <a:solidFill>
                    <a:prstClr val="black"/>
                  </a:solidFill>
                </a:ln>
                <a:solidFill>
                  <a:srgbClr val="FFFFFF"/>
                </a:solidFill>
                <a:latin typeface="Trebuchet MS" panose="020B0603020202020204"/>
                <a:ea typeface="+mn-ea"/>
                <a:cs typeface="+mn-cs"/>
              </a:rPr>
              <a:t>VI</a:t>
            </a:r>
            <a:r>
              <a:rPr kumimoji="0" lang="en-US" sz="49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t>.  It takes </a:t>
            </a:r>
            <a:r>
              <a:rPr lang="en-US" sz="4900" b="1" u="sng" dirty="0">
                <a:ln w="12700">
                  <a:solidFill>
                    <a:prstClr val="black"/>
                  </a:solidFill>
                </a:ln>
                <a:solidFill>
                  <a:srgbClr val="FFFFFF"/>
                </a:solidFill>
                <a:latin typeface="Trebuchet MS" panose="020B0603020202020204"/>
                <a:ea typeface="+mn-ea"/>
                <a:cs typeface="+mn-cs"/>
              </a:rPr>
              <a:t>FELLOWSHIP</a:t>
            </a:r>
            <a:br>
              <a:rPr kumimoji="0" lang="en-US" sz="48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br>
            <a:endParaRPr lang="en-US" dirty="0"/>
          </a:p>
        </p:txBody>
      </p:sp>
    </p:spTree>
    <p:extLst>
      <p:ext uri="{BB962C8B-B14F-4D97-AF65-F5344CB8AC3E}">
        <p14:creationId xmlns:p14="http://schemas.microsoft.com/office/powerpoint/2010/main" val="29812830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1460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228600" y="228600"/>
            <a:ext cx="8229600" cy="44958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100"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42</a:t>
            </a:r>
            <a:r>
              <a:rPr kumimoji="0" lang="en-US" sz="31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 They devoted themselves to the apostles’ teaching, to the fellowship, to the breaking of bread, and to prayer. </a:t>
            </a:r>
            <a:r>
              <a:rPr kumimoji="0" lang="en-US" sz="3100"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43</a:t>
            </a:r>
            <a:r>
              <a:rPr kumimoji="0" lang="en-US" sz="3100" b="0" i="1" u="none" strike="noStrike" kern="1200" cap="none" spc="0" normalizeH="0" baseline="0" noProof="0" dirty="0">
                <a:ln>
                  <a:noFill/>
                </a:ln>
                <a:effectLst/>
                <a:uLnTx/>
                <a:uFillTx/>
                <a:latin typeface="Trebuchet MS" panose="020B0603020202020204"/>
                <a:ea typeface="+mn-ea"/>
                <a:cs typeface="Arial" panose="020B0604020202020204" pitchFamily="34" charset="0"/>
              </a:rPr>
              <a:t> Everyone was filled with awe, and many wonders and signs were being performed through the apostles. </a:t>
            </a:r>
            <a:endParaRPr kumimoji="0" lang="en-US" sz="3100" b="0" i="1" u="none" strike="noStrike" kern="1200" cap="none" spc="0" normalizeH="0" noProof="0" dirty="0">
              <a:ln>
                <a:noFill/>
              </a:ln>
              <a:solidFill>
                <a:schemeClr val="bg1"/>
              </a:solidFill>
              <a:effectLst/>
              <a:uLnTx/>
              <a:uFillTx/>
              <a:latin typeface="Trebuchet MS" panose="020B0603020202020204"/>
              <a:ea typeface="+mn-ea"/>
              <a:cs typeface="Arial" panose="020B0604020202020204" pitchFamily="34" charset="0"/>
            </a:endParaRP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ACTS 2:42-45</a:t>
            </a:r>
          </a:p>
          <a:p>
            <a:endParaRPr lang="en-US" dirty="0"/>
          </a:p>
        </p:txBody>
      </p:sp>
    </p:spTree>
    <p:extLst>
      <p:ext uri="{BB962C8B-B14F-4D97-AF65-F5344CB8AC3E}">
        <p14:creationId xmlns:p14="http://schemas.microsoft.com/office/powerpoint/2010/main" val="5101909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228600" y="228600"/>
            <a:ext cx="8458200" cy="44958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30000" noProof="0" dirty="0">
                <a:ln>
                  <a:noFill/>
                </a:ln>
                <a:solidFill>
                  <a:prstClr val="white"/>
                </a:solidFill>
                <a:effectLst/>
                <a:uLnTx/>
                <a:uFillTx/>
                <a:latin typeface="Trebuchet MS" panose="020B0603020202020204"/>
                <a:ea typeface="+mj-ea"/>
                <a:cs typeface="Arial" panose="020B0604020202020204" pitchFamily="34" charset="0"/>
              </a:rPr>
              <a:t>44</a:t>
            </a:r>
            <a:r>
              <a:rPr kumimoji="0" lang="en-US" b="0" i="1" u="none" strike="noStrike" kern="1200" cap="none" spc="0" normalizeH="0" baseline="0" noProof="0" dirty="0">
                <a:ln>
                  <a:noFill/>
                </a:ln>
                <a:solidFill>
                  <a:prstClr val="white"/>
                </a:solidFill>
                <a:effectLst/>
                <a:uLnTx/>
                <a:uFillTx/>
                <a:latin typeface="Trebuchet MS" panose="020B0603020202020204"/>
                <a:ea typeface="+mj-ea"/>
                <a:cs typeface="Arial" panose="020B0604020202020204" pitchFamily="34" charset="0"/>
              </a:rPr>
              <a:t> Now all the believers were together and held all things in common. </a:t>
            </a:r>
            <a:r>
              <a:rPr kumimoji="0" lang="en-US" b="0" i="1" u="none" strike="noStrike" kern="1200" cap="none" spc="0" normalizeH="0" baseline="30000" noProof="0" dirty="0">
                <a:ln>
                  <a:noFill/>
                </a:ln>
                <a:solidFill>
                  <a:prstClr val="white"/>
                </a:solidFill>
                <a:effectLst/>
                <a:uLnTx/>
                <a:uFillTx/>
                <a:latin typeface="Trebuchet MS" panose="020B0603020202020204"/>
                <a:ea typeface="+mj-ea"/>
                <a:cs typeface="Arial" panose="020B0604020202020204" pitchFamily="34" charset="0"/>
              </a:rPr>
              <a:t>45</a:t>
            </a:r>
            <a:r>
              <a:rPr kumimoji="0" lang="en-US" b="0" i="1" u="none" strike="noStrike" kern="1200" cap="none" spc="0" normalizeH="0" baseline="0" noProof="0" dirty="0">
                <a:ln>
                  <a:noFill/>
                </a:ln>
                <a:solidFill>
                  <a:prstClr val="white"/>
                </a:solidFill>
                <a:effectLst/>
                <a:uLnTx/>
                <a:uFillTx/>
                <a:latin typeface="Trebuchet MS" panose="020B0603020202020204"/>
                <a:ea typeface="+mj-ea"/>
                <a:cs typeface="Arial" panose="020B0604020202020204" pitchFamily="34" charset="0"/>
              </a:rPr>
              <a:t> They sold their possessions and property and distributed the proceeds to all, as any had need.</a:t>
            </a:r>
            <a:br>
              <a:rPr kumimoji="0" lang="en-US" sz="2500" b="0" i="1" u="none" strike="noStrike" kern="1200" cap="none" spc="0" normalizeH="0" baseline="0" noProof="0" dirty="0">
                <a:ln>
                  <a:noFill/>
                </a:ln>
                <a:solidFill>
                  <a:prstClr val="black"/>
                </a:solidFill>
                <a:effectLst/>
                <a:uLnTx/>
                <a:uFillTx/>
                <a:latin typeface="Trebuchet MS" panose="020B0603020202020204"/>
                <a:ea typeface="+mj-ea"/>
                <a:cs typeface="Arial" panose="020B0604020202020204" pitchFamily="34" charset="0"/>
              </a:rPr>
            </a:br>
            <a:endParaRPr kumimoji="0" lang="en-US" sz="3100" b="0" i="1" u="none" strike="noStrike" kern="1200" cap="none" spc="0" normalizeH="0" noProof="0" dirty="0">
              <a:ln>
                <a:noFill/>
              </a:ln>
              <a:solidFill>
                <a:schemeClr val="bg1"/>
              </a:solidFill>
              <a:effectLst/>
              <a:uLnTx/>
              <a:uFillTx/>
              <a:latin typeface="Trebuchet MS" panose="020B0603020202020204"/>
              <a:ea typeface="+mn-ea"/>
              <a:cs typeface="Arial" panose="020B0604020202020204" pitchFamily="34" charset="0"/>
            </a:endParaRP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ACTS 2:42-45</a:t>
            </a:r>
          </a:p>
          <a:p>
            <a:endParaRPr lang="en-US" dirty="0"/>
          </a:p>
        </p:txBody>
      </p:sp>
    </p:spTree>
    <p:extLst>
      <p:ext uri="{BB962C8B-B14F-4D97-AF65-F5344CB8AC3E}">
        <p14:creationId xmlns:p14="http://schemas.microsoft.com/office/powerpoint/2010/main" val="311872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600200"/>
            <a:ext cx="6477000" cy="3239348"/>
          </a:xfrm>
          <a:prstGeom prst="rect">
            <a:avLst/>
          </a:prstGeom>
          <a:noFill/>
        </p:spPr>
        <p:txBody>
          <a:bodyPr wrap="square" rtlCol="0">
            <a:spAutoFit/>
          </a:bodyPr>
          <a:lstStyle/>
          <a:p>
            <a:r>
              <a:rPr lang="en-US" sz="4000" b="1" u="sng" dirty="0">
                <a:cs typeface="Arial" panose="020B0604020202020204" pitchFamily="34" charset="0"/>
              </a:rPr>
              <a:t>START</a:t>
            </a:r>
            <a:r>
              <a:rPr lang="en-US" sz="4000" b="1" dirty="0">
                <a:cs typeface="Arial" panose="020B0604020202020204" pitchFamily="34" charset="0"/>
              </a:rPr>
              <a:t> </a:t>
            </a:r>
            <a:r>
              <a:rPr lang="en-US" sz="4000" dirty="0">
                <a:cs typeface="Arial" panose="020B0604020202020204" pitchFamily="34" charset="0"/>
              </a:rPr>
              <a:t>of Jesus’ Ministry</a:t>
            </a:r>
          </a:p>
          <a:p>
            <a:endParaRPr lang="en-US" sz="4000" dirty="0">
              <a:cs typeface="Arial" panose="020B0604020202020204" pitchFamily="34" charset="0"/>
            </a:endParaRPr>
          </a:p>
          <a:p>
            <a:r>
              <a:rPr lang="en-US" sz="3200" b="1" dirty="0">
                <a:cs typeface="Arial" panose="020B0604020202020204" pitchFamily="34" charset="0"/>
              </a:rPr>
              <a:t>MATTHEW 4:19</a:t>
            </a:r>
          </a:p>
          <a:p>
            <a:endParaRPr lang="en-US" sz="800" b="1" u="sng" dirty="0">
              <a:cs typeface="Arial" panose="020B0604020202020204" pitchFamily="34" charset="0"/>
            </a:endParaRPr>
          </a:p>
          <a:p>
            <a:r>
              <a:rPr lang="en-US" sz="3200" i="1" dirty="0">
                <a:cs typeface="Arial" panose="020B0604020202020204" pitchFamily="34" charset="0"/>
              </a:rPr>
              <a:t>Follow me,” he told them, “and I will make you fish for people.”</a:t>
            </a:r>
          </a:p>
          <a:p>
            <a:endParaRPr lang="en-US" sz="2100" b="1" i="1" dirty="0">
              <a:solidFill>
                <a:schemeClr val="bg1"/>
              </a:solidFill>
            </a:endParaRPr>
          </a:p>
        </p:txBody>
      </p:sp>
    </p:spTree>
    <p:extLst>
      <p:ext uri="{BB962C8B-B14F-4D97-AF65-F5344CB8AC3E}">
        <p14:creationId xmlns:p14="http://schemas.microsoft.com/office/powerpoint/2010/main" val="375357235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2761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228600" y="803236"/>
            <a:ext cx="8382000" cy="33528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34</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“I give you a new command: Love one another. Just as I have loved you, you are also to love one another. </a:t>
            </a:r>
            <a:r>
              <a:rPr kumimoji="0" lang="en-US"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35</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By this everyone will know that you are my disciples, if you love one another.”</a:t>
            </a:r>
            <a:endParaRPr kumimoji="0" lang="en-US" b="0" i="1" u="none" strike="noStrike" kern="1200" cap="none" spc="0" normalizeH="0" noProof="0" dirty="0">
              <a:ln>
                <a:noFill/>
              </a:ln>
              <a:effectLst/>
              <a:uLnTx/>
              <a:uFillTx/>
              <a:latin typeface="Trebuchet MS" panose="020B0603020202020204"/>
              <a:ea typeface="+mn-ea"/>
              <a:cs typeface="Arial" panose="020B0604020202020204" pitchFamily="34" charset="0"/>
            </a:endParaRP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JOHN 13:34-35</a:t>
            </a:r>
          </a:p>
          <a:p>
            <a:endParaRPr lang="en-US" dirty="0"/>
          </a:p>
        </p:txBody>
      </p:sp>
    </p:spTree>
    <p:extLst>
      <p:ext uri="{BB962C8B-B14F-4D97-AF65-F5344CB8AC3E}">
        <p14:creationId xmlns:p14="http://schemas.microsoft.com/office/powerpoint/2010/main" val="41213357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39319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304800" y="304800"/>
            <a:ext cx="8534400" cy="3733800"/>
          </a:xfrm>
        </p:spPr>
        <p:txBody>
          <a:bodyP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46</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Every day they devoted themselves to meeting together in the temple, and broke bread from house to house. They ate their food with </a:t>
            </a:r>
            <a:r>
              <a:rPr kumimoji="0" lang="en-US" b="0" i="1" u="sng" strike="noStrike" kern="1200" cap="none" spc="0" normalizeH="0" baseline="0" noProof="0" dirty="0">
                <a:ln>
                  <a:noFill/>
                </a:ln>
                <a:effectLst/>
                <a:uLnTx/>
                <a:uFillTx/>
                <a:latin typeface="Trebuchet MS" panose="020B0603020202020204"/>
                <a:ea typeface="+mn-ea"/>
                <a:cs typeface="Arial" panose="020B0604020202020204" pitchFamily="34" charset="0"/>
              </a:rPr>
              <a:t>joyful</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and sincere hearts,            </a:t>
            </a:r>
            <a:r>
              <a:rPr kumimoji="0" lang="en-US"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47</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a:t>
            </a:r>
            <a:r>
              <a:rPr kumimoji="0" lang="en-US" b="0" i="1" u="sng" strike="noStrike" kern="1200" cap="none" spc="0" normalizeH="0" baseline="0" noProof="0" dirty="0">
                <a:ln>
                  <a:noFill/>
                </a:ln>
                <a:effectLst/>
                <a:uLnTx/>
                <a:uFillTx/>
                <a:latin typeface="Trebuchet MS" panose="020B0603020202020204"/>
                <a:ea typeface="+mn-ea"/>
                <a:cs typeface="Arial" panose="020B0604020202020204" pitchFamily="34" charset="0"/>
              </a:rPr>
              <a:t>praising God </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and enjoying the favor of all the people. Every day the Lord added to their number those who were being saved.</a:t>
            </a: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ACTS 2:46-47</a:t>
            </a:r>
          </a:p>
          <a:p>
            <a:endParaRPr lang="en-US" dirty="0"/>
          </a:p>
        </p:txBody>
      </p:sp>
    </p:spTree>
    <p:extLst>
      <p:ext uri="{BB962C8B-B14F-4D97-AF65-F5344CB8AC3E}">
        <p14:creationId xmlns:p14="http://schemas.microsoft.com/office/powerpoint/2010/main" val="312759734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62949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381000" y="609600"/>
            <a:ext cx="8001000" cy="33528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Rejoice in the Lord always. I will say it again: Rejoice!</a:t>
            </a: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PHILIPPIANS 4:4</a:t>
            </a:r>
          </a:p>
          <a:p>
            <a:endParaRPr lang="en-US" dirty="0"/>
          </a:p>
        </p:txBody>
      </p:sp>
    </p:spTree>
    <p:extLst>
      <p:ext uri="{BB962C8B-B14F-4D97-AF65-F5344CB8AC3E}">
        <p14:creationId xmlns:p14="http://schemas.microsoft.com/office/powerpoint/2010/main" val="33915022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943529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381000" y="609600"/>
            <a:ext cx="8001000" cy="33528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 . Do not grieve, because the joy of</a:t>
            </a:r>
            <a:b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b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the Lord is your strength.”</a:t>
            </a: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NEHEMIAH 8:10b</a:t>
            </a:r>
          </a:p>
          <a:p>
            <a:endParaRPr lang="en-US" dirty="0"/>
          </a:p>
        </p:txBody>
      </p:sp>
    </p:spTree>
    <p:extLst>
      <p:ext uri="{BB962C8B-B14F-4D97-AF65-F5344CB8AC3E}">
        <p14:creationId xmlns:p14="http://schemas.microsoft.com/office/powerpoint/2010/main" val="25471695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27808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5C6A-F786-DCC7-15D0-7ACCB3C98DE4}"/>
              </a:ext>
            </a:extLst>
          </p:cNvPr>
          <p:cNvSpPr>
            <a:spLocks noGrp="1"/>
          </p:cNvSpPr>
          <p:nvPr>
            <p:ph type="title"/>
          </p:nvPr>
        </p:nvSpPr>
        <p:spPr>
          <a:xfrm>
            <a:off x="0" y="3048000"/>
            <a:ext cx="7543800" cy="1090788"/>
          </a:xfrm>
        </p:spPr>
        <p:txBody>
          <a:bodyPr>
            <a:normAutofit fontScale="90000"/>
          </a:bodyPr>
          <a:lstStyle/>
          <a:p>
            <a:pPr marL="0" marR="0" lvl="0" indent="0" algn="ctr" defTabSz="685800" rtl="0" eaLnBrk="1" fontAlgn="auto" latinLnBrk="0" hangingPunct="1">
              <a:lnSpc>
                <a:spcPct val="90000"/>
              </a:lnSpc>
              <a:spcBef>
                <a:spcPct val="0"/>
              </a:spcBef>
              <a:spcAft>
                <a:spcPts val="450"/>
              </a:spcAft>
              <a:tabLst/>
              <a:defRPr/>
            </a:pPr>
            <a:r>
              <a:rPr lang="en-US" sz="4900" b="1" dirty="0">
                <a:ln w="12700">
                  <a:solidFill>
                    <a:prstClr val="black"/>
                  </a:solidFill>
                </a:ln>
                <a:solidFill>
                  <a:srgbClr val="FFFFFF"/>
                </a:solidFill>
                <a:latin typeface="Trebuchet MS" panose="020B0603020202020204"/>
                <a:ea typeface="+mn-ea"/>
                <a:cs typeface="+mn-cs"/>
              </a:rPr>
              <a:t>VII</a:t>
            </a:r>
            <a:r>
              <a:rPr kumimoji="0" lang="en-US" sz="49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t>.  It takes </a:t>
            </a:r>
            <a:r>
              <a:rPr lang="en-US" sz="4900" b="1" u="sng" dirty="0">
                <a:ln w="12700">
                  <a:solidFill>
                    <a:prstClr val="black"/>
                  </a:solidFill>
                </a:ln>
                <a:solidFill>
                  <a:srgbClr val="FFFFFF"/>
                </a:solidFill>
                <a:latin typeface="Trebuchet MS" panose="020B0603020202020204"/>
                <a:ea typeface="+mn-ea"/>
                <a:cs typeface="+mn-cs"/>
              </a:rPr>
              <a:t>FERVENCY </a:t>
            </a:r>
            <a:br>
              <a:rPr kumimoji="0" lang="en-US" sz="4800" b="1" i="0" u="none" strike="noStrike" kern="1200" cap="none" spc="0" normalizeH="0" baseline="0" noProof="0" dirty="0">
                <a:ln w="12700">
                  <a:solidFill>
                    <a:prstClr val="black"/>
                  </a:solidFill>
                </a:ln>
                <a:solidFill>
                  <a:srgbClr val="FFFFFF"/>
                </a:solidFill>
                <a:effectLst/>
                <a:uLnTx/>
                <a:uFillTx/>
                <a:latin typeface="Trebuchet MS" panose="020B0603020202020204"/>
                <a:ea typeface="+mn-ea"/>
                <a:cs typeface="+mn-cs"/>
              </a:rPr>
            </a:br>
            <a:endParaRPr lang="en-US" dirty="0"/>
          </a:p>
        </p:txBody>
      </p:sp>
    </p:spTree>
    <p:extLst>
      <p:ext uri="{BB962C8B-B14F-4D97-AF65-F5344CB8AC3E}">
        <p14:creationId xmlns:p14="http://schemas.microsoft.com/office/powerpoint/2010/main" val="1398273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2701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56415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299509-5E6B-4263-AD24-662CEFC6D2C6}"/>
              </a:ext>
            </a:extLst>
          </p:cNvPr>
          <p:cNvSpPr txBox="1"/>
          <p:nvPr/>
        </p:nvSpPr>
        <p:spPr>
          <a:xfrm>
            <a:off x="609600" y="1621366"/>
            <a:ext cx="7114188" cy="3615267"/>
          </a:xfrm>
          <a:prstGeom prst="rect">
            <a:avLst/>
          </a:prstGeom>
        </p:spPr>
        <p:txBody>
          <a:bodyPr vert="horz" lIns="91440" tIns="45720" rIns="91440" bIns="45720" rtlCol="0" anchor="ctr">
            <a:normAutofit/>
          </a:bodyPr>
          <a:lstStyle/>
          <a:p>
            <a:pPr algn="ctr">
              <a:spcBef>
                <a:spcPct val="20000"/>
              </a:spcBef>
              <a:spcAft>
                <a:spcPts val="600"/>
              </a:spcAft>
              <a:buClr>
                <a:schemeClr val="tx1"/>
              </a:buClr>
              <a:buSzPct val="80000"/>
            </a:pPr>
            <a:r>
              <a:rPr lang="en-US" sz="2800" i="1" dirty="0"/>
              <a:t>WORK like EVERYTHING DEPENDS on </a:t>
            </a:r>
          </a:p>
          <a:p>
            <a:pPr algn="ctr">
              <a:spcBef>
                <a:spcPct val="20000"/>
              </a:spcBef>
              <a:spcAft>
                <a:spcPts val="600"/>
              </a:spcAft>
              <a:buClr>
                <a:schemeClr val="tx1"/>
              </a:buClr>
              <a:buSzPct val="80000"/>
            </a:pPr>
            <a:r>
              <a:rPr lang="en-US" sz="3600" b="1" dirty="0"/>
              <a:t>YOU</a:t>
            </a:r>
          </a:p>
          <a:p>
            <a:pPr algn="ctr">
              <a:spcBef>
                <a:spcPct val="20000"/>
              </a:spcBef>
              <a:spcAft>
                <a:spcPts val="600"/>
              </a:spcAft>
              <a:buClr>
                <a:schemeClr val="tx1"/>
              </a:buClr>
              <a:buSzPct val="80000"/>
            </a:pPr>
            <a:endParaRPr lang="en-US" sz="1500" i="1" dirty="0"/>
          </a:p>
          <a:p>
            <a:pPr algn="ctr">
              <a:spcBef>
                <a:spcPct val="20000"/>
              </a:spcBef>
              <a:spcAft>
                <a:spcPts val="600"/>
              </a:spcAft>
              <a:buClr>
                <a:schemeClr val="tx1"/>
              </a:buClr>
              <a:buSzPct val="80000"/>
            </a:pPr>
            <a:r>
              <a:rPr lang="en-US" sz="2800" i="1" dirty="0"/>
              <a:t>PRAY like EVERYTHING DEPENDS on </a:t>
            </a:r>
          </a:p>
          <a:p>
            <a:pPr algn="ctr">
              <a:spcBef>
                <a:spcPct val="20000"/>
              </a:spcBef>
              <a:spcAft>
                <a:spcPts val="600"/>
              </a:spcAft>
              <a:buClr>
                <a:schemeClr val="tx1"/>
              </a:buClr>
              <a:buSzPct val="80000"/>
            </a:pPr>
            <a:r>
              <a:rPr lang="en-US" sz="3600" b="1" dirty="0"/>
              <a:t>GOD</a:t>
            </a:r>
          </a:p>
          <a:p>
            <a:pPr algn="ctr">
              <a:spcBef>
                <a:spcPct val="20000"/>
              </a:spcBef>
              <a:spcAft>
                <a:spcPts val="600"/>
              </a:spcAft>
              <a:buClr>
                <a:schemeClr val="tx1"/>
              </a:buClr>
              <a:buSzPct val="80000"/>
            </a:pPr>
            <a:endParaRPr lang="en-US" sz="1000" b="1" i="1" dirty="0"/>
          </a:p>
        </p:txBody>
      </p:sp>
    </p:spTree>
    <p:extLst>
      <p:ext uri="{BB962C8B-B14F-4D97-AF65-F5344CB8AC3E}">
        <p14:creationId xmlns:p14="http://schemas.microsoft.com/office/powerpoint/2010/main" val="39635560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696697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381000" y="609600"/>
            <a:ext cx="8382000" cy="3352800"/>
          </a:xfrm>
        </p:spPr>
        <p:txBody>
          <a:bodyP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 . The prayer of a righteous person is very powerful in its effect. </a:t>
            </a:r>
            <a:r>
              <a:rPr kumimoji="0" lang="en-US"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17</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Elijah was a human being as we are, and he prayed earnestly that it would not rain, and for three years and six months it did not rain on the land. </a:t>
            </a:r>
            <a:r>
              <a:rPr kumimoji="0" lang="en-US" b="0" i="1" u="none" strike="noStrike" kern="1200" cap="none" spc="0" normalizeH="0" baseline="30000" noProof="0" dirty="0">
                <a:ln>
                  <a:noFill/>
                </a:ln>
                <a:effectLst/>
                <a:uLnTx/>
                <a:uFillTx/>
                <a:latin typeface="Trebuchet MS" panose="020B0603020202020204"/>
                <a:ea typeface="+mn-ea"/>
                <a:cs typeface="Arial" panose="020B0604020202020204" pitchFamily="34" charset="0"/>
              </a:rPr>
              <a:t>18</a:t>
            </a: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 Then he prayed again, and the sky gave rain and the land produced its fruit. </a:t>
            </a: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JAMES 5:16b-18</a:t>
            </a:r>
          </a:p>
          <a:p>
            <a:endParaRPr lang="en-US" dirty="0"/>
          </a:p>
        </p:txBody>
      </p:sp>
    </p:spTree>
    <p:extLst>
      <p:ext uri="{BB962C8B-B14F-4D97-AF65-F5344CB8AC3E}">
        <p14:creationId xmlns:p14="http://schemas.microsoft.com/office/powerpoint/2010/main" val="17887711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845678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459-3DA9-E48D-CBF2-2ACD489A6CAC}"/>
              </a:ext>
            </a:extLst>
          </p:cNvPr>
          <p:cNvSpPr>
            <a:spLocks noGrp="1"/>
          </p:cNvSpPr>
          <p:nvPr>
            <p:ph type="title"/>
          </p:nvPr>
        </p:nvSpPr>
        <p:spPr>
          <a:xfrm>
            <a:off x="381000" y="609600"/>
            <a:ext cx="8001000" cy="33528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effectLst/>
                <a:uLnTx/>
                <a:uFillTx/>
                <a:latin typeface="Trebuchet MS" panose="020B0603020202020204"/>
                <a:ea typeface="+mn-ea"/>
                <a:cs typeface="Arial" panose="020B0604020202020204" pitchFamily="34" charset="0"/>
              </a:rPr>
              <a:t>Pray also for me, that the message may be given to me when I open my mouth to make known with boldness the mystery of the gospel . . . Pray that I might be bold enough to speak about it as I should.</a:t>
            </a:r>
          </a:p>
        </p:txBody>
      </p:sp>
      <p:sp>
        <p:nvSpPr>
          <p:cNvPr id="3" name="Text Placeholder 2">
            <a:extLst>
              <a:ext uri="{FF2B5EF4-FFF2-40B4-BE49-F238E27FC236}">
                <a16:creationId xmlns:a16="http://schemas.microsoft.com/office/drawing/2014/main" id="{FB831475-B557-DD6F-3E41-AE094C42648F}"/>
              </a:ext>
            </a:extLst>
          </p:cNvPr>
          <p:cNvSpPr>
            <a:spLocks noGrp="1"/>
          </p:cNvSpPr>
          <p:nvPr>
            <p:ph type="body" sz="half" idx="2"/>
          </p:nvPr>
        </p:nvSpPr>
        <p:spPr>
          <a:xfrm>
            <a:off x="501158" y="4876800"/>
            <a:ext cx="6889151" cy="110176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Trebuchet MS" panose="020B0603020202020204"/>
                <a:ea typeface="+mn-ea"/>
                <a:cs typeface="Arial" panose="020B0604020202020204" pitchFamily="34" charset="0"/>
              </a:rPr>
              <a:t>EPHESIANS 6:19, 20b</a:t>
            </a:r>
          </a:p>
          <a:p>
            <a:endParaRPr lang="en-US" dirty="0"/>
          </a:p>
        </p:txBody>
      </p:sp>
    </p:spTree>
    <p:extLst>
      <p:ext uri="{BB962C8B-B14F-4D97-AF65-F5344CB8AC3E}">
        <p14:creationId xmlns:p14="http://schemas.microsoft.com/office/powerpoint/2010/main" val="2632690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16040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299509-5E6B-4263-AD24-662CEFC6D2C6}"/>
              </a:ext>
            </a:extLst>
          </p:cNvPr>
          <p:cNvSpPr txBox="1"/>
          <p:nvPr/>
        </p:nvSpPr>
        <p:spPr>
          <a:xfrm>
            <a:off x="381000" y="1447800"/>
            <a:ext cx="7114188" cy="3615267"/>
          </a:xfrm>
          <a:prstGeom prst="rect">
            <a:avLst/>
          </a:prstGeom>
        </p:spPr>
        <p:txBody>
          <a:bodyPr vert="horz" lIns="91440" tIns="45720" rIns="91440" bIns="45720" rtlCol="0" anchor="ctr">
            <a:normAutofit/>
          </a:bodyPr>
          <a:lstStyle/>
          <a:p>
            <a:pPr algn="ctr">
              <a:spcBef>
                <a:spcPct val="20000"/>
              </a:spcBef>
              <a:spcAft>
                <a:spcPts val="600"/>
              </a:spcAft>
              <a:buClr>
                <a:schemeClr val="tx1"/>
              </a:buClr>
              <a:buSzPct val="80000"/>
            </a:pPr>
            <a:r>
              <a:rPr lang="en-US" sz="2800" i="1" dirty="0"/>
              <a:t>“Satan dreads nothing but prayer. His one concern is to keep the saints from praying. He fears nothing from prayerless studies, prayerless work, prayerless religion.  He laughs at our toil, mocks our wisdom but he trembles when we pray.” </a:t>
            </a:r>
            <a:endParaRPr lang="en-US" sz="1000" b="1" i="1" dirty="0"/>
          </a:p>
          <a:p>
            <a:pPr algn="ctr">
              <a:spcBef>
                <a:spcPct val="20000"/>
              </a:spcBef>
              <a:spcAft>
                <a:spcPts val="600"/>
              </a:spcAft>
              <a:buClr>
                <a:schemeClr val="tx1"/>
              </a:buClr>
              <a:buSzPct val="80000"/>
            </a:pPr>
            <a:r>
              <a:rPr lang="en-US" sz="2800" b="1" i="1" dirty="0">
                <a:solidFill>
                  <a:srgbClr val="00B0F0"/>
                </a:solidFill>
              </a:rPr>
              <a:t>SAMUEL CHADWICK</a:t>
            </a:r>
          </a:p>
        </p:txBody>
      </p:sp>
    </p:spTree>
    <p:extLst>
      <p:ext uri="{BB962C8B-B14F-4D97-AF65-F5344CB8AC3E}">
        <p14:creationId xmlns:p14="http://schemas.microsoft.com/office/powerpoint/2010/main" val="66558965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54921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90955-6983-54E9-75EA-7906B2719C13}"/>
              </a:ext>
            </a:extLst>
          </p:cNvPr>
          <p:cNvSpPr>
            <a:spLocks noGrp="1"/>
          </p:cNvSpPr>
          <p:nvPr>
            <p:ph type="title"/>
          </p:nvPr>
        </p:nvSpPr>
        <p:spPr/>
        <p:txBody>
          <a:bodyPr>
            <a:normAutofit/>
          </a:bodyPr>
          <a:lstStyle/>
          <a:p>
            <a:pPr marL="0" marR="0" lvl="0" indent="0" defTabSz="457200" rtl="0" eaLnBrk="1" fontAlgn="auto" latinLnBrk="0" hangingPunct="1">
              <a:lnSpc>
                <a:spcPct val="100000"/>
              </a:lnSpc>
              <a:spcBef>
                <a:spcPts val="0"/>
              </a:spcBef>
              <a:spcAft>
                <a:spcPts val="0"/>
              </a:spcAft>
              <a:tabLst/>
              <a:defRPr/>
            </a:pPr>
            <a:r>
              <a:rPr lang="en-US" sz="3200" b="1" dirty="0">
                <a:solidFill>
                  <a:prstClr val="white"/>
                </a:solidFill>
                <a:latin typeface="Trebuchet MS" panose="020B0603020202020204"/>
                <a:ea typeface="+mn-ea"/>
                <a:cs typeface="+mn-cs"/>
              </a:rPr>
              <a:t>EVALUATING OUR CHURCHES</a:t>
            </a:r>
            <a:endParaRPr lang="en-US" dirty="0"/>
          </a:p>
        </p:txBody>
      </p:sp>
      <p:sp>
        <p:nvSpPr>
          <p:cNvPr id="3" name="Content Placeholder 2">
            <a:extLst>
              <a:ext uri="{FF2B5EF4-FFF2-40B4-BE49-F238E27FC236}">
                <a16:creationId xmlns:a16="http://schemas.microsoft.com/office/drawing/2014/main" id="{24583EB0-B055-98B7-1249-12CD9AA2899B}"/>
              </a:ext>
            </a:extLst>
          </p:cNvPr>
          <p:cNvSpPr>
            <a:spLocks noGrp="1"/>
          </p:cNvSpPr>
          <p:nvPr>
            <p:ph sz="half" idx="1"/>
          </p:nvPr>
        </p:nvSpPr>
        <p:spPr>
          <a:xfrm>
            <a:off x="3657600" y="2349787"/>
            <a:ext cx="3357899" cy="403860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Trebuchet MS" panose="020B0603020202020204"/>
                <a:ea typeface="+mn-ea"/>
                <a:cs typeface="+mn-cs"/>
              </a:rPr>
              <a:t>FOCUS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Trebuchet MS" panose="020B0603020202020204"/>
                <a:ea typeface="+mn-ea"/>
                <a:cs typeface="+mn-cs"/>
              </a:rPr>
              <a:t>FEEDING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Trebuchet MS" panose="020B0603020202020204"/>
                <a:ea typeface="+mn-ea"/>
                <a:cs typeface="+mn-cs"/>
              </a:rPr>
              <a:t>FREEDOM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Trebuchet MS" panose="020B0603020202020204"/>
                <a:ea typeface="+mn-ea"/>
                <a:cs typeface="+mn-cs"/>
              </a:rPr>
              <a:t>FEARLESSNESS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Trebuchet MS" panose="020B0603020202020204"/>
                <a:ea typeface="+mn-ea"/>
                <a:cs typeface="+mn-cs"/>
              </a:rPr>
              <a:t>FELEGATION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Trebuchet MS" panose="020B0603020202020204"/>
                <a:ea typeface="+mn-ea"/>
                <a:cs typeface="+mn-cs"/>
              </a:rPr>
              <a:t>FELLOWSHIP</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Trebuchet MS" panose="020B0603020202020204"/>
                <a:ea typeface="+mn-ea"/>
                <a:cs typeface="+mn-cs"/>
              </a:rPr>
              <a:t>FERVENCY</a:t>
            </a:r>
          </a:p>
          <a:p>
            <a:pPr marL="0" indent="0">
              <a:buNone/>
            </a:pPr>
            <a:endParaRPr lang="en-US" dirty="0"/>
          </a:p>
        </p:txBody>
      </p:sp>
      <p:sp>
        <p:nvSpPr>
          <p:cNvPr id="5" name="TextBox 4">
            <a:extLst>
              <a:ext uri="{FF2B5EF4-FFF2-40B4-BE49-F238E27FC236}">
                <a16:creationId xmlns:a16="http://schemas.microsoft.com/office/drawing/2014/main" id="{44F786FB-9323-97FB-7993-6EDC99877C1B}"/>
              </a:ext>
            </a:extLst>
          </p:cNvPr>
          <p:cNvSpPr txBox="1"/>
          <p:nvPr/>
        </p:nvSpPr>
        <p:spPr>
          <a:xfrm>
            <a:off x="990600" y="2349787"/>
            <a:ext cx="2667000" cy="584775"/>
          </a:xfrm>
          <a:prstGeom prst="rect">
            <a:avLst/>
          </a:prstGeom>
          <a:noFill/>
        </p:spPr>
        <p:txBody>
          <a:bodyPr wrap="square" rtlCol="0">
            <a:spAutoFit/>
          </a:bodyPr>
          <a:lstStyle/>
          <a:p>
            <a:r>
              <a:rPr lang="en-US" sz="3200" dirty="0"/>
              <a:t>It takes . . .</a:t>
            </a:r>
          </a:p>
        </p:txBody>
      </p:sp>
    </p:spTree>
    <p:extLst>
      <p:ext uri="{BB962C8B-B14F-4D97-AF65-F5344CB8AC3E}">
        <p14:creationId xmlns:p14="http://schemas.microsoft.com/office/powerpoint/2010/main" val="4232773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676400"/>
            <a:ext cx="6819900" cy="1646605"/>
          </a:xfrm>
          <a:prstGeom prst="rect">
            <a:avLst/>
          </a:prstGeom>
          <a:noFill/>
        </p:spPr>
        <p:txBody>
          <a:bodyPr wrap="square" rtlCol="0">
            <a:spAutoFit/>
          </a:bodyPr>
          <a:lstStyle/>
          <a:p>
            <a:r>
              <a:rPr lang="en-US" sz="4000" b="1" u="sng" dirty="0">
                <a:cs typeface="Arial" panose="020B0604020202020204" pitchFamily="34" charset="0"/>
              </a:rPr>
              <a:t>MIDDLE</a:t>
            </a:r>
            <a:r>
              <a:rPr lang="en-US" sz="4000" b="1" dirty="0">
                <a:cs typeface="Arial" panose="020B0604020202020204" pitchFamily="34" charset="0"/>
              </a:rPr>
              <a:t> </a:t>
            </a:r>
            <a:r>
              <a:rPr lang="en-US" sz="4000" dirty="0">
                <a:cs typeface="Arial" panose="020B0604020202020204" pitchFamily="34" charset="0"/>
              </a:rPr>
              <a:t>of Jesus’ Ministry</a:t>
            </a:r>
          </a:p>
          <a:p>
            <a:endParaRPr lang="en-US" sz="4000" dirty="0">
              <a:solidFill>
                <a:schemeClr val="bg1"/>
              </a:solidFill>
              <a:cs typeface="Arial" panose="020B0604020202020204" pitchFamily="34" charset="0"/>
            </a:endParaRPr>
          </a:p>
          <a:p>
            <a:endParaRPr lang="en-US" sz="2100" b="1" i="1" dirty="0">
              <a:solidFill>
                <a:schemeClr val="bg1"/>
              </a:solidFill>
            </a:endParaRPr>
          </a:p>
        </p:txBody>
      </p:sp>
    </p:spTree>
    <p:extLst>
      <p:ext uri="{BB962C8B-B14F-4D97-AF65-F5344CB8AC3E}">
        <p14:creationId xmlns:p14="http://schemas.microsoft.com/office/powerpoint/2010/main" val="42267738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268189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E9152-284D-2369-40F9-244C57CD33E9}"/>
              </a:ext>
            </a:extLst>
          </p:cNvPr>
          <p:cNvSpPr>
            <a:spLocks noGrp="1"/>
          </p:cNvSpPr>
          <p:nvPr>
            <p:ph type="ctrTitle"/>
          </p:nvPr>
        </p:nvSpPr>
        <p:spPr>
          <a:xfrm>
            <a:off x="228600" y="2733709"/>
            <a:ext cx="6350910" cy="1000091"/>
          </a:xfrm>
        </p:spPr>
        <p:txBody>
          <a:bodyPr/>
          <a:lstStyle/>
          <a:p>
            <a:pPr algn="l"/>
            <a:r>
              <a:rPr lang="en-US" sz="4400" dirty="0"/>
              <a:t>Evaluating Your Church</a:t>
            </a:r>
          </a:p>
        </p:txBody>
      </p:sp>
      <p:sp>
        <p:nvSpPr>
          <p:cNvPr id="3" name="Subtitle 2">
            <a:extLst>
              <a:ext uri="{FF2B5EF4-FFF2-40B4-BE49-F238E27FC236}">
                <a16:creationId xmlns:a16="http://schemas.microsoft.com/office/drawing/2014/main" id="{DD4DA0C2-A5B4-CD17-7E02-3F91F1B9DFCB}"/>
              </a:ext>
            </a:extLst>
          </p:cNvPr>
          <p:cNvSpPr>
            <a:spLocks noGrp="1"/>
          </p:cNvSpPr>
          <p:nvPr>
            <p:ph type="subTitle" idx="1"/>
          </p:nvPr>
        </p:nvSpPr>
        <p:spPr/>
        <p:txBody>
          <a:bodyPr>
            <a:normAutofit/>
          </a:bodyPr>
          <a:lstStyle/>
          <a:p>
            <a:r>
              <a:rPr lang="en-US" sz="2800" dirty="0"/>
              <a:t>Setting the Stage for God to Work</a:t>
            </a:r>
          </a:p>
        </p:txBody>
      </p:sp>
    </p:spTree>
    <p:extLst>
      <p:ext uri="{BB962C8B-B14F-4D97-AF65-F5344CB8AC3E}">
        <p14:creationId xmlns:p14="http://schemas.microsoft.com/office/powerpoint/2010/main" val="389836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9972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1035</TotalTime>
  <Words>1290</Words>
  <Application>Microsoft Office PowerPoint</Application>
  <PresentationFormat>On-screen Show (4:3)</PresentationFormat>
  <Paragraphs>154</Paragraphs>
  <Slides>92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92</vt:i4>
      </vt:variant>
    </vt:vector>
  </HeadingPairs>
  <TitlesOfParts>
    <vt:vector size="96" baseType="lpstr">
      <vt:lpstr>Arial</vt:lpstr>
      <vt:lpstr>Calibri</vt:lpstr>
      <vt:lpstr>Trebuchet MS</vt:lpstr>
      <vt:lpstr>Berlin</vt:lpstr>
      <vt:lpstr>PowerPoint Presentation</vt:lpstr>
      <vt:lpstr>Evaluating Your Church</vt:lpstr>
      <vt:lpstr>PowerPoint Presentation</vt:lpstr>
      <vt:lpstr>I.  It takes FOCUS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 . you will be my witnesses in Jerusalem, in all Judea and Samaria, and to the ends of the earth.” </vt:lpstr>
      <vt:lpstr>PowerPoint Presentation</vt:lpstr>
      <vt:lpstr>PowerPoint Presentation</vt:lpstr>
      <vt:lpstr>PowerPoint Presentation</vt:lpstr>
      <vt:lpstr>II.  It takes FEEDING </vt:lpstr>
      <vt:lpstr>PowerPoint Presentation</vt:lpstr>
      <vt:lpstr>Be diligent to present yourself to God as one approved, a worker who doesn’t need to be ashamed, correctly teaching the word of truth.</vt:lpstr>
      <vt:lpstr>PowerPoint Presentation</vt:lpstr>
      <vt:lpstr>I solemnly charge you before God and Christ Jesus, who is going to judge the living and the dead, and because of his appearing and his kingdom: 2Preach the word; be ready in season and out of season; correct, rebuke, and encourage with great patience and teaching.</vt:lpstr>
      <vt:lpstr>PowerPoint Presentation</vt:lpstr>
      <vt:lpstr>III.  It takes FREEDOM </vt:lpstr>
      <vt:lpstr>PowerPoint Presentation</vt:lpstr>
      <vt:lpstr>PowerPoint Presentation</vt:lpstr>
      <vt:lpstr>PowerPoint Presentation</vt:lpstr>
      <vt:lpstr>6 He answered them, “Isaiah prophesied correctly about you hypocrites, as it is written:  This people honors me with their lips, but their heart is far from me. 7 They worship me in vain, teaching as doctrines human commands.  8 Abandoning the command of God, you hold on to human tradition.”</vt:lpstr>
      <vt:lpstr>PowerPoint Presentation</vt:lpstr>
      <vt:lpstr>PowerPoint Presentation</vt:lpstr>
      <vt:lpstr>PowerPoint Presentation</vt:lpstr>
      <vt:lpstr>PowerPoint Presentation</vt:lpstr>
      <vt:lpstr>PowerPoint Presentation</vt:lpstr>
      <vt:lpstr>19 Although I am free from all and not anyone’s slave, I have made myself a slave to everyone, in order to win more people.     20 To the Jews I became like a Jew, to win Jews; to those under the law, like one under the law—though I myself am not under the law—to win those under the law.</vt:lpstr>
      <vt:lpstr>21 To those who are without the law, like one without the law—though I am not without God’s law but under the law of Christ—to win those without the law.  22 To the weak I became weak, in order to win the weak. I have become all things to all people, so that I may by every possible means save some.” </vt:lpstr>
      <vt:lpstr>PowerPoint Presentation</vt:lpstr>
      <vt:lpstr>PowerPoint Presentation</vt:lpstr>
      <vt:lpstr>PowerPoint Presentation</vt:lpstr>
      <vt:lpstr>PowerPoint Presentation</vt:lpstr>
      <vt:lpstr>WHEN HUDSON TAYLOR DIED</vt:lpstr>
      <vt:lpstr>PowerPoint Presentation</vt:lpstr>
      <vt:lpstr>IV.  It takes FEARLESSNESS </vt:lpstr>
      <vt:lpstr>PowerPoint Presentation</vt:lpstr>
      <vt:lpstr>PowerPoint Presentation</vt:lpstr>
      <vt:lpstr>PowerPoint Presentation</vt:lpstr>
      <vt:lpstr>PowerPoint Presentation</vt:lpstr>
      <vt:lpstr>PowerPoint Presentation</vt:lpstr>
      <vt:lpstr>The fear of mankind is a snare, but the one who trusts in the LORD is protected.  </vt:lpstr>
      <vt:lpstr>PowerPoint Presentation</vt:lpstr>
      <vt:lpstr>For it is said, “His letters are weighty and powerful, but his physical presence is weak and his public speaking amounts to nothing.”   </vt:lpstr>
      <vt:lpstr>PowerPoint Presentation</vt:lpstr>
      <vt:lpstr>For God has not given us a spirit of fear, but one of power, love, and sound judgment.   </vt:lpstr>
      <vt:lpstr>PowerPoint Presentation</vt:lpstr>
      <vt:lpstr>V.  It takes FELEGATION </vt:lpstr>
      <vt:lpstr>PowerPoint Presentation</vt:lpstr>
      <vt:lpstr>PowerPoint Presentation</vt:lpstr>
      <vt:lpstr>PowerPoint Presentation</vt:lpstr>
      <vt:lpstr>PowerPoint Presentation</vt:lpstr>
      <vt:lpstr>PowerPoint Presentation</vt:lpstr>
      <vt:lpstr>PowerPoint Presentation</vt:lpstr>
      <vt:lpstr>11 And he himself gave some to be apostles, some prophets, some evangelists, some pastors and teachers, 12 to equip the saints for the work of ministry, to build up the body of Christ . . .   </vt:lpstr>
      <vt:lpstr>PowerPoint Presentation</vt:lpstr>
      <vt:lpstr>17 “What you’re doing is not good,” Moses’s father-in-law said to him. 18 “You will certainly wear out both yourself and these people who are with you, because the task is too heavy for you. You can’t do it alone.”   </vt:lpstr>
      <vt:lpstr>PowerPoint Presentation</vt:lpstr>
      <vt:lpstr>VI.  It takes FELLOWSHIP </vt:lpstr>
      <vt:lpstr>PowerPoint Presentation</vt:lpstr>
      <vt:lpstr>42 They devoted themselves to the apostles’ teaching, to the fellowship, to the breaking of bread, and to prayer. 43 Everyone was filled with awe, and many wonders and signs were being performed through the apostles. </vt:lpstr>
      <vt:lpstr>44 Now all the believers were together and held all things in common. 45 They sold their possessions and property and distributed the proceeds to all, as any had need. </vt:lpstr>
      <vt:lpstr>PowerPoint Presentation</vt:lpstr>
      <vt:lpstr>34 “I give you a new command: Love one another. Just as I have loved you, you are also to love one another. 35 By this everyone will know that you are my disciples, if you love one another.”</vt:lpstr>
      <vt:lpstr>PowerPoint Presentation</vt:lpstr>
      <vt:lpstr>46 Every day they devoted themselves to meeting together in the temple, and broke bread from house to house. They ate their food with joyful and sincere hearts,            47 praising God and enjoying the favor of all the people. Every day the Lord added to their number those who were being saved.</vt:lpstr>
      <vt:lpstr>PowerPoint Presentation</vt:lpstr>
      <vt:lpstr>Rejoice in the Lord always. I will say it again: Rejoice!</vt:lpstr>
      <vt:lpstr>PowerPoint Presentation</vt:lpstr>
      <vt:lpstr>“. . . Do not grieve, because the joy of the Lord is your strength.”</vt:lpstr>
      <vt:lpstr>PowerPoint Presentation</vt:lpstr>
      <vt:lpstr>VII.  It takes FERVENCY  </vt:lpstr>
      <vt:lpstr>PowerPoint Presentation</vt:lpstr>
      <vt:lpstr>PowerPoint Presentation</vt:lpstr>
      <vt:lpstr>PowerPoint Presentation</vt:lpstr>
      <vt:lpstr>. . . The prayer of a righteous person is very powerful in its effect. 17 Elijah was a human being as we are, and he prayed earnestly that it would not rain, and for three years and six months it did not rain on the land. 18 Then he prayed again, and the sky gave rain and the land produced its fruit. </vt:lpstr>
      <vt:lpstr>PowerPoint Presentation</vt:lpstr>
      <vt:lpstr>Pray also for me, that the message may be given to me when I open my mouth to make known with boldness the mystery of the gospel . . . Pray that I might be bold enough to speak about it as I should.</vt:lpstr>
      <vt:lpstr>PowerPoint Presentation</vt:lpstr>
      <vt:lpstr>PowerPoint Presentation</vt:lpstr>
      <vt:lpstr>PowerPoint Presentation</vt:lpstr>
      <vt:lpstr>EVALUATING OUR CHURCHES</vt:lpstr>
      <vt:lpstr>PowerPoint Presentation</vt:lpstr>
      <vt:lpstr>Evaluating Your Church</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Buel</dc:creator>
  <cp:lastModifiedBy>Nancy Buel</cp:lastModifiedBy>
  <cp:revision>25</cp:revision>
  <dcterms:created xsi:type="dcterms:W3CDTF">2019-05-15T04:08:33Z</dcterms:created>
  <dcterms:modified xsi:type="dcterms:W3CDTF">2023-08-04T16:48:10Z</dcterms:modified>
</cp:coreProperties>
</file>