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388" r:id="rId4"/>
    <p:sldId id="389" r:id="rId5"/>
    <p:sldId id="390" r:id="rId6"/>
    <p:sldId id="391" r:id="rId7"/>
    <p:sldId id="392" r:id="rId8"/>
    <p:sldId id="393" r:id="rId9"/>
    <p:sldId id="261" r:id="rId10"/>
    <p:sldId id="262" r:id="rId11"/>
    <p:sldId id="263" r:id="rId12"/>
    <p:sldId id="264" r:id="rId13"/>
    <p:sldId id="396" r:id="rId14"/>
    <p:sldId id="397" r:id="rId15"/>
    <p:sldId id="398" r:id="rId16"/>
    <p:sldId id="399" r:id="rId17"/>
    <p:sldId id="400" r:id="rId18"/>
    <p:sldId id="401" r:id="rId19"/>
    <p:sldId id="402" r:id="rId20"/>
    <p:sldId id="403" r:id="rId21"/>
    <p:sldId id="265" r:id="rId22"/>
    <p:sldId id="266" r:id="rId23"/>
    <p:sldId id="404" r:id="rId24"/>
    <p:sldId id="405" r:id="rId25"/>
    <p:sldId id="406" r:id="rId26"/>
    <p:sldId id="407" r:id="rId27"/>
    <p:sldId id="419" r:id="rId28"/>
    <p:sldId id="410" r:id="rId29"/>
    <p:sldId id="269" r:id="rId30"/>
    <p:sldId id="411" r:id="rId31"/>
    <p:sldId id="412" r:id="rId32"/>
    <p:sldId id="270" r:id="rId33"/>
    <p:sldId id="271" r:id="rId34"/>
    <p:sldId id="272" r:id="rId35"/>
    <p:sldId id="273" r:id="rId36"/>
    <p:sldId id="413" r:id="rId37"/>
    <p:sldId id="359" r:id="rId38"/>
    <p:sldId id="274" r:id="rId39"/>
    <p:sldId id="414" r:id="rId40"/>
    <p:sldId id="415" r:id="rId41"/>
    <p:sldId id="416" r:id="rId42"/>
    <p:sldId id="278" r:id="rId43"/>
    <p:sldId id="385" r:id="rId44"/>
    <p:sldId id="418" r:id="rId45"/>
    <p:sldId id="417" r:id="rId46"/>
    <p:sldId id="420" r:id="rId47"/>
    <p:sldId id="384" r:id="rId48"/>
    <p:sldId id="421" r:id="rId49"/>
    <p:sldId id="424" r:id="rId50"/>
    <p:sldId id="423" r:id="rId51"/>
    <p:sldId id="425" r:id="rId52"/>
    <p:sldId id="422" r:id="rId53"/>
    <p:sldId id="427" r:id="rId54"/>
    <p:sldId id="426" r:id="rId55"/>
    <p:sldId id="428" r:id="rId56"/>
    <p:sldId id="429" r:id="rId57"/>
    <p:sldId id="432" r:id="rId58"/>
    <p:sldId id="433" r:id="rId59"/>
    <p:sldId id="435" r:id="rId60"/>
    <p:sldId id="434" r:id="rId61"/>
    <p:sldId id="437" r:id="rId62"/>
    <p:sldId id="438" r:id="rId63"/>
    <p:sldId id="439" r:id="rId64"/>
    <p:sldId id="440" r:id="rId65"/>
    <p:sldId id="441" r:id="rId66"/>
    <p:sldId id="442" r:id="rId67"/>
    <p:sldId id="444" r:id="rId68"/>
    <p:sldId id="443" r:id="rId69"/>
    <p:sldId id="445" r:id="rId70"/>
    <p:sldId id="446" r:id="rId71"/>
    <p:sldId id="447" r:id="rId72"/>
    <p:sldId id="448" r:id="rId73"/>
    <p:sldId id="449" r:id="rId74"/>
    <p:sldId id="453" r:id="rId75"/>
    <p:sldId id="452" r:id="rId76"/>
    <p:sldId id="454" r:id="rId77"/>
    <p:sldId id="451" r:id="rId78"/>
    <p:sldId id="455" r:id="rId79"/>
    <p:sldId id="450" r:id="rId80"/>
    <p:sldId id="456" r:id="rId81"/>
    <p:sldId id="457" r:id="rId82"/>
    <p:sldId id="458" r:id="rId83"/>
    <p:sldId id="459" r:id="rId84"/>
    <p:sldId id="460" r:id="rId85"/>
    <p:sldId id="461" r:id="rId86"/>
    <p:sldId id="463" r:id="rId87"/>
    <p:sldId id="462" r:id="rId88"/>
    <p:sldId id="465" r:id="rId89"/>
    <p:sldId id="466" r:id="rId90"/>
    <p:sldId id="464" r:id="rId91"/>
    <p:sldId id="468" r:id="rId92"/>
    <p:sldId id="467" r:id="rId93"/>
    <p:sldId id="469" r:id="rId94"/>
    <p:sldId id="470" r:id="rId95"/>
    <p:sldId id="472" r:id="rId96"/>
    <p:sldId id="471" r:id="rId97"/>
    <p:sldId id="474" r:id="rId98"/>
    <p:sldId id="473" r:id="rId99"/>
    <p:sldId id="476" r:id="rId100"/>
    <p:sldId id="475" r:id="rId101"/>
    <p:sldId id="478" r:id="rId102"/>
    <p:sldId id="477" r:id="rId103"/>
    <p:sldId id="480" r:id="rId104"/>
    <p:sldId id="479" r:id="rId105"/>
    <p:sldId id="482" r:id="rId106"/>
    <p:sldId id="481" r:id="rId107"/>
    <p:sldId id="484" r:id="rId108"/>
    <p:sldId id="483" r:id="rId109"/>
    <p:sldId id="486" r:id="rId110"/>
    <p:sldId id="485" r:id="rId111"/>
    <p:sldId id="488" r:id="rId112"/>
    <p:sldId id="487" r:id="rId113"/>
    <p:sldId id="543" r:id="rId114"/>
    <p:sldId id="542" r:id="rId115"/>
    <p:sldId id="490" r:id="rId116"/>
    <p:sldId id="489" r:id="rId117"/>
    <p:sldId id="492" r:id="rId118"/>
    <p:sldId id="491" r:id="rId119"/>
    <p:sldId id="494" r:id="rId120"/>
    <p:sldId id="493" r:id="rId121"/>
    <p:sldId id="496" r:id="rId122"/>
    <p:sldId id="495" r:id="rId123"/>
    <p:sldId id="497" r:id="rId124"/>
    <p:sldId id="498" r:id="rId125"/>
    <p:sldId id="499" r:id="rId126"/>
    <p:sldId id="500" r:id="rId127"/>
    <p:sldId id="503" r:id="rId128"/>
    <p:sldId id="502" r:id="rId129"/>
    <p:sldId id="504" r:id="rId130"/>
    <p:sldId id="505" r:id="rId131"/>
    <p:sldId id="501" r:id="rId132"/>
    <p:sldId id="506" r:id="rId133"/>
    <p:sldId id="510" r:id="rId134"/>
    <p:sldId id="509" r:id="rId135"/>
    <p:sldId id="508" r:id="rId136"/>
    <p:sldId id="507" r:id="rId137"/>
    <p:sldId id="511" r:id="rId138"/>
    <p:sldId id="512" r:id="rId139"/>
    <p:sldId id="514" r:id="rId140"/>
    <p:sldId id="513" r:id="rId141"/>
    <p:sldId id="516" r:id="rId142"/>
    <p:sldId id="515" r:id="rId143"/>
    <p:sldId id="518" r:id="rId144"/>
    <p:sldId id="517" r:id="rId145"/>
    <p:sldId id="519" r:id="rId146"/>
    <p:sldId id="520" r:id="rId147"/>
    <p:sldId id="523" r:id="rId148"/>
    <p:sldId id="522" r:id="rId149"/>
    <p:sldId id="524" r:id="rId150"/>
    <p:sldId id="521" r:id="rId151"/>
    <p:sldId id="526" r:id="rId152"/>
    <p:sldId id="525" r:id="rId153"/>
    <p:sldId id="528" r:id="rId154"/>
    <p:sldId id="527" r:id="rId155"/>
    <p:sldId id="530" r:id="rId156"/>
    <p:sldId id="531" r:id="rId157"/>
    <p:sldId id="529" r:id="rId158"/>
    <p:sldId id="533" r:id="rId159"/>
    <p:sldId id="532" r:id="rId160"/>
    <p:sldId id="535" r:id="rId161"/>
    <p:sldId id="534" r:id="rId162"/>
    <p:sldId id="536" r:id="rId163"/>
    <p:sldId id="538" r:id="rId164"/>
    <p:sldId id="539" r:id="rId165"/>
    <p:sldId id="537" r:id="rId166"/>
    <p:sldId id="541" r:id="rId167"/>
    <p:sldId id="540" r:id="rId1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CFC2"/>
    <a:srgbClr val="0AC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E76B2F-E3C9-4F00-869E-747D00AC49F6}" v="2" dt="2023-05-13T21:48:39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5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54" Type="http://schemas.openxmlformats.org/officeDocument/2006/relationships/slide" Target="slides/slide152.xml"/><Relationship Id="rId159" Type="http://schemas.openxmlformats.org/officeDocument/2006/relationships/slide" Target="slides/slide157.xml"/><Relationship Id="rId170" Type="http://schemas.openxmlformats.org/officeDocument/2006/relationships/viewProps" Target="viewProp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slide" Target="slides/slide142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165" Type="http://schemas.openxmlformats.org/officeDocument/2006/relationships/slide" Target="slides/slide16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55" Type="http://schemas.openxmlformats.org/officeDocument/2006/relationships/slide" Target="slides/slide153.xml"/><Relationship Id="rId171" Type="http://schemas.openxmlformats.org/officeDocument/2006/relationships/theme" Target="theme/them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61" Type="http://schemas.openxmlformats.org/officeDocument/2006/relationships/slide" Target="slides/slide159.xml"/><Relationship Id="rId166" Type="http://schemas.openxmlformats.org/officeDocument/2006/relationships/slide" Target="slides/slide16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51" Type="http://schemas.openxmlformats.org/officeDocument/2006/relationships/slide" Target="slides/slide149.xml"/><Relationship Id="rId156" Type="http://schemas.openxmlformats.org/officeDocument/2006/relationships/slide" Target="slides/slide154.xml"/><Relationship Id="rId164" Type="http://schemas.openxmlformats.org/officeDocument/2006/relationships/slide" Target="slides/slide162.xml"/><Relationship Id="rId16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72" Type="http://schemas.openxmlformats.org/officeDocument/2006/relationships/tableStyles" Target="tableStyles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162" Type="http://schemas.openxmlformats.org/officeDocument/2006/relationships/slide" Target="slides/slide16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73" Type="http://schemas.microsoft.com/office/2016/11/relationships/changesInfo" Target="changesInfos/changesInfo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ncy Buel" userId="6ce882db-7d49-4033-98f0-a61cb45b59ee" providerId="ADAL" clId="{03E76B2F-E3C9-4F00-869E-747D00AC49F6}"/>
    <pc:docChg chg="addSld modSld">
      <pc:chgData name="Nancy Buel" userId="6ce882db-7d49-4033-98f0-a61cb45b59ee" providerId="ADAL" clId="{03E76B2F-E3C9-4F00-869E-747D00AC49F6}" dt="2023-05-13T21:48:41.212" v="4" actId="962"/>
      <pc:docMkLst>
        <pc:docMk/>
      </pc:docMkLst>
      <pc:sldChg chg="addSp modSp new mod setBg">
        <pc:chgData name="Nancy Buel" userId="6ce882db-7d49-4033-98f0-a61cb45b59ee" providerId="ADAL" clId="{03E76B2F-E3C9-4F00-869E-747D00AC49F6}" dt="2023-05-13T21:48:41.212" v="4" actId="962"/>
        <pc:sldMkLst>
          <pc:docMk/>
          <pc:sldMk cId="872973649" sldId="543"/>
        </pc:sldMkLst>
        <pc:picChg chg="add mod">
          <ac:chgData name="Nancy Buel" userId="6ce882db-7d49-4033-98f0-a61cb45b59ee" providerId="ADAL" clId="{03E76B2F-E3C9-4F00-869E-747D00AC49F6}" dt="2023-05-13T21:48:41.212" v="4" actId="962"/>
          <ac:picMkLst>
            <pc:docMk/>
            <pc:sldMk cId="872973649" sldId="543"/>
            <ac:picMk id="3" creationId="{709FEDC5-8347-A8D3-D588-6454EF295E2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EE78-5C17-449E-9D66-BD32EF5728B6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8E5A-A6C3-46B4-B882-BBA691070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94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EE78-5C17-449E-9D66-BD32EF5728B6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8E5A-A6C3-46B4-B882-BBA691070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10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EE78-5C17-449E-9D66-BD32EF5728B6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8E5A-A6C3-46B4-B882-BBA691070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3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C852-ADE8-4E16-9B9A-E35D0BB61D6B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EF99-6512-474E-8031-F2DE784D2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28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C852-ADE8-4E16-9B9A-E35D0BB61D6B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EF99-6512-474E-8031-F2DE784D2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72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C852-ADE8-4E16-9B9A-E35D0BB61D6B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EF99-6512-474E-8031-F2DE784D2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04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C852-ADE8-4E16-9B9A-E35D0BB61D6B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EF99-6512-474E-8031-F2DE784D2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1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C852-ADE8-4E16-9B9A-E35D0BB61D6B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EF99-6512-474E-8031-F2DE784D2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95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C852-ADE8-4E16-9B9A-E35D0BB61D6B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EF99-6512-474E-8031-F2DE784D2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27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C852-ADE8-4E16-9B9A-E35D0BB61D6B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EF99-6512-474E-8031-F2DE784D2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57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C852-ADE8-4E16-9B9A-E35D0BB61D6B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EF99-6512-474E-8031-F2DE784D2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7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EE78-5C17-449E-9D66-BD32EF5728B6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8E5A-A6C3-46B4-B882-BBA691070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7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C852-ADE8-4E16-9B9A-E35D0BB61D6B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EF99-6512-474E-8031-F2DE784D2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79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C852-ADE8-4E16-9B9A-E35D0BB61D6B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EF99-6512-474E-8031-F2DE784D2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30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C852-ADE8-4E16-9B9A-E35D0BB61D6B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EF99-6512-474E-8031-F2DE784D2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36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EE78-5C17-449E-9D66-BD32EF5728B6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8E5A-A6C3-46B4-B882-BBA691070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0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EE78-5C17-449E-9D66-BD32EF5728B6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8E5A-A6C3-46B4-B882-BBA691070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0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EE78-5C17-449E-9D66-BD32EF5728B6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8E5A-A6C3-46B4-B882-BBA691070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22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EE78-5C17-449E-9D66-BD32EF5728B6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8E5A-A6C3-46B4-B882-BBA691070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9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EE78-5C17-449E-9D66-BD32EF5728B6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8E5A-A6C3-46B4-B882-BBA691070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0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EE78-5C17-449E-9D66-BD32EF5728B6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8E5A-A6C3-46B4-B882-BBA691070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20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EE78-5C17-449E-9D66-BD32EF5728B6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8E5A-A6C3-46B4-B882-BBA691070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63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3EE78-5C17-449E-9D66-BD32EF5728B6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98E5A-A6C3-46B4-B882-BBA691070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3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CC852-ADE8-4E16-9B9A-E35D0BB61D6B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0EF99-6512-474E-8031-F2DE784D2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5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FC4A9-EE77-28E6-1D17-5EF397221F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F67884-310E-FCE1-37DD-BD385F1B9B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966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3622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FRESH PERSPECTIVES can be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LIFE CHANGING </a:t>
            </a:r>
          </a:p>
        </p:txBody>
      </p:sp>
    </p:spTree>
    <p:extLst>
      <p:ext uri="{BB962C8B-B14F-4D97-AF65-F5344CB8AC3E}">
        <p14:creationId xmlns:p14="http://schemas.microsoft.com/office/powerpoint/2010/main" val="49463768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FBAB3F-004B-DB51-F7AC-8DCB2006E3C0}"/>
              </a:ext>
            </a:extLst>
          </p:cNvPr>
          <p:cNvSpPr txBox="1"/>
          <p:nvPr/>
        </p:nvSpPr>
        <p:spPr>
          <a:xfrm>
            <a:off x="654341" y="1909674"/>
            <a:ext cx="710547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kern="0" dirty="0">
                <a:solidFill>
                  <a:prstClr val="white"/>
                </a:solidFill>
              </a:rPr>
              <a:t>a</a:t>
            </a:r>
            <a:r>
              <a:rPr kumimoji="0" lang="en-US" sz="440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tharvest.church</a:t>
            </a:r>
            <a:r>
              <a:rPr kumimoji="0" lang="en-US" sz="440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/serve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kumimoji="0" lang="en-US" sz="1500" u="none" strike="noStrike" kern="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3463312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22658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8873247E-0868-9364-AF38-74168AFD0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8842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11234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FBAB3F-004B-DB51-F7AC-8DCB2006E3C0}"/>
              </a:ext>
            </a:extLst>
          </p:cNvPr>
          <p:cNvSpPr txBox="1"/>
          <p:nvPr/>
        </p:nvSpPr>
        <p:spPr>
          <a:xfrm>
            <a:off x="922789" y="1367406"/>
            <a:ext cx="7315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MATTHEW 7:12</a:t>
            </a:r>
            <a:endParaRPr kumimoji="0" lang="en-US" sz="3200" b="1" i="0" u="sng" strike="noStrike" kern="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“Therefore, whatever you want others to do for you, do also the same for them, for this is the Law and the Prophets.”</a:t>
            </a:r>
          </a:p>
        </p:txBody>
      </p:sp>
    </p:spTree>
    <p:extLst>
      <p:ext uri="{BB962C8B-B14F-4D97-AF65-F5344CB8AC3E}">
        <p14:creationId xmlns:p14="http://schemas.microsoft.com/office/powerpoint/2010/main" val="51745358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04770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0468-45E7-3B8A-EEA5-EEFE44759EBD}"/>
              </a:ext>
            </a:extLst>
          </p:cNvPr>
          <p:cNvSpPr txBox="1">
            <a:spLocks/>
          </p:cNvSpPr>
          <p:nvPr/>
        </p:nvSpPr>
        <p:spPr>
          <a:xfrm>
            <a:off x="2625754" y="1958975"/>
            <a:ext cx="6308406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2CFC2"/>
                </a:solidFill>
                <a:latin typeface="+mn-lt"/>
              </a:rPr>
              <a:t>VII.  EMPOWER</a:t>
            </a:r>
          </a:p>
        </p:txBody>
      </p:sp>
    </p:spTree>
    <p:extLst>
      <p:ext uri="{BB962C8B-B14F-4D97-AF65-F5344CB8AC3E}">
        <p14:creationId xmlns:p14="http://schemas.microsoft.com/office/powerpoint/2010/main" val="221043491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01124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CAFE96-06E8-9C86-3B30-8DD03E566214}"/>
              </a:ext>
            </a:extLst>
          </p:cNvPr>
          <p:cNvSpPr txBox="1"/>
          <p:nvPr/>
        </p:nvSpPr>
        <p:spPr>
          <a:xfrm>
            <a:off x="228600" y="2362200"/>
            <a:ext cx="8697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TO PLACE them is TO EMPOWER them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88044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093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90021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FBAB3F-004B-DB51-F7AC-8DCB2006E3C0}"/>
              </a:ext>
            </a:extLst>
          </p:cNvPr>
          <p:cNvSpPr txBox="1"/>
          <p:nvPr/>
        </p:nvSpPr>
        <p:spPr>
          <a:xfrm>
            <a:off x="922789" y="1367406"/>
            <a:ext cx="7315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EXODUS 18:21b-22a</a:t>
            </a:r>
            <a:endParaRPr kumimoji="0" lang="en-US" sz="3200" b="1" i="0" u="sng" strike="noStrike" kern="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. . . Place them over the people as commanders of thousands, hundreds, fifties, and tens. </a:t>
            </a:r>
            <a:r>
              <a:rPr kumimoji="0" lang="en-US" sz="2800" b="0" i="1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22</a:t>
            </a:r>
            <a:r>
              <a:rPr kumimoji="0" lang="en-US" sz="2800" b="0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They should judge the people at all times</a:t>
            </a:r>
            <a:r>
              <a:rPr lang="en-US" sz="2800" i="1" kern="0" dirty="0">
                <a:solidFill>
                  <a:prstClr val="white"/>
                </a:solidFill>
              </a:rPr>
              <a:t> . . .</a:t>
            </a:r>
            <a:r>
              <a:rPr kumimoji="0" lang="en-US" sz="2800" b="0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861781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82078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holding hands&#10;&#10;Description automatically generated with medium confidence">
            <a:extLst>
              <a:ext uri="{FF2B5EF4-FFF2-40B4-BE49-F238E27FC236}">
                <a16:creationId xmlns:a16="http://schemas.microsoft.com/office/drawing/2014/main" id="{709FEDC5-8347-A8D3-D588-6454EF295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63" y="0"/>
            <a:ext cx="45740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7364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8086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CAFE96-06E8-9C86-3B30-8DD03E566214}"/>
              </a:ext>
            </a:extLst>
          </p:cNvPr>
          <p:cNvSpPr txBox="1"/>
          <p:nvPr/>
        </p:nvSpPr>
        <p:spPr>
          <a:xfrm>
            <a:off x="228600" y="2362200"/>
            <a:ext cx="8697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TO EMPOWER them is TO TRUST them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25805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10689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FBAB3F-004B-DB51-F7AC-8DCB2006E3C0}"/>
              </a:ext>
            </a:extLst>
          </p:cNvPr>
          <p:cNvSpPr txBox="1"/>
          <p:nvPr/>
        </p:nvSpPr>
        <p:spPr>
          <a:xfrm>
            <a:off x="914400" y="1988191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IF you DON’T LET LEADERS LEAD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YOU will LOSE your LEADERS </a:t>
            </a:r>
          </a:p>
        </p:txBody>
      </p:sp>
    </p:spTree>
    <p:extLst>
      <p:ext uri="{BB962C8B-B14F-4D97-AF65-F5344CB8AC3E}">
        <p14:creationId xmlns:p14="http://schemas.microsoft.com/office/powerpoint/2010/main" val="69634429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77216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FBAB3F-004B-DB51-F7AC-8DCB2006E3C0}"/>
              </a:ext>
            </a:extLst>
          </p:cNvPr>
          <p:cNvSpPr txBox="1"/>
          <p:nvPr/>
        </p:nvSpPr>
        <p:spPr>
          <a:xfrm>
            <a:off x="1149291" y="1845578"/>
            <a:ext cx="76675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EQUIP the PEOPLE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EMPOWER the PEOPLE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WORK is accomplished by the PEOPLE </a:t>
            </a:r>
          </a:p>
        </p:txBody>
      </p:sp>
    </p:spTree>
    <p:extLst>
      <p:ext uri="{BB962C8B-B14F-4D97-AF65-F5344CB8AC3E}">
        <p14:creationId xmlns:p14="http://schemas.microsoft.com/office/powerpoint/2010/main" val="171721956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5861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3622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ALL HAVE BLIND SPOTS</a:t>
            </a:r>
          </a:p>
        </p:txBody>
      </p:sp>
    </p:spTree>
    <p:extLst>
      <p:ext uri="{BB962C8B-B14F-4D97-AF65-F5344CB8AC3E}">
        <p14:creationId xmlns:p14="http://schemas.microsoft.com/office/powerpoint/2010/main" val="236831364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FBAB3F-004B-DB51-F7AC-8DCB2006E3C0}"/>
              </a:ext>
            </a:extLst>
          </p:cNvPr>
          <p:cNvSpPr txBox="1"/>
          <p:nvPr/>
        </p:nvSpPr>
        <p:spPr>
          <a:xfrm>
            <a:off x="922789" y="1367406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EPHESIANS 4:11-12</a:t>
            </a:r>
            <a:endParaRPr kumimoji="0" lang="en-US" sz="3200" b="1" i="0" u="sng" strike="noStrike" kern="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11</a:t>
            </a:r>
            <a:r>
              <a:rPr kumimoji="0" lang="en-US" sz="2800" b="0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And he himself gave some to be apostles, some prophets, some evangelists, some pastors and teachers, </a:t>
            </a:r>
            <a:r>
              <a:rPr kumimoji="0" lang="en-US" sz="2800" b="0" i="1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12</a:t>
            </a:r>
            <a:r>
              <a:rPr kumimoji="0" lang="en-US" sz="2800" b="0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to equip the saints for the work of ministry, to build up the body of Christ . . . </a:t>
            </a:r>
          </a:p>
        </p:txBody>
      </p:sp>
    </p:spTree>
    <p:extLst>
      <p:ext uri="{BB962C8B-B14F-4D97-AF65-F5344CB8AC3E}">
        <p14:creationId xmlns:p14="http://schemas.microsoft.com/office/powerpoint/2010/main" val="135490755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8368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523ED-3F01-E6E3-7744-D0BD1639B24B}"/>
              </a:ext>
            </a:extLst>
          </p:cNvPr>
          <p:cNvSpPr txBox="1">
            <a:spLocks/>
          </p:cNvSpPr>
          <p:nvPr/>
        </p:nvSpPr>
        <p:spPr>
          <a:xfrm>
            <a:off x="348515" y="1529471"/>
            <a:ext cx="7772400" cy="251244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</a:rPr>
              <a:t>TEN ABSOLUTELY ESSENTIAL LESSONS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TO RISE TO THE NEXT LEVEL OF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MINISTRY LEADERSHIP</a:t>
            </a:r>
          </a:p>
          <a:p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       End Section 3</a:t>
            </a:r>
          </a:p>
        </p:txBody>
      </p:sp>
    </p:spTree>
    <p:extLst>
      <p:ext uri="{BB962C8B-B14F-4D97-AF65-F5344CB8AC3E}">
        <p14:creationId xmlns:p14="http://schemas.microsoft.com/office/powerpoint/2010/main" val="327291223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92466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86AE6-95F9-78B2-784E-B9B5CFCD8468}"/>
              </a:ext>
            </a:extLst>
          </p:cNvPr>
          <p:cNvSpPr txBox="1">
            <a:spLocks/>
          </p:cNvSpPr>
          <p:nvPr/>
        </p:nvSpPr>
        <p:spPr>
          <a:xfrm>
            <a:off x="596347" y="2091168"/>
            <a:ext cx="6902565" cy="24410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ABSOLUTELY ESSENTIAL LESSONS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RISE TO THE NEXT LEVEL OF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MINISTRY LEADERSHIP</a:t>
            </a:r>
          </a:p>
          <a:p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Start Section 4</a:t>
            </a:r>
          </a:p>
        </p:txBody>
      </p:sp>
    </p:spTree>
    <p:extLst>
      <p:ext uri="{BB962C8B-B14F-4D97-AF65-F5344CB8AC3E}">
        <p14:creationId xmlns:p14="http://schemas.microsoft.com/office/powerpoint/2010/main" val="804761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20573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C05E0-80EE-1BE0-0FF1-F249A77AAF22}"/>
              </a:ext>
            </a:extLst>
          </p:cNvPr>
          <p:cNvSpPr txBox="1">
            <a:spLocks/>
          </p:cNvSpPr>
          <p:nvPr/>
        </p:nvSpPr>
        <p:spPr>
          <a:xfrm>
            <a:off x="1803632" y="2093199"/>
            <a:ext cx="6308406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92D050"/>
                </a:solidFill>
                <a:latin typeface="+mn-lt"/>
              </a:rPr>
              <a:t>VIII.  FOCUS</a:t>
            </a:r>
          </a:p>
        </p:txBody>
      </p:sp>
    </p:spTree>
    <p:extLst>
      <p:ext uri="{BB962C8B-B14F-4D97-AF65-F5344CB8AC3E}">
        <p14:creationId xmlns:p14="http://schemas.microsoft.com/office/powerpoint/2010/main" val="310809483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2887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9E889E-ECC7-2D5D-3EB8-1D4E0765570E}"/>
              </a:ext>
            </a:extLst>
          </p:cNvPr>
          <p:cNvSpPr txBox="1"/>
          <p:nvPr/>
        </p:nvSpPr>
        <p:spPr>
          <a:xfrm>
            <a:off x="-425741" y="2311866"/>
            <a:ext cx="8697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SERVE in the AREA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of your GREATEST GIFTEDNESS</a:t>
            </a:r>
          </a:p>
        </p:txBody>
      </p:sp>
    </p:spTree>
    <p:extLst>
      <p:ext uri="{BB962C8B-B14F-4D97-AF65-F5344CB8AC3E}">
        <p14:creationId xmlns:p14="http://schemas.microsoft.com/office/powerpoint/2010/main" val="131651561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1151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07092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7391BE-FC35-3DCF-9D11-99F8EF20A421}"/>
              </a:ext>
            </a:extLst>
          </p:cNvPr>
          <p:cNvSpPr txBox="1"/>
          <p:nvPr/>
        </p:nvSpPr>
        <p:spPr>
          <a:xfrm>
            <a:off x="479444" y="1464388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EXODUS 18:22a-b</a:t>
            </a:r>
            <a:endParaRPr kumimoji="0" lang="en-US" sz="3200" b="1" i="0" u="sng" strike="noStrike" kern="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They should judge the people at all times.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Then they can bring you every major case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but judge every minor case themselves. </a:t>
            </a:r>
          </a:p>
        </p:txBody>
      </p:sp>
    </p:spTree>
    <p:extLst>
      <p:ext uri="{BB962C8B-B14F-4D97-AF65-F5344CB8AC3E}">
        <p14:creationId xmlns:p14="http://schemas.microsoft.com/office/powerpoint/2010/main" val="232196329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24934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7391BE-FC35-3DCF-9D11-99F8EF20A421}"/>
              </a:ext>
            </a:extLst>
          </p:cNvPr>
          <p:cNvSpPr txBox="1"/>
          <p:nvPr/>
        </p:nvSpPr>
        <p:spPr>
          <a:xfrm>
            <a:off x="209725" y="2030136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DISTINGUISH what you do BEST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DELEGATE the REST</a:t>
            </a:r>
          </a:p>
        </p:txBody>
      </p:sp>
    </p:spTree>
    <p:extLst>
      <p:ext uri="{BB962C8B-B14F-4D97-AF65-F5344CB8AC3E}">
        <p14:creationId xmlns:p14="http://schemas.microsoft.com/office/powerpoint/2010/main" val="281390758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1857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9E889E-ECC7-2D5D-3EB8-1D4E0765570E}"/>
              </a:ext>
            </a:extLst>
          </p:cNvPr>
          <p:cNvSpPr txBox="1"/>
          <p:nvPr/>
        </p:nvSpPr>
        <p:spPr>
          <a:xfrm>
            <a:off x="-618689" y="2110531"/>
            <a:ext cx="8697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FOCUS &amp; SIMPIFY</a:t>
            </a:r>
          </a:p>
        </p:txBody>
      </p:sp>
    </p:spTree>
    <p:extLst>
      <p:ext uri="{BB962C8B-B14F-4D97-AF65-F5344CB8AC3E}">
        <p14:creationId xmlns:p14="http://schemas.microsoft.com/office/powerpoint/2010/main" val="387715283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77570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6B2B6F-21EE-7702-F310-0B0FDC070F28}"/>
              </a:ext>
            </a:extLst>
          </p:cNvPr>
          <p:cNvSpPr txBox="1"/>
          <p:nvPr/>
        </p:nvSpPr>
        <p:spPr>
          <a:xfrm>
            <a:off x="343948" y="1960008"/>
            <a:ext cx="71054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kumimoji="0" lang="en-US" sz="280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“The Secret of Concentration is Elimination.”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kumimoji="0" lang="en-US" sz="100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kumimoji="0" lang="en-US" sz="2800" b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Howard Hendricks</a:t>
            </a:r>
          </a:p>
        </p:txBody>
      </p:sp>
    </p:spTree>
    <p:extLst>
      <p:ext uri="{BB962C8B-B14F-4D97-AF65-F5344CB8AC3E}">
        <p14:creationId xmlns:p14="http://schemas.microsoft.com/office/powerpoint/2010/main" val="326444005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28416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6B2B6F-21EE-7702-F310-0B0FDC070F28}"/>
              </a:ext>
            </a:extLst>
          </p:cNvPr>
          <p:cNvSpPr txBox="1"/>
          <p:nvPr/>
        </p:nvSpPr>
        <p:spPr>
          <a:xfrm>
            <a:off x="285225" y="2069065"/>
            <a:ext cx="71054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kumimoji="0" lang="en-US" sz="280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“The less you do,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kumimoji="0" lang="en-US" sz="280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the more you accomplish.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kumimoji="0" lang="en-US" sz="280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The less you do,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kumimoji="0" lang="en-US" sz="280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the more you enable others to accomplish.”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kumimoji="0" lang="en-US" sz="100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kumimoji="0" lang="en-US" sz="2800" b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Andy Stanley</a:t>
            </a:r>
          </a:p>
        </p:txBody>
      </p:sp>
    </p:spTree>
    <p:extLst>
      <p:ext uri="{BB962C8B-B14F-4D97-AF65-F5344CB8AC3E}">
        <p14:creationId xmlns:p14="http://schemas.microsoft.com/office/powerpoint/2010/main" val="156373394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551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A025EF-B75B-5489-92B4-82F6B08071B1}"/>
              </a:ext>
            </a:extLst>
          </p:cNvPr>
          <p:cNvSpPr txBox="1"/>
          <p:nvPr/>
        </p:nvSpPr>
        <p:spPr>
          <a:xfrm>
            <a:off x="2286000" y="310805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FLASH AT DMV</a:t>
            </a:r>
          </a:p>
        </p:txBody>
      </p:sp>
      <p:pic>
        <p:nvPicPr>
          <p:cNvPr id="4" name="Picture 3" descr="A picture containing cat, indoor, tool&#10;&#10;Description automatically generated">
            <a:extLst>
              <a:ext uri="{FF2B5EF4-FFF2-40B4-BE49-F238E27FC236}">
                <a16:creationId xmlns:a16="http://schemas.microsoft.com/office/drawing/2014/main" id="{D7821301-BC7A-6258-1DE7-7398B21B6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7406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47FED-ACB9-F486-7F43-B42584D02817}"/>
              </a:ext>
            </a:extLst>
          </p:cNvPr>
          <p:cNvSpPr txBox="1">
            <a:spLocks/>
          </p:cNvSpPr>
          <p:nvPr/>
        </p:nvSpPr>
        <p:spPr>
          <a:xfrm>
            <a:off x="2155971" y="1958975"/>
            <a:ext cx="6308406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92D050"/>
                </a:solidFill>
                <a:latin typeface="+mn-lt"/>
              </a:rPr>
              <a:t>IX.  EXTEND</a:t>
            </a:r>
          </a:p>
        </p:txBody>
      </p:sp>
    </p:spTree>
    <p:extLst>
      <p:ext uri="{BB962C8B-B14F-4D97-AF65-F5344CB8AC3E}">
        <p14:creationId xmlns:p14="http://schemas.microsoft.com/office/powerpoint/2010/main" val="189892631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77777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25E116-9B66-18D8-DDFF-BC03D2B4C52D}"/>
              </a:ext>
            </a:extLst>
          </p:cNvPr>
          <p:cNvSpPr txBox="1"/>
          <p:nvPr/>
        </p:nvSpPr>
        <p:spPr>
          <a:xfrm>
            <a:off x="631241" y="1380658"/>
            <a:ext cx="7315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EXODUS 18:22c-23</a:t>
            </a:r>
            <a:endParaRPr kumimoji="0" lang="en-US" sz="3200" b="1" i="0" u="sng" strike="noStrike" kern="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kern="0" dirty="0">
                <a:solidFill>
                  <a:prstClr val="white"/>
                </a:solidFill>
              </a:rPr>
              <a:t>. . . </a:t>
            </a:r>
            <a:r>
              <a:rPr kumimoji="0" lang="en-US" sz="2800" b="0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In this way you will lighten your load,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and they will bear it with you. </a:t>
            </a:r>
            <a:r>
              <a:rPr kumimoji="0" lang="en-US" sz="2800" b="0" i="1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23</a:t>
            </a:r>
            <a:r>
              <a:rPr kumimoji="0" lang="en-US" sz="2800" b="0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If you do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this, and God so directs you, you will be able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to endure, and also all these people will be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able to go home satisfied.”</a:t>
            </a:r>
          </a:p>
        </p:txBody>
      </p:sp>
    </p:spTree>
    <p:extLst>
      <p:ext uri="{BB962C8B-B14F-4D97-AF65-F5344CB8AC3E}">
        <p14:creationId xmlns:p14="http://schemas.microsoft.com/office/powerpoint/2010/main" val="252024085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053588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26A233-8421-F17D-8D45-B4B821464990}"/>
              </a:ext>
            </a:extLst>
          </p:cNvPr>
          <p:cNvSpPr txBox="1"/>
          <p:nvPr/>
        </p:nvSpPr>
        <p:spPr>
          <a:xfrm>
            <a:off x="503339" y="2110531"/>
            <a:ext cx="6652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SHARE THE BURDEN</a:t>
            </a:r>
          </a:p>
        </p:txBody>
      </p:sp>
    </p:spTree>
    <p:extLst>
      <p:ext uri="{BB962C8B-B14F-4D97-AF65-F5344CB8AC3E}">
        <p14:creationId xmlns:p14="http://schemas.microsoft.com/office/powerpoint/2010/main" val="70416855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59726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26A233-8421-F17D-8D45-B4B821464990}"/>
              </a:ext>
            </a:extLst>
          </p:cNvPr>
          <p:cNvSpPr txBox="1"/>
          <p:nvPr/>
        </p:nvSpPr>
        <p:spPr>
          <a:xfrm>
            <a:off x="503339" y="2110531"/>
            <a:ext cx="6652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LENGTHEN YOUR LEADERSHIP</a:t>
            </a:r>
          </a:p>
        </p:txBody>
      </p:sp>
    </p:spTree>
    <p:extLst>
      <p:ext uri="{BB962C8B-B14F-4D97-AF65-F5344CB8AC3E}">
        <p14:creationId xmlns:p14="http://schemas.microsoft.com/office/powerpoint/2010/main" val="2520264125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3701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FBE960-A317-EDE0-83ED-CF18AF610B02}"/>
              </a:ext>
            </a:extLst>
          </p:cNvPr>
          <p:cNvSpPr txBox="1"/>
          <p:nvPr/>
        </p:nvSpPr>
        <p:spPr>
          <a:xfrm>
            <a:off x="671119" y="1073791"/>
            <a:ext cx="7315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ECCLESIASTES 9:9-10, 12b</a:t>
            </a:r>
            <a:endParaRPr kumimoji="0" lang="en-US" sz="3200" b="1" i="0" u="sng" strike="noStrike" kern="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9</a:t>
            </a:r>
            <a:r>
              <a:rPr kumimoji="0" lang="en-US" sz="2800" b="0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Two are better than one because they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have a good reward for their efforts. </a:t>
            </a:r>
            <a:r>
              <a:rPr kumimoji="0" lang="en-US" sz="2800" b="0" i="1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10</a:t>
            </a:r>
            <a:r>
              <a:rPr kumimoji="0" lang="en-US" sz="2800" b="0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For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if either falls, his companion can lift him up;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but pity the one who falls without another to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lift him up . . . A cord of three strands is not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easily broken. </a:t>
            </a:r>
          </a:p>
        </p:txBody>
      </p:sp>
    </p:spTree>
    <p:extLst>
      <p:ext uri="{BB962C8B-B14F-4D97-AF65-F5344CB8AC3E}">
        <p14:creationId xmlns:p14="http://schemas.microsoft.com/office/powerpoint/2010/main" val="3664178068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512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299404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26A233-8421-F17D-8D45-B4B821464990}"/>
              </a:ext>
            </a:extLst>
          </p:cNvPr>
          <p:cNvSpPr txBox="1"/>
          <p:nvPr/>
        </p:nvSpPr>
        <p:spPr>
          <a:xfrm>
            <a:off x="503339" y="2110531"/>
            <a:ext cx="6652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KEEP THE PEACE</a:t>
            </a:r>
          </a:p>
        </p:txBody>
      </p:sp>
    </p:spTree>
    <p:extLst>
      <p:ext uri="{BB962C8B-B14F-4D97-AF65-F5344CB8AC3E}">
        <p14:creationId xmlns:p14="http://schemas.microsoft.com/office/powerpoint/2010/main" val="1513775965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531755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47FED-ACB9-F486-7F43-B42584D02817}"/>
              </a:ext>
            </a:extLst>
          </p:cNvPr>
          <p:cNvSpPr txBox="1">
            <a:spLocks/>
          </p:cNvSpPr>
          <p:nvPr/>
        </p:nvSpPr>
        <p:spPr>
          <a:xfrm>
            <a:off x="2147582" y="1958975"/>
            <a:ext cx="6308406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92D050"/>
                </a:solidFill>
                <a:latin typeface="+mn-lt"/>
              </a:rPr>
              <a:t>X.  JUST DO IT</a:t>
            </a:r>
          </a:p>
        </p:txBody>
      </p:sp>
    </p:spTree>
    <p:extLst>
      <p:ext uri="{BB962C8B-B14F-4D97-AF65-F5344CB8AC3E}">
        <p14:creationId xmlns:p14="http://schemas.microsoft.com/office/powerpoint/2010/main" val="2006942358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3849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57FB7E-E3DB-73E3-71CA-7B5BF4D9A040}"/>
              </a:ext>
            </a:extLst>
          </p:cNvPr>
          <p:cNvSpPr txBox="1"/>
          <p:nvPr/>
        </p:nvSpPr>
        <p:spPr>
          <a:xfrm>
            <a:off x="612396" y="1182848"/>
            <a:ext cx="7315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EXODUS 18:24-27</a:t>
            </a:r>
            <a:endParaRPr kumimoji="0" lang="en-US" sz="3200" b="1" i="0" u="sng" strike="noStrike" kern="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24</a:t>
            </a:r>
            <a:r>
              <a:rPr kumimoji="0" lang="en-US" sz="2800" b="0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Moses listened to his father-in-law and did everything he said. </a:t>
            </a:r>
            <a:r>
              <a:rPr kumimoji="0" lang="en-US" sz="2800" b="0" i="1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25</a:t>
            </a:r>
            <a:r>
              <a:rPr kumimoji="0" lang="en-US" sz="2800" b="0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So Moses chose able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men from all Israel and made them leaders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over the people as commanders of thousands, hundreds, fifties, and tens.</a:t>
            </a:r>
          </a:p>
        </p:txBody>
      </p:sp>
    </p:spTree>
    <p:extLst>
      <p:ext uri="{BB962C8B-B14F-4D97-AF65-F5344CB8AC3E}">
        <p14:creationId xmlns:p14="http://schemas.microsoft.com/office/powerpoint/2010/main" val="2237715348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57FB7E-E3DB-73E3-71CA-7B5BF4D9A040}"/>
              </a:ext>
            </a:extLst>
          </p:cNvPr>
          <p:cNvSpPr txBox="1"/>
          <p:nvPr/>
        </p:nvSpPr>
        <p:spPr>
          <a:xfrm>
            <a:off x="479875" y="1408135"/>
            <a:ext cx="7315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26</a:t>
            </a:r>
            <a:r>
              <a:rPr kumimoji="0" lang="en-US" sz="2800" b="0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They judged the people at all times; they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would bring the hard cases to Moses, but they would judge every minor case themselves.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27</a:t>
            </a:r>
            <a:r>
              <a:rPr kumimoji="0" lang="en-US" sz="2800" b="0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Moses let his father-in-law go, and he journeyed to his own land.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i="1" kern="0" baseline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                                       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EXODUS 18:24-27</a:t>
            </a:r>
            <a:endParaRPr kumimoji="0" lang="en-US" sz="3200" b="1" i="0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0145606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382346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26A233-8421-F17D-8D45-B4B821464990}"/>
              </a:ext>
            </a:extLst>
          </p:cNvPr>
          <p:cNvSpPr txBox="1"/>
          <p:nvPr/>
        </p:nvSpPr>
        <p:spPr>
          <a:xfrm>
            <a:off x="503339" y="2110531"/>
            <a:ext cx="6652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IT WILL BE WORTH IT</a:t>
            </a:r>
          </a:p>
        </p:txBody>
      </p:sp>
    </p:spTree>
    <p:extLst>
      <p:ext uri="{BB962C8B-B14F-4D97-AF65-F5344CB8AC3E}">
        <p14:creationId xmlns:p14="http://schemas.microsoft.com/office/powerpoint/2010/main" val="1796041486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205478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26A233-8421-F17D-8D45-B4B821464990}"/>
              </a:ext>
            </a:extLst>
          </p:cNvPr>
          <p:cNvSpPr txBox="1"/>
          <p:nvPr/>
        </p:nvSpPr>
        <p:spPr>
          <a:xfrm>
            <a:off x="503339" y="2110531"/>
            <a:ext cx="6652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MAKE THE CHANGES</a:t>
            </a:r>
          </a:p>
        </p:txBody>
      </p:sp>
    </p:spTree>
    <p:extLst>
      <p:ext uri="{BB962C8B-B14F-4D97-AF65-F5344CB8AC3E}">
        <p14:creationId xmlns:p14="http://schemas.microsoft.com/office/powerpoint/2010/main" val="3521743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3622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GET OUT OF MINISTRY RUTS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LISTEN TO WISDOM</a:t>
            </a:r>
          </a:p>
        </p:txBody>
      </p:sp>
    </p:spTree>
    <p:extLst>
      <p:ext uri="{BB962C8B-B14F-4D97-AF65-F5344CB8AC3E}">
        <p14:creationId xmlns:p14="http://schemas.microsoft.com/office/powerpoint/2010/main" val="3796256367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269406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86AE6-95F9-78B2-784E-B9B5CFCD8468}"/>
              </a:ext>
            </a:extLst>
          </p:cNvPr>
          <p:cNvSpPr txBox="1">
            <a:spLocks/>
          </p:cNvSpPr>
          <p:nvPr/>
        </p:nvSpPr>
        <p:spPr>
          <a:xfrm>
            <a:off x="0" y="1879134"/>
            <a:ext cx="7772400" cy="195253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</a:rPr>
              <a:t>TEN ABSOLUTELY ESSENTIAL LESSONS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TO RISE TO THE NEXT LEVEL OF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MINISTRY LEADERSHIP</a:t>
            </a: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5AFE00-315C-2243-6D5A-AE76A9A5B098}"/>
              </a:ext>
            </a:extLst>
          </p:cNvPr>
          <p:cNvSpPr txBox="1"/>
          <p:nvPr/>
        </p:nvSpPr>
        <p:spPr>
          <a:xfrm>
            <a:off x="2226366" y="3059668"/>
            <a:ext cx="60518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Help for those Overwhelmed in Ministry</a:t>
            </a:r>
          </a:p>
        </p:txBody>
      </p:sp>
    </p:spTree>
    <p:extLst>
      <p:ext uri="{BB962C8B-B14F-4D97-AF65-F5344CB8AC3E}">
        <p14:creationId xmlns:p14="http://schemas.microsoft.com/office/powerpoint/2010/main" val="2301249374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26A233-8421-F17D-8D45-B4B821464990}"/>
              </a:ext>
            </a:extLst>
          </p:cNvPr>
          <p:cNvSpPr txBox="1"/>
          <p:nvPr/>
        </p:nvSpPr>
        <p:spPr>
          <a:xfrm>
            <a:off x="721453" y="1645177"/>
            <a:ext cx="73907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Calibri"/>
              </a:rPr>
              <a:t>I.    LISTEN TO OUTSIDE OBJECTIVE OPINIONS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1" dirty="0">
              <a:solidFill>
                <a:schemeClr val="bg1"/>
              </a:solidFill>
              <a:latin typeface="Calibri"/>
            </a:endParaRP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 startAt="2"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Calibri"/>
              </a:rPr>
              <a:t>EVERYTHING SHOULDN’T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Calibri"/>
              </a:rPr>
              <a:t>       REVOLVE AROUND YOU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1" dirty="0">
              <a:solidFill>
                <a:schemeClr val="bg1"/>
              </a:solidFill>
              <a:latin typeface="Calibri"/>
            </a:endParaRP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 startAt="3"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Calibri"/>
              </a:rPr>
              <a:t>THERE’S ALWAYS ROOM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Calibri"/>
              </a:rPr>
              <a:t>       FOR IMPROVEMENT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1" dirty="0">
              <a:solidFill>
                <a:schemeClr val="bg1"/>
              </a:solidFill>
              <a:latin typeface="Calibri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Calibri"/>
              </a:rPr>
              <a:t>IV.  STOP TRYING TO DO IT ALONE</a:t>
            </a:r>
          </a:p>
        </p:txBody>
      </p:sp>
    </p:spTree>
    <p:extLst>
      <p:ext uri="{BB962C8B-B14F-4D97-AF65-F5344CB8AC3E}">
        <p14:creationId xmlns:p14="http://schemas.microsoft.com/office/powerpoint/2010/main" val="1386703931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26A233-8421-F17D-8D45-B4B821464990}"/>
              </a:ext>
            </a:extLst>
          </p:cNvPr>
          <p:cNvSpPr txBox="1"/>
          <p:nvPr/>
        </p:nvSpPr>
        <p:spPr>
          <a:xfrm>
            <a:off x="1124124" y="1372129"/>
            <a:ext cx="665247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 startAt="5"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Calibri"/>
              </a:rPr>
              <a:t>EDUCATE </a:t>
            </a:r>
            <a:r>
              <a:rPr lang="en-US" sz="2800" dirty="0">
                <a:solidFill>
                  <a:schemeClr val="bg1"/>
                </a:solidFill>
                <a:latin typeface="Calibri"/>
              </a:rPr>
              <a:t>– yourself and others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 startAt="5"/>
              <a:tabLst/>
              <a:defRPr/>
            </a:pPr>
            <a:endParaRPr lang="en-US" sz="1000" b="1" dirty="0">
              <a:solidFill>
                <a:schemeClr val="bg1"/>
              </a:solidFill>
              <a:latin typeface="Calibri"/>
            </a:endParaRP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 startAt="6"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Calibri"/>
              </a:rPr>
              <a:t>DELEGATE </a:t>
            </a:r>
            <a:r>
              <a:rPr lang="en-US" sz="2800" dirty="0">
                <a:solidFill>
                  <a:schemeClr val="bg1"/>
                </a:solidFill>
                <a:latin typeface="Calibri"/>
              </a:rPr>
              <a:t>– divide and conquer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 startAt="6"/>
              <a:tabLst/>
              <a:defRPr/>
            </a:pPr>
            <a:endParaRPr lang="en-US" sz="1000" b="1" dirty="0">
              <a:solidFill>
                <a:schemeClr val="bg1"/>
              </a:solidFill>
              <a:latin typeface="Calibri"/>
            </a:endParaRP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 startAt="7"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Calibri"/>
              </a:rPr>
              <a:t>EMPOWER </a:t>
            </a:r>
            <a:r>
              <a:rPr lang="en-US" sz="2800" dirty="0">
                <a:solidFill>
                  <a:schemeClr val="bg1"/>
                </a:solidFill>
                <a:latin typeface="Calibri"/>
              </a:rPr>
              <a:t>– let leaders lead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 startAt="7"/>
              <a:tabLst/>
              <a:defRPr/>
            </a:pPr>
            <a:endParaRPr lang="en-US" sz="1000" b="1" dirty="0">
              <a:solidFill>
                <a:schemeClr val="bg1"/>
              </a:solidFill>
              <a:latin typeface="Calibri"/>
            </a:endParaRP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 startAt="8"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Calibri"/>
              </a:rPr>
              <a:t>FOCUS </a:t>
            </a:r>
            <a:r>
              <a:rPr lang="en-US" sz="2800" dirty="0">
                <a:solidFill>
                  <a:schemeClr val="bg1"/>
                </a:solidFill>
                <a:latin typeface="Calibri"/>
              </a:rPr>
              <a:t>– major on the majors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 startAt="8"/>
              <a:tabLst/>
              <a:defRPr/>
            </a:pPr>
            <a:endParaRPr lang="en-US" sz="1000" b="1" dirty="0">
              <a:solidFill>
                <a:schemeClr val="bg1"/>
              </a:solidFill>
              <a:latin typeface="Calibri"/>
            </a:endParaRP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 startAt="9"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Calibri"/>
              </a:rPr>
              <a:t>EXTEND </a:t>
            </a:r>
            <a:r>
              <a:rPr lang="en-US" sz="2800" dirty="0">
                <a:solidFill>
                  <a:schemeClr val="bg1"/>
                </a:solidFill>
                <a:latin typeface="Calibri"/>
              </a:rPr>
              <a:t>– longevity and harmony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 startAt="9"/>
              <a:tabLst/>
              <a:defRPr/>
            </a:pPr>
            <a:endParaRPr lang="en-US" sz="1000" b="1" dirty="0">
              <a:solidFill>
                <a:schemeClr val="bg1"/>
              </a:solidFill>
              <a:latin typeface="Calibri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Calibri"/>
              </a:rPr>
              <a:t>X.    JUST DO IT </a:t>
            </a:r>
            <a:r>
              <a:rPr lang="en-US" sz="2800" dirty="0">
                <a:solidFill>
                  <a:schemeClr val="bg1"/>
                </a:solidFill>
                <a:latin typeface="Calibri"/>
              </a:rPr>
              <a:t>– make the changes</a:t>
            </a:r>
          </a:p>
        </p:txBody>
      </p:sp>
    </p:spTree>
    <p:extLst>
      <p:ext uri="{BB962C8B-B14F-4D97-AF65-F5344CB8AC3E}">
        <p14:creationId xmlns:p14="http://schemas.microsoft.com/office/powerpoint/2010/main" val="2603489849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67835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5AFE00-315C-2243-6D5A-AE76A9A5B098}"/>
              </a:ext>
            </a:extLst>
          </p:cNvPr>
          <p:cNvSpPr txBox="1"/>
          <p:nvPr/>
        </p:nvSpPr>
        <p:spPr>
          <a:xfrm>
            <a:off x="2160164" y="3198167"/>
            <a:ext cx="55791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Help for those Overwhelmed in Ministry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340E07-D763-AE54-7A1E-E52A4714F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804" y="1537855"/>
            <a:ext cx="7773074" cy="240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3600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71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093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ground, sky, road&#10;&#10;Description automatically generated">
            <a:extLst>
              <a:ext uri="{FF2B5EF4-FFF2-40B4-BE49-F238E27FC236}">
                <a16:creationId xmlns:a16="http://schemas.microsoft.com/office/drawing/2014/main" id="{A0A234CC-0648-4AC9-AE5D-1536290F8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532" y="0"/>
            <a:ext cx="45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23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710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E3376-C75B-4CAF-83D2-03B9AACDD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13" y="1958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TEN ABSOLUTELY ESSENTIAL LESSONS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TO RISE TO THE NEXT LEVEL OF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MINISTRY LEADERSHIP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BD0F9E1-5DD3-F684-2E50-64A1DF8A61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567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0"/>
            <a:ext cx="716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ECCLESIASTES 4:6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Better one handful with rest than two handfuls with effort and a pursuit of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wind.</a:t>
            </a:r>
          </a:p>
        </p:txBody>
      </p:sp>
    </p:spTree>
    <p:extLst>
      <p:ext uri="{BB962C8B-B14F-4D97-AF65-F5344CB8AC3E}">
        <p14:creationId xmlns:p14="http://schemas.microsoft.com/office/powerpoint/2010/main" val="2411411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916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676400"/>
            <a:ext cx="716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PSALM 127:2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vain you get up early and stay up late,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working hard to have enough food—yes, he gives sleep to the one he loves.</a:t>
            </a:r>
          </a:p>
        </p:txBody>
      </p:sp>
    </p:spTree>
    <p:extLst>
      <p:ext uri="{BB962C8B-B14F-4D97-AF65-F5344CB8AC3E}">
        <p14:creationId xmlns:p14="http://schemas.microsoft.com/office/powerpoint/2010/main" val="1129365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443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3622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LISTEN to “WHAT” and “WHY” QUESTIONS</a:t>
            </a:r>
          </a:p>
        </p:txBody>
      </p:sp>
    </p:spTree>
    <p:extLst>
      <p:ext uri="{BB962C8B-B14F-4D97-AF65-F5344CB8AC3E}">
        <p14:creationId xmlns:p14="http://schemas.microsoft.com/office/powerpoint/2010/main" val="616630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929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2362200"/>
            <a:ext cx="784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II. EVERYTHING SHOULDN’T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REVOLVE AROUND 	YOU</a:t>
            </a:r>
          </a:p>
        </p:txBody>
      </p:sp>
    </p:spTree>
    <p:extLst>
      <p:ext uri="{BB962C8B-B14F-4D97-AF65-F5344CB8AC3E}">
        <p14:creationId xmlns:p14="http://schemas.microsoft.com/office/powerpoint/2010/main" val="1528472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315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71600"/>
            <a:ext cx="708660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EXODUS 18:15-16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Moses replied to his father-in-law, “Because the people come to me to inquire of God.          </a:t>
            </a:r>
            <a:r>
              <a:rPr kumimoji="0" lang="en-US" sz="28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Whenever they have a dispute, it comes to me, and I make a decision between one man and another.  I teach them God’s statutes and laws.”</a:t>
            </a:r>
          </a:p>
        </p:txBody>
      </p:sp>
    </p:spTree>
    <p:extLst>
      <p:ext uri="{BB962C8B-B14F-4D97-AF65-F5344CB8AC3E}">
        <p14:creationId xmlns:p14="http://schemas.microsoft.com/office/powerpoint/2010/main" val="3339979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053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7328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3622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EARS TO HEAR</a:t>
            </a:r>
          </a:p>
        </p:txBody>
      </p:sp>
    </p:spTree>
    <p:extLst>
      <p:ext uri="{BB962C8B-B14F-4D97-AF65-F5344CB8AC3E}">
        <p14:creationId xmlns:p14="http://schemas.microsoft.com/office/powerpoint/2010/main" val="2597711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0348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828800"/>
            <a:ext cx="6934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PROVERBS 12:15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fool’s way is right in his own eyes,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whoever listens to counsel is wise.</a:t>
            </a:r>
          </a:p>
        </p:txBody>
      </p:sp>
    </p:spTree>
    <p:extLst>
      <p:ext uri="{BB962C8B-B14F-4D97-AF65-F5344CB8AC3E}">
        <p14:creationId xmlns:p14="http://schemas.microsoft.com/office/powerpoint/2010/main" val="2432769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5704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28600" y="2133600"/>
            <a:ext cx="8153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“God buries His workmen but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carries on His work.”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         Charles Wesley</a:t>
            </a:r>
          </a:p>
        </p:txBody>
      </p:sp>
    </p:spTree>
    <p:extLst>
      <p:ext uri="{BB962C8B-B14F-4D97-AF65-F5344CB8AC3E}">
        <p14:creationId xmlns:p14="http://schemas.microsoft.com/office/powerpoint/2010/main" val="41518312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3665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81000" y="1981200"/>
            <a:ext cx="8153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TOO MANY --- I’s and ME’s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ENOUGH ---  US’s and WE’s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5039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5980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laying an instrument&#10;&#10;Description automatically generated with medium confidence">
            <a:extLst>
              <a:ext uri="{FF2B5EF4-FFF2-40B4-BE49-F238E27FC236}">
                <a16:creationId xmlns:a16="http://schemas.microsoft.com/office/drawing/2014/main" id="{5FB47C7C-D12E-833E-A5B5-8A329E692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0"/>
            <a:ext cx="666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168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376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7848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EXODUS 18:13-18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13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The next day Moses sat down to judge the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people, and they stood around Moses from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morning until evening.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14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When Moses’s father-in-law saw everything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he was doing for them he asked, “What is this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you’re doing for the people? Why are you alone sitting as judge, while all the people stand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around you from morning until evening?”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9355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E3376-C75B-4CAF-83D2-03B9AACDD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87" y="1603513"/>
            <a:ext cx="7772400" cy="2567609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>          TEN ESSENTIAL LESSONS TO RISE TO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                      THE NEXT LEVEL OF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                   MINISTRY LEADERSHIP</a:t>
            </a: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  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End Section 1</a:t>
            </a:r>
          </a:p>
        </p:txBody>
      </p:sp>
    </p:spTree>
    <p:extLst>
      <p:ext uri="{BB962C8B-B14F-4D97-AF65-F5344CB8AC3E}">
        <p14:creationId xmlns:p14="http://schemas.microsoft.com/office/powerpoint/2010/main" val="5766622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0856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4411315-8D88-9314-00B8-AD0D43D617E3}"/>
              </a:ext>
            </a:extLst>
          </p:cNvPr>
          <p:cNvSpPr txBox="1">
            <a:spLocks/>
          </p:cNvSpPr>
          <p:nvPr/>
        </p:nvSpPr>
        <p:spPr>
          <a:xfrm>
            <a:off x="156831" y="1533940"/>
            <a:ext cx="7772400" cy="25676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</a:rPr>
              <a:t>          TEN ESSENTIAL LESSONS TO RISE TO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                      THE NEXT LEVEL OF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                   MINISTRY LEADERSHIP</a:t>
            </a: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     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Start Section 2</a:t>
            </a:r>
          </a:p>
        </p:txBody>
      </p:sp>
    </p:spTree>
    <p:extLst>
      <p:ext uri="{BB962C8B-B14F-4D97-AF65-F5344CB8AC3E}">
        <p14:creationId xmlns:p14="http://schemas.microsoft.com/office/powerpoint/2010/main" val="24543227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5469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E3376-C75B-4CAF-83D2-03B9AACDD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5125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+mn-lt"/>
              </a:rPr>
              <a:t>III. THERE’S ALWAYS ROOM for</a:t>
            </a:r>
            <a:br>
              <a:rPr lang="en-US" sz="4400" b="1" dirty="0">
                <a:solidFill>
                  <a:schemeClr val="bg1"/>
                </a:solidFill>
                <a:latin typeface="+mn-lt"/>
              </a:rPr>
            </a:br>
            <a:r>
              <a:rPr lang="en-US" sz="4400" b="1" dirty="0">
                <a:solidFill>
                  <a:schemeClr val="bg1"/>
                </a:solidFill>
                <a:latin typeface="+mn-lt"/>
              </a:rPr>
              <a:t>      IMPROVEMENT</a:t>
            </a:r>
          </a:p>
        </p:txBody>
      </p:sp>
    </p:spTree>
    <p:extLst>
      <p:ext uri="{BB962C8B-B14F-4D97-AF65-F5344CB8AC3E}">
        <p14:creationId xmlns:p14="http://schemas.microsoft.com/office/powerpoint/2010/main" val="42585647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6587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DDB480-F04D-089D-6BAA-BE4976B20BED}"/>
              </a:ext>
            </a:extLst>
          </p:cNvPr>
          <p:cNvSpPr txBox="1"/>
          <p:nvPr/>
        </p:nvSpPr>
        <p:spPr>
          <a:xfrm>
            <a:off x="732987" y="1006679"/>
            <a:ext cx="767802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EXODUS 18:17-18a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17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“What you’re doing is not good,” Moses’s father-in-law said to him. </a:t>
            </a:r>
            <a:r>
              <a:rPr kumimoji="0" lang="en-US" sz="3200" b="0" i="1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18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“You will certainly wear out both yourself and these people who are with you, because the task is too heavy for you. </a:t>
            </a:r>
          </a:p>
        </p:txBody>
      </p:sp>
    </p:spTree>
    <p:extLst>
      <p:ext uri="{BB962C8B-B14F-4D97-AF65-F5344CB8AC3E}">
        <p14:creationId xmlns:p14="http://schemas.microsoft.com/office/powerpoint/2010/main" val="38538842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8146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C1BBD2-8722-681F-C69A-4EA4B08109FC}"/>
              </a:ext>
            </a:extLst>
          </p:cNvPr>
          <p:cNvSpPr txBox="1"/>
          <p:nvPr/>
        </p:nvSpPr>
        <p:spPr>
          <a:xfrm>
            <a:off x="228600" y="2362200"/>
            <a:ext cx="8697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DISTINGUISH WHAT IS and IS NOT GOOD</a:t>
            </a:r>
          </a:p>
        </p:txBody>
      </p:sp>
    </p:spTree>
    <p:extLst>
      <p:ext uri="{BB962C8B-B14F-4D97-AF65-F5344CB8AC3E}">
        <p14:creationId xmlns:p14="http://schemas.microsoft.com/office/powerpoint/2010/main" val="5561551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212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6705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15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Moses replied to his father-in-law, “Because the people come to me to inquire of God. </a:t>
            </a:r>
            <a:r>
              <a:rPr kumimoji="0" lang="en-US" sz="28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16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Whenever they have a dispute, it comes to me, and I make a decision between one man and another. I teach them God’s statutes and laws.”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                          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EXODUS 18:13-18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606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C1BBD2-8722-681F-C69A-4EA4B08109FC}"/>
              </a:ext>
            </a:extLst>
          </p:cNvPr>
          <p:cNvSpPr txBox="1"/>
          <p:nvPr/>
        </p:nvSpPr>
        <p:spPr>
          <a:xfrm>
            <a:off x="92278" y="2295088"/>
            <a:ext cx="86406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BE WILLING to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lang="en-US" sz="3600" b="1" dirty="0">
                <a:solidFill>
                  <a:schemeClr val="bg2"/>
                </a:solidFill>
                <a:latin typeface="Calibri"/>
              </a:rPr>
              <a:t>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IMPROVE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</a:t>
            </a:r>
            <a:r>
              <a:rPr lang="en-US" sz="3600" b="1" dirty="0">
                <a:solidFill>
                  <a:schemeClr val="bg2"/>
                </a:solidFill>
                <a:latin typeface="Calibri"/>
              </a:rPr>
              <a:t>   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TRY SOMETHING NEW</a:t>
            </a:r>
          </a:p>
        </p:txBody>
      </p:sp>
    </p:spTree>
    <p:extLst>
      <p:ext uri="{BB962C8B-B14F-4D97-AF65-F5344CB8AC3E}">
        <p14:creationId xmlns:p14="http://schemas.microsoft.com/office/powerpoint/2010/main" val="19879319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12998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C1BBD2-8722-681F-C69A-4EA4B08109FC}"/>
              </a:ext>
            </a:extLst>
          </p:cNvPr>
          <p:cNvSpPr txBox="1"/>
          <p:nvPr/>
        </p:nvSpPr>
        <p:spPr>
          <a:xfrm>
            <a:off x="228600" y="2362200"/>
            <a:ext cx="8697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UNDERSTAND THE CONSEQUENCES</a:t>
            </a:r>
          </a:p>
        </p:txBody>
      </p:sp>
    </p:spTree>
    <p:extLst>
      <p:ext uri="{BB962C8B-B14F-4D97-AF65-F5344CB8AC3E}">
        <p14:creationId xmlns:p14="http://schemas.microsoft.com/office/powerpoint/2010/main" val="18243567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7767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80EA3-EE8B-A0B2-1C1D-9545C5FF29F6}"/>
              </a:ext>
            </a:extLst>
          </p:cNvPr>
          <p:cNvSpPr txBox="1">
            <a:spLocks/>
          </p:cNvSpPr>
          <p:nvPr/>
        </p:nvSpPr>
        <p:spPr>
          <a:xfrm>
            <a:off x="645952" y="1958975"/>
            <a:ext cx="8095261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+mn-lt"/>
              </a:rPr>
              <a:t>IV.  STOP TRYING TO DO IT ALONE</a:t>
            </a:r>
          </a:p>
        </p:txBody>
      </p:sp>
    </p:spTree>
    <p:extLst>
      <p:ext uri="{BB962C8B-B14F-4D97-AF65-F5344CB8AC3E}">
        <p14:creationId xmlns:p14="http://schemas.microsoft.com/office/powerpoint/2010/main" val="11199522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5129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DDB480-F04D-089D-6BAA-BE4976B20BED}"/>
              </a:ext>
            </a:extLst>
          </p:cNvPr>
          <p:cNvSpPr txBox="1"/>
          <p:nvPr/>
        </p:nvSpPr>
        <p:spPr>
          <a:xfrm>
            <a:off x="503339" y="1006679"/>
            <a:ext cx="802826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ECCLESIASTES 4:9-12</a:t>
            </a:r>
            <a:endParaRPr kumimoji="0" lang="en-US" sz="3200" b="1" i="0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9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Two are better than one because they have a good reward for their efforts. </a:t>
            </a:r>
            <a:r>
              <a:rPr kumimoji="0" lang="en-US" sz="2800" b="0" i="1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10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For if either falls, his companion can lift him up; but pity the one who falls without another to lift him up. </a:t>
            </a:r>
            <a:r>
              <a:rPr kumimoji="0" lang="en-US" sz="2800" b="0" i="1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11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Also, if two lie down together, they can keep warm; but how can one person alone keep warm? </a:t>
            </a:r>
            <a:r>
              <a:rPr kumimoji="0" lang="en-US" sz="2800" b="0" i="1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12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And if someone overpowers one person, two can resist him. A cord of three strands is not easily broken.</a:t>
            </a:r>
          </a:p>
        </p:txBody>
      </p:sp>
    </p:spTree>
    <p:extLst>
      <p:ext uri="{BB962C8B-B14F-4D97-AF65-F5344CB8AC3E}">
        <p14:creationId xmlns:p14="http://schemas.microsoft.com/office/powerpoint/2010/main" val="29169810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0018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9806362-5AAA-6EA6-487E-A9F2923D7CDB}"/>
              </a:ext>
            </a:extLst>
          </p:cNvPr>
          <p:cNvSpPr txBox="1">
            <a:spLocks/>
          </p:cNvSpPr>
          <p:nvPr/>
        </p:nvSpPr>
        <p:spPr>
          <a:xfrm>
            <a:off x="183336" y="1855304"/>
            <a:ext cx="7772400" cy="2567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       TEN ESSENTIAL LESSONS TO RISE TO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                   THE NEXT LEVEL OF 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                MINISTRY LEADERSHIP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End Section 2</a:t>
            </a:r>
          </a:p>
        </p:txBody>
      </p:sp>
    </p:spTree>
    <p:extLst>
      <p:ext uri="{BB962C8B-B14F-4D97-AF65-F5344CB8AC3E}">
        <p14:creationId xmlns:p14="http://schemas.microsoft.com/office/powerpoint/2010/main" val="37017875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86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670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17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“What you’re doing is not good,” Moses’s father-in-law said to him. </a:t>
            </a:r>
            <a:r>
              <a:rPr kumimoji="0" lang="en-US" sz="28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18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“You will certainly wear out both yourself and these people who are with you, because the task is too heavy for you. You can’t do it alone.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                          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EXODUS 18:13-18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0203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F9CDEAA-FC7A-69BB-F3A3-EF834BC57A7E}"/>
              </a:ext>
            </a:extLst>
          </p:cNvPr>
          <p:cNvSpPr txBox="1">
            <a:spLocks/>
          </p:cNvSpPr>
          <p:nvPr/>
        </p:nvSpPr>
        <p:spPr>
          <a:xfrm>
            <a:off x="107787" y="1603513"/>
            <a:ext cx="7772400" cy="2567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       TEN ESSENTIAL LESSONS TO RISE TO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                   THE NEXT LEVEL OF 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                MINISTRY LEADERSHIP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</a:t>
            </a:r>
            <a:r>
              <a:rPr lang="en-US" sz="3600" dirty="0">
                <a:solidFill>
                  <a:sysClr val="window" lastClr="FFFFFF">
                    <a:lumMod val="65000"/>
                  </a:sysClr>
                </a:solidFill>
                <a:latin typeface="Calibri"/>
              </a:rPr>
              <a:t>Start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Section 3</a:t>
            </a:r>
          </a:p>
        </p:txBody>
      </p:sp>
    </p:spTree>
    <p:extLst>
      <p:ext uri="{BB962C8B-B14F-4D97-AF65-F5344CB8AC3E}">
        <p14:creationId xmlns:p14="http://schemas.microsoft.com/office/powerpoint/2010/main" val="13910483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707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4AA779-F3DB-CC62-366E-8673632D1F65}"/>
              </a:ext>
            </a:extLst>
          </p:cNvPr>
          <p:cNvSpPr txBox="1"/>
          <p:nvPr/>
        </p:nvSpPr>
        <p:spPr>
          <a:xfrm>
            <a:off x="327170" y="1031846"/>
            <a:ext cx="802826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EXODUS 18:19-23</a:t>
            </a:r>
            <a:endParaRPr kumimoji="0" lang="en-US" sz="3200" b="1" i="0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19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Now listen to me; I will give you some advice, and God be with you. You be the one to represent the people before God and bring their cases to him. </a:t>
            </a:r>
            <a:r>
              <a:rPr kumimoji="0" lang="en-US" sz="2800" b="0" i="1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Instruct them about the statutes and laws, and teach them the way to live and what they must do. </a:t>
            </a:r>
            <a:r>
              <a:rPr kumimoji="0" lang="en-US" sz="2800" b="0" i="1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21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But you should select from all the people able men, God-fearing, trustworthy, and hating dishonest profit. Place them over the people as commanders of thousands, hundreds, fifties, and tens. </a:t>
            </a:r>
          </a:p>
        </p:txBody>
      </p:sp>
    </p:spTree>
    <p:extLst>
      <p:ext uri="{BB962C8B-B14F-4D97-AF65-F5344CB8AC3E}">
        <p14:creationId xmlns:p14="http://schemas.microsoft.com/office/powerpoint/2010/main" val="31880519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4AA779-F3DB-CC62-366E-8673632D1F65}"/>
              </a:ext>
            </a:extLst>
          </p:cNvPr>
          <p:cNvSpPr txBox="1"/>
          <p:nvPr/>
        </p:nvSpPr>
        <p:spPr>
          <a:xfrm>
            <a:off x="327170" y="1031846"/>
            <a:ext cx="802826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They should judge the people at all times. Then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can bring you every major case but judge every minor case themselves. In this way you will lighten your load, and they will bear it with you. </a:t>
            </a:r>
            <a:r>
              <a:rPr kumimoji="0" lang="en-US" sz="2800" b="0" i="1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If you do this, and God so directs you, you will be able to endure, and also all these people will be able to go home satisfied.”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prstClr val="white"/>
                </a:solidFill>
                <a:latin typeface="Calibri" panose="020F0502020204030204"/>
              </a:rPr>
              <a:t>                                               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EXODUS 18:19-23</a:t>
            </a:r>
            <a:endParaRPr kumimoji="0" lang="en-US" sz="3200" b="1" i="0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799787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9334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F5C40-6ED1-E6EB-BA0C-4116D718F43F}"/>
              </a:ext>
            </a:extLst>
          </p:cNvPr>
          <p:cNvSpPr txBox="1">
            <a:spLocks/>
          </p:cNvSpPr>
          <p:nvPr/>
        </p:nvSpPr>
        <p:spPr>
          <a:xfrm>
            <a:off x="2625754" y="1958975"/>
            <a:ext cx="6308406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2CFC2"/>
                </a:solidFill>
                <a:latin typeface="+mn-lt"/>
              </a:rPr>
              <a:t>V.  EDUCATE</a:t>
            </a:r>
          </a:p>
        </p:txBody>
      </p:sp>
    </p:spTree>
    <p:extLst>
      <p:ext uri="{BB962C8B-B14F-4D97-AF65-F5344CB8AC3E}">
        <p14:creationId xmlns:p14="http://schemas.microsoft.com/office/powerpoint/2010/main" val="30165986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4712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CAFE96-06E8-9C86-3B30-8DD03E566214}"/>
              </a:ext>
            </a:extLst>
          </p:cNvPr>
          <p:cNvSpPr txBox="1"/>
          <p:nvPr/>
        </p:nvSpPr>
        <p:spPr>
          <a:xfrm>
            <a:off x="228600" y="2362200"/>
            <a:ext cx="8697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EDUCATE YOURSELF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2413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4349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FBAB3F-004B-DB51-F7AC-8DCB2006E3C0}"/>
              </a:ext>
            </a:extLst>
          </p:cNvPr>
          <p:cNvSpPr txBox="1"/>
          <p:nvPr/>
        </p:nvSpPr>
        <p:spPr>
          <a:xfrm>
            <a:off x="1166070" y="1795244"/>
            <a:ext cx="71054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PROVERBS 12:15</a:t>
            </a:r>
            <a:endParaRPr kumimoji="0" lang="en-US" sz="3200" b="1" i="0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 fool’s way is right in his own eyes,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but whoever listens to counsel is wise.</a:t>
            </a:r>
          </a:p>
        </p:txBody>
      </p:sp>
    </p:spTree>
    <p:extLst>
      <p:ext uri="{BB962C8B-B14F-4D97-AF65-F5344CB8AC3E}">
        <p14:creationId xmlns:p14="http://schemas.microsoft.com/office/powerpoint/2010/main" val="2191037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470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2966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CAFE96-06E8-9C86-3B30-8DD03E566214}"/>
              </a:ext>
            </a:extLst>
          </p:cNvPr>
          <p:cNvSpPr txBox="1"/>
          <p:nvPr/>
        </p:nvSpPr>
        <p:spPr>
          <a:xfrm>
            <a:off x="228600" y="2362200"/>
            <a:ext cx="8697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EDUCATE OTHERS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0589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5492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FBAB3F-004B-DB51-F7AC-8DCB2006E3C0}"/>
              </a:ext>
            </a:extLst>
          </p:cNvPr>
          <p:cNvSpPr txBox="1"/>
          <p:nvPr/>
        </p:nvSpPr>
        <p:spPr>
          <a:xfrm>
            <a:off x="1417739" y="1859340"/>
            <a:ext cx="7105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HANDLE DISPUTES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200" b="1" kern="0" dirty="0">
              <a:solidFill>
                <a:prstClr val="white"/>
              </a:solidFill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LIMIT DISPUTES</a:t>
            </a:r>
            <a:endParaRPr kumimoji="0" lang="en-US" sz="2800" b="0" u="none" strike="noStrike" kern="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3843351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746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FBAB3F-004B-DB51-F7AC-8DCB2006E3C0}"/>
              </a:ext>
            </a:extLst>
          </p:cNvPr>
          <p:cNvSpPr txBox="1"/>
          <p:nvPr/>
        </p:nvSpPr>
        <p:spPr>
          <a:xfrm>
            <a:off x="654341" y="1909674"/>
            <a:ext cx="71054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kumimoji="0" lang="en-US" sz="2800" b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PUT OUT PRESENT FIRES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kumimoji="0" lang="en-US" sz="2800" b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AND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kumimoji="0" lang="en-US" sz="2800" b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PREVENT FUTURE FIRES </a:t>
            </a:r>
          </a:p>
        </p:txBody>
      </p:sp>
    </p:spTree>
    <p:extLst>
      <p:ext uri="{BB962C8B-B14F-4D97-AF65-F5344CB8AC3E}">
        <p14:creationId xmlns:p14="http://schemas.microsoft.com/office/powerpoint/2010/main" val="35749834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223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FBAB3F-004B-DB51-F7AC-8DCB2006E3C0}"/>
              </a:ext>
            </a:extLst>
          </p:cNvPr>
          <p:cNvSpPr txBox="1"/>
          <p:nvPr/>
        </p:nvSpPr>
        <p:spPr>
          <a:xfrm>
            <a:off x="654341" y="1909674"/>
            <a:ext cx="710547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kumimoji="0" lang="en-US" sz="280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“An ounce of prevention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kumimoji="0" lang="en-US" sz="280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is worth a pound of cure.”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kumimoji="0" lang="en-US" sz="1500" u="none" strike="noStrike" kern="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kumimoji="0" lang="en-US" sz="2800" b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Benjamin Franklin </a:t>
            </a:r>
          </a:p>
        </p:txBody>
      </p:sp>
    </p:spTree>
    <p:extLst>
      <p:ext uri="{BB962C8B-B14F-4D97-AF65-F5344CB8AC3E}">
        <p14:creationId xmlns:p14="http://schemas.microsoft.com/office/powerpoint/2010/main" val="262997968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32075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0468-45E7-3B8A-EEA5-EEFE44759EBD}"/>
              </a:ext>
            </a:extLst>
          </p:cNvPr>
          <p:cNvSpPr txBox="1">
            <a:spLocks/>
          </p:cNvSpPr>
          <p:nvPr/>
        </p:nvSpPr>
        <p:spPr>
          <a:xfrm>
            <a:off x="2625754" y="1958975"/>
            <a:ext cx="6308406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2CFC2"/>
                </a:solidFill>
                <a:latin typeface="+mn-lt"/>
              </a:rPr>
              <a:t>VI.  DELEGATE</a:t>
            </a:r>
          </a:p>
        </p:txBody>
      </p:sp>
    </p:spTree>
    <p:extLst>
      <p:ext uri="{BB962C8B-B14F-4D97-AF65-F5344CB8AC3E}">
        <p14:creationId xmlns:p14="http://schemas.microsoft.com/office/powerpoint/2010/main" val="2055217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2362200"/>
            <a:ext cx="784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LISTEN to OUTSIDE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OBJECTIVE OPINIONS</a:t>
            </a:r>
          </a:p>
        </p:txBody>
      </p:sp>
    </p:spTree>
    <p:extLst>
      <p:ext uri="{BB962C8B-B14F-4D97-AF65-F5344CB8AC3E}">
        <p14:creationId xmlns:p14="http://schemas.microsoft.com/office/powerpoint/2010/main" val="140347665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44516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FBAB3F-004B-DB51-F7AC-8DCB2006E3C0}"/>
              </a:ext>
            </a:extLst>
          </p:cNvPr>
          <p:cNvSpPr txBox="1"/>
          <p:nvPr/>
        </p:nvSpPr>
        <p:spPr>
          <a:xfrm>
            <a:off x="914400" y="1224793"/>
            <a:ext cx="710547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EXODUS 18:21</a:t>
            </a:r>
            <a:endParaRPr kumimoji="0" lang="en-US" sz="3200" b="1" i="0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“But you should select from all the people able men, God-fearing, trustworthy, and hating dishonest profit. Place them over the people as commanders of thousands, hundreds, fifties, and tens.” </a:t>
            </a:r>
          </a:p>
        </p:txBody>
      </p:sp>
    </p:spTree>
    <p:extLst>
      <p:ext uri="{BB962C8B-B14F-4D97-AF65-F5344CB8AC3E}">
        <p14:creationId xmlns:p14="http://schemas.microsoft.com/office/powerpoint/2010/main" val="348745285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68730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CAFE96-06E8-9C86-3B30-8DD03E566214}"/>
              </a:ext>
            </a:extLst>
          </p:cNvPr>
          <p:cNvSpPr txBox="1"/>
          <p:nvPr/>
        </p:nvSpPr>
        <p:spPr>
          <a:xfrm>
            <a:off x="228600" y="2362200"/>
            <a:ext cx="8697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SELECT THEM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56762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20765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FBAB3F-004B-DB51-F7AC-8DCB2006E3C0}"/>
              </a:ext>
            </a:extLst>
          </p:cNvPr>
          <p:cNvSpPr txBox="1"/>
          <p:nvPr/>
        </p:nvSpPr>
        <p:spPr>
          <a:xfrm>
            <a:off x="922789" y="1367406"/>
            <a:ext cx="710547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 SAMUEL 14:52</a:t>
            </a:r>
            <a:endParaRPr kumimoji="0" lang="en-US" sz="3200" b="1" i="0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The conflict with the Philistines was fierce all of Saul’s days, so whenever Saul noticed any strong or valiant man, he enlisted him. </a:t>
            </a:r>
          </a:p>
        </p:txBody>
      </p:sp>
    </p:spTree>
    <p:extLst>
      <p:ext uri="{BB962C8B-B14F-4D97-AF65-F5344CB8AC3E}">
        <p14:creationId xmlns:p14="http://schemas.microsoft.com/office/powerpoint/2010/main" val="198461208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09111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FBAB3F-004B-DB51-F7AC-8DCB2006E3C0}"/>
              </a:ext>
            </a:extLst>
          </p:cNvPr>
          <p:cNvSpPr txBox="1"/>
          <p:nvPr/>
        </p:nvSpPr>
        <p:spPr>
          <a:xfrm>
            <a:off x="3023076" y="598780"/>
            <a:ext cx="323194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CHARACTER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1" u="none" strike="noStrike" kern="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kern="0" dirty="0">
                <a:solidFill>
                  <a:prstClr val="white"/>
                </a:solidFill>
              </a:rPr>
              <a:t>COMPETENCY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i="1" kern="0" dirty="0">
              <a:solidFill>
                <a:prstClr val="white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COMMITMENT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1" u="none" strike="noStrike" kern="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kern="0" dirty="0">
                <a:solidFill>
                  <a:prstClr val="white"/>
                </a:solidFill>
              </a:rPr>
              <a:t>CAPACITY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i="1" kern="0" dirty="0">
              <a:solidFill>
                <a:prstClr val="white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CHEMISTRY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1" u="none" strike="noStrike" kern="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kern="0" dirty="0">
                <a:solidFill>
                  <a:prstClr val="white"/>
                </a:solidFill>
              </a:rPr>
              <a:t>CALLING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1" u="none" strike="noStrike" kern="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kern="0" dirty="0">
                <a:solidFill>
                  <a:prstClr val="white"/>
                </a:solidFill>
              </a:rPr>
              <a:t>COMMUNICATION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i="1" kern="0" dirty="0">
              <a:solidFill>
                <a:prstClr val="white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COURAGE</a:t>
            </a:r>
          </a:p>
        </p:txBody>
      </p:sp>
    </p:spTree>
    <p:extLst>
      <p:ext uri="{BB962C8B-B14F-4D97-AF65-F5344CB8AC3E}">
        <p14:creationId xmlns:p14="http://schemas.microsoft.com/office/powerpoint/2010/main" val="255368282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FBAB3F-004B-DB51-F7AC-8DCB2006E3C0}"/>
              </a:ext>
            </a:extLst>
          </p:cNvPr>
          <p:cNvSpPr txBox="1"/>
          <p:nvPr/>
        </p:nvSpPr>
        <p:spPr>
          <a:xfrm>
            <a:off x="2305633" y="709782"/>
            <a:ext cx="599022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Godly - </a:t>
            </a:r>
            <a:r>
              <a:rPr kumimoji="0" lang="en-US" sz="2800" b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CHARACTER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1" u="none" strike="noStrike" kern="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kern="0" dirty="0">
                <a:solidFill>
                  <a:prstClr val="white"/>
                </a:solidFill>
              </a:rPr>
              <a:t>Gifted - </a:t>
            </a:r>
            <a:r>
              <a:rPr lang="en-US" sz="2800" kern="0" dirty="0">
                <a:solidFill>
                  <a:prstClr val="white"/>
                </a:solidFill>
              </a:rPr>
              <a:t>COMPETENCY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i="1" kern="0" dirty="0">
              <a:solidFill>
                <a:prstClr val="white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Guarantee - </a:t>
            </a:r>
            <a:r>
              <a:rPr kumimoji="0" lang="en-US" sz="2800" b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COMMITMENT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1" u="none" strike="noStrike" kern="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kern="0" dirty="0">
                <a:solidFill>
                  <a:prstClr val="white"/>
                </a:solidFill>
              </a:rPr>
              <a:t>Growth Potential - </a:t>
            </a:r>
            <a:r>
              <a:rPr lang="en-US" sz="2800" kern="0" dirty="0">
                <a:solidFill>
                  <a:prstClr val="white"/>
                </a:solidFill>
              </a:rPr>
              <a:t>CAPACITY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i="1" kern="0" dirty="0">
              <a:solidFill>
                <a:prstClr val="white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Great Fit - </a:t>
            </a:r>
            <a:r>
              <a:rPr kumimoji="0" lang="en-US" sz="2800" b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CHEMISTRY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1" u="none" strike="noStrike" kern="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kern="0" dirty="0">
                <a:solidFill>
                  <a:prstClr val="white"/>
                </a:solidFill>
              </a:rPr>
              <a:t>God’s Hand on Them – </a:t>
            </a:r>
            <a:r>
              <a:rPr lang="en-US" sz="2800" kern="0" dirty="0">
                <a:solidFill>
                  <a:prstClr val="white"/>
                </a:solidFill>
              </a:rPr>
              <a:t>CALLING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kern="0" dirty="0">
              <a:solidFill>
                <a:prstClr val="white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Good </a:t>
            </a:r>
            <a:r>
              <a:rPr lang="en-US" sz="2800" i="1" kern="0" dirty="0">
                <a:solidFill>
                  <a:prstClr val="white"/>
                </a:solidFill>
              </a:rPr>
              <a:t>with People </a:t>
            </a:r>
            <a:r>
              <a:rPr lang="en-US" sz="2800" kern="0" dirty="0">
                <a:solidFill>
                  <a:prstClr val="white"/>
                </a:solidFill>
              </a:rPr>
              <a:t>– COMMUNICATION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kern="0" dirty="0">
              <a:solidFill>
                <a:prstClr val="white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kern="0" dirty="0">
                <a:solidFill>
                  <a:prstClr val="white"/>
                </a:solidFill>
              </a:rPr>
              <a:t>Got Guts </a:t>
            </a:r>
            <a:r>
              <a:rPr lang="en-US" sz="2800" kern="0" dirty="0">
                <a:solidFill>
                  <a:prstClr val="white"/>
                </a:solidFill>
              </a:rPr>
              <a:t>- COURAGE</a:t>
            </a:r>
            <a:endParaRPr kumimoji="0" lang="en-US" sz="2800" b="0" u="none" strike="noStrike" kern="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0145860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068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86712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CAFE96-06E8-9C86-3B30-8DD03E566214}"/>
              </a:ext>
            </a:extLst>
          </p:cNvPr>
          <p:cNvSpPr txBox="1"/>
          <p:nvPr/>
        </p:nvSpPr>
        <p:spPr>
          <a:xfrm>
            <a:off x="228600" y="2362200"/>
            <a:ext cx="8697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PLACE THEM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22479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49324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FBAB3F-004B-DB51-F7AC-8DCB2006E3C0}"/>
              </a:ext>
            </a:extLst>
          </p:cNvPr>
          <p:cNvSpPr txBox="1"/>
          <p:nvPr/>
        </p:nvSpPr>
        <p:spPr>
          <a:xfrm>
            <a:off x="654341" y="1909674"/>
            <a:ext cx="7105475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kumimoji="0" lang="en-US" sz="280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“Many hands make light work.”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kumimoji="0" lang="en-US" sz="1500" u="none" strike="noStrike" kern="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kumimoji="0" lang="en-US" sz="2800" b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John Heywood</a:t>
            </a:r>
          </a:p>
        </p:txBody>
      </p:sp>
    </p:spTree>
    <p:extLst>
      <p:ext uri="{BB962C8B-B14F-4D97-AF65-F5344CB8AC3E}">
        <p14:creationId xmlns:p14="http://schemas.microsoft.com/office/powerpoint/2010/main" val="316568060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74664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FBAB3F-004B-DB51-F7AC-8DCB2006E3C0}"/>
              </a:ext>
            </a:extLst>
          </p:cNvPr>
          <p:cNvSpPr txBox="1"/>
          <p:nvPr/>
        </p:nvSpPr>
        <p:spPr>
          <a:xfrm>
            <a:off x="654341" y="1909674"/>
            <a:ext cx="710547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kumimoji="0" lang="en-US" sz="280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“I’d rather put 1,000 men to work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kumimoji="0" lang="en-US" sz="280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than do the work of 1,000 men.”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kumimoji="0" lang="en-US" sz="1500" u="none" strike="noStrike" kern="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kumimoji="0" lang="en-US" sz="2800" b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D.L. Moody</a:t>
            </a:r>
          </a:p>
        </p:txBody>
      </p:sp>
    </p:spTree>
    <p:extLst>
      <p:ext uri="{BB962C8B-B14F-4D97-AF65-F5344CB8AC3E}">
        <p14:creationId xmlns:p14="http://schemas.microsoft.com/office/powerpoint/2010/main" val="187203635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28646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FBAB3F-004B-DB51-F7AC-8DCB2006E3C0}"/>
              </a:ext>
            </a:extLst>
          </p:cNvPr>
          <p:cNvSpPr txBox="1"/>
          <p:nvPr/>
        </p:nvSpPr>
        <p:spPr>
          <a:xfrm>
            <a:off x="662730" y="1616059"/>
            <a:ext cx="7105475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kumimoji="0" lang="en-US" sz="280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“Make sure the right people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kumimoji="0" lang="en-US" sz="280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are in the right place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kumimoji="0" lang="en-US" sz="280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doing the right thing.”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kumimoji="0" lang="en-US" sz="1500" u="none" strike="noStrike" kern="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kumimoji="0" lang="en-US" sz="2800" b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Bobb Biehl</a:t>
            </a:r>
          </a:p>
        </p:txBody>
      </p:sp>
    </p:spTree>
    <p:extLst>
      <p:ext uri="{BB962C8B-B14F-4D97-AF65-F5344CB8AC3E}">
        <p14:creationId xmlns:p14="http://schemas.microsoft.com/office/powerpoint/2010/main" val="210260241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74985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FBAB3F-004B-DB51-F7AC-8DCB2006E3C0}"/>
              </a:ext>
            </a:extLst>
          </p:cNvPr>
          <p:cNvSpPr txBox="1"/>
          <p:nvPr/>
        </p:nvSpPr>
        <p:spPr>
          <a:xfrm>
            <a:off x="922789" y="1367406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 TIMOTHY 5:1-2</a:t>
            </a:r>
            <a:endParaRPr kumimoji="0" lang="en-US" sz="3200" b="1" i="0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</a:t>
            </a:r>
            <a:r>
              <a:rPr kumimoji="0" lang="en-US" sz="2800" b="0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Don’t rebuke an older man, but exhort him as a father, younger men as brothers, </a:t>
            </a:r>
            <a:r>
              <a:rPr kumimoji="0" lang="en-US" sz="2800" b="0" i="1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</a:t>
            </a:r>
            <a:r>
              <a:rPr kumimoji="0" lang="en-US" sz="2800" b="0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older women as mothers, and the younger women as sisters with all purity. </a:t>
            </a:r>
          </a:p>
        </p:txBody>
      </p:sp>
    </p:spTree>
    <p:extLst>
      <p:ext uri="{BB962C8B-B14F-4D97-AF65-F5344CB8AC3E}">
        <p14:creationId xmlns:p14="http://schemas.microsoft.com/office/powerpoint/2010/main" val="43688531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96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704</TotalTime>
  <Words>1670</Words>
  <Application>Microsoft Office PowerPoint</Application>
  <PresentationFormat>On-screen Show (4:3)</PresentationFormat>
  <Paragraphs>242</Paragraphs>
  <Slides>166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166</vt:i4>
      </vt:variant>
    </vt:vector>
  </HeadingPairs>
  <TitlesOfParts>
    <vt:vector size="171" baseType="lpstr">
      <vt:lpstr>Arial</vt:lpstr>
      <vt:lpstr>Calibri</vt:lpstr>
      <vt:lpstr>Calibri Light</vt:lpstr>
      <vt:lpstr>Office Theme</vt:lpstr>
      <vt:lpstr>1_Office Theme</vt:lpstr>
      <vt:lpstr>PowerPoint Presentation</vt:lpstr>
      <vt:lpstr>TEN ABSOLUTELY ESSENTIAL LESSONS TO RISE TO THE NEXT LEVEL OF MINISTRY LEADERSHIP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TEN ESSENTIAL LESSONS TO RISE TO                       THE NEXT LEVEL OF                     MINISTRY LEADERSHIP     End Section 1</vt:lpstr>
      <vt:lpstr>PowerPoint Presentation</vt:lpstr>
      <vt:lpstr>PowerPoint Presentation</vt:lpstr>
      <vt:lpstr>PowerPoint Presentation</vt:lpstr>
      <vt:lpstr>III. THERE’S ALWAYS ROOM for       IMPROVEMENT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Buel</dc:creator>
  <cp:lastModifiedBy>Nancy Buel</cp:lastModifiedBy>
  <cp:revision>10</cp:revision>
  <dcterms:created xsi:type="dcterms:W3CDTF">2022-05-14T17:48:57Z</dcterms:created>
  <dcterms:modified xsi:type="dcterms:W3CDTF">2023-08-04T16:44:46Z</dcterms:modified>
</cp:coreProperties>
</file>