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57" r:id="rId6"/>
    <p:sldId id="275" r:id="rId7"/>
    <p:sldId id="258" r:id="rId8"/>
    <p:sldId id="278" r:id="rId9"/>
    <p:sldId id="277" r:id="rId10"/>
    <p:sldId id="280" r:id="rId11"/>
    <p:sldId id="259" r:id="rId12"/>
    <p:sldId id="279" r:id="rId13"/>
    <p:sldId id="276" r:id="rId14"/>
    <p:sldId id="286" r:id="rId15"/>
    <p:sldId id="281" r:id="rId16"/>
    <p:sldId id="262" r:id="rId17"/>
    <p:sldId id="289" r:id="rId18"/>
    <p:sldId id="290" r:id="rId19"/>
    <p:sldId id="285" r:id="rId20"/>
    <p:sldId id="260" r:id="rId21"/>
    <p:sldId id="263" r:id="rId22"/>
    <p:sldId id="261" r:id="rId23"/>
    <p:sldId id="264" r:id="rId24"/>
    <p:sldId id="282" r:id="rId25"/>
    <p:sldId id="266" r:id="rId26"/>
    <p:sldId id="265" r:id="rId27"/>
    <p:sldId id="284" r:id="rId28"/>
    <p:sldId id="287" r:id="rId29"/>
    <p:sldId id="288" r:id="rId30"/>
    <p:sldId id="283" r:id="rId31"/>
    <p:sldId id="269" r:id="rId32"/>
    <p:sldId id="270"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0" d="100"/>
          <a:sy n="100" d="100"/>
        </p:scale>
        <p:origin x="8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5CF1-912F-AF02-D175-32F8E7DE3A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FBEBA9-F78B-725F-3113-62CA5340F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7353DE-7B7C-19FB-3DD8-134DF6730165}"/>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5" name="Footer Placeholder 4">
            <a:extLst>
              <a:ext uri="{FF2B5EF4-FFF2-40B4-BE49-F238E27FC236}">
                <a16:creationId xmlns:a16="http://schemas.microsoft.com/office/drawing/2014/main" id="{8B30A695-5829-C707-22D9-F29DB5C0F0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AC5EB-A24B-507B-98AF-881CD0307097}"/>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370741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A679-10AE-58D1-9DA8-92BC0708A5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39E7C9-ACCD-2A71-2E08-C29F6D3FE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2A6F0A-E81A-8AB6-EBF6-9153A1AA177C}"/>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5" name="Footer Placeholder 4">
            <a:extLst>
              <a:ext uri="{FF2B5EF4-FFF2-40B4-BE49-F238E27FC236}">
                <a16:creationId xmlns:a16="http://schemas.microsoft.com/office/drawing/2014/main" id="{9D80AF37-902A-A898-C699-C3DF54CAF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87BA5F-C5DB-EB14-928D-5BDB96DC1AD5}"/>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147361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6266D-93E5-BCCF-3D4B-AE7EBBDFB1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342AAA-DF75-6080-801E-FDE2EEE983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0802C0-94D4-8594-D0E2-510A842D0F9F}"/>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5" name="Footer Placeholder 4">
            <a:extLst>
              <a:ext uri="{FF2B5EF4-FFF2-40B4-BE49-F238E27FC236}">
                <a16:creationId xmlns:a16="http://schemas.microsoft.com/office/drawing/2014/main" id="{4FACB0EC-6FA6-B875-A688-83961EF250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A90990-4BAF-8999-7F5B-B33E1EEB6CC4}"/>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27222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CB4A-BBA8-40A6-73E8-F51C56ABD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2D6F73-7117-D288-FF92-BC87840FA9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6C893-F922-2E82-ED55-7CEB300D64D0}"/>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5" name="Footer Placeholder 4">
            <a:extLst>
              <a:ext uri="{FF2B5EF4-FFF2-40B4-BE49-F238E27FC236}">
                <a16:creationId xmlns:a16="http://schemas.microsoft.com/office/drawing/2014/main" id="{A631E81B-D47F-C375-E333-CBF41A31D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EC085E-4C6B-F786-04A6-9ED6D102BE62}"/>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44457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59ED-49DD-EEB3-DA36-A65676367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6CE0CF-1457-12C2-9B23-1A4DB7F69C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49BE25-EFEF-B6E7-1354-1B9ECCDFCADE}"/>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5" name="Footer Placeholder 4">
            <a:extLst>
              <a:ext uri="{FF2B5EF4-FFF2-40B4-BE49-F238E27FC236}">
                <a16:creationId xmlns:a16="http://schemas.microsoft.com/office/drawing/2014/main" id="{563957EA-65A0-2DD2-FA13-7F7A50310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6162B-3780-8CFD-CD3F-1608A6042D39}"/>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64931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7953-16E7-38D2-77C6-16CD286A13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D9408A-487C-6044-3081-1BFF0D604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A90AAB-D52E-6A77-F000-45D4BD40E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B8E3B4-DA6B-F29D-5C86-94ADB53C03A6}"/>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6" name="Footer Placeholder 5">
            <a:extLst>
              <a:ext uri="{FF2B5EF4-FFF2-40B4-BE49-F238E27FC236}">
                <a16:creationId xmlns:a16="http://schemas.microsoft.com/office/drawing/2014/main" id="{4C725D07-65F9-ACD8-075B-0FD2F76CB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379F31-BC1E-D161-BBCE-BD6886C5CA3C}"/>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189213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5EDB-5941-3E1E-102E-36F61423A9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3A2A43-A6DB-2703-48C8-D5B69FA050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278142-4DD7-0183-230D-5D5AC6C7CE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3B844E-5B20-32E7-8D17-2F93D4559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F83CB2-2573-7003-BFA5-D1FC5BFD12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08CF89-E3AA-490D-A740-C51C2327DE81}"/>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8" name="Footer Placeholder 7">
            <a:extLst>
              <a:ext uri="{FF2B5EF4-FFF2-40B4-BE49-F238E27FC236}">
                <a16:creationId xmlns:a16="http://schemas.microsoft.com/office/drawing/2014/main" id="{5AB36EBF-6D10-D9DD-4E17-4837EF1737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CF31AF-3487-9D76-1ECA-6ECA1E114655}"/>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349277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3907-592F-DCD8-6C43-25567F9C80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722339-AE43-5398-72AD-52A3D0263ABD}"/>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4" name="Footer Placeholder 3">
            <a:extLst>
              <a:ext uri="{FF2B5EF4-FFF2-40B4-BE49-F238E27FC236}">
                <a16:creationId xmlns:a16="http://schemas.microsoft.com/office/drawing/2014/main" id="{A8891A4A-6F29-5FF0-41F9-FAF40B15CB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6F4DAD-8DC3-040D-00C0-60AB34A492D8}"/>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284081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514F2F-B66E-307E-E27E-77C10EAAB770}"/>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3" name="Footer Placeholder 2">
            <a:extLst>
              <a:ext uri="{FF2B5EF4-FFF2-40B4-BE49-F238E27FC236}">
                <a16:creationId xmlns:a16="http://schemas.microsoft.com/office/drawing/2014/main" id="{FD8AC3E1-4393-3BBA-8DF9-6035802B8E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3E04DA-4A84-B37D-C647-644BBB00DD1F}"/>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185037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E729-2CEF-C57F-6CFB-2F52D719B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56C41C-8FAB-8AA5-745A-B9423E0F7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E52A8D-DEDA-0FC2-B73A-0AB3F931C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E2EFC-35C0-1AE6-5F5C-A6A2DCF35A0F}"/>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6" name="Footer Placeholder 5">
            <a:extLst>
              <a:ext uri="{FF2B5EF4-FFF2-40B4-BE49-F238E27FC236}">
                <a16:creationId xmlns:a16="http://schemas.microsoft.com/office/drawing/2014/main" id="{F85DF115-72FF-9791-8C0E-707B39DEB5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5AF53E-3567-31A5-4127-AB3640E88126}"/>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126628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A053-5D12-DB92-7F9D-7F28CCB35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893AEE-38BE-A753-F90A-B37B78CAB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2CA583-2241-DA88-F42A-B92CDC7A8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B22B8-01C3-AE5C-95DA-D308E92BCD13}"/>
              </a:ext>
            </a:extLst>
          </p:cNvPr>
          <p:cNvSpPr>
            <a:spLocks noGrp="1"/>
          </p:cNvSpPr>
          <p:nvPr>
            <p:ph type="dt" sz="half" idx="10"/>
          </p:nvPr>
        </p:nvSpPr>
        <p:spPr/>
        <p:txBody>
          <a:bodyPr/>
          <a:lstStyle/>
          <a:p>
            <a:fld id="{695D9556-3DD6-4492-80D7-6ABCB6B5C7CB}" type="datetimeFigureOut">
              <a:rPr lang="en-GB" smtClean="0"/>
              <a:t>19/03/2025</a:t>
            </a:fld>
            <a:endParaRPr lang="en-GB"/>
          </a:p>
        </p:txBody>
      </p:sp>
      <p:sp>
        <p:nvSpPr>
          <p:cNvPr id="6" name="Footer Placeholder 5">
            <a:extLst>
              <a:ext uri="{FF2B5EF4-FFF2-40B4-BE49-F238E27FC236}">
                <a16:creationId xmlns:a16="http://schemas.microsoft.com/office/drawing/2014/main" id="{438C9B3B-1562-C594-6EAB-7AC2C41B31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63A0BC-3D88-CE8B-9B6F-42B02E9F6C5F}"/>
              </a:ext>
            </a:extLst>
          </p:cNvPr>
          <p:cNvSpPr>
            <a:spLocks noGrp="1"/>
          </p:cNvSpPr>
          <p:nvPr>
            <p:ph type="sldNum" sz="quarter" idx="12"/>
          </p:nvPr>
        </p:nvSpPr>
        <p:spPr/>
        <p:txBody>
          <a:bodyPr/>
          <a:lstStyle/>
          <a:p>
            <a:fld id="{73B57E9D-49A7-46FC-8DF9-C165167BA1D7}" type="slidenum">
              <a:rPr lang="en-GB" smtClean="0"/>
              <a:t>‹#›</a:t>
            </a:fld>
            <a:endParaRPr lang="en-GB"/>
          </a:p>
        </p:txBody>
      </p:sp>
    </p:spTree>
    <p:extLst>
      <p:ext uri="{BB962C8B-B14F-4D97-AF65-F5344CB8AC3E}">
        <p14:creationId xmlns:p14="http://schemas.microsoft.com/office/powerpoint/2010/main" val="157082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EF827-41E0-498B-705A-81E5E6FAA5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9EA814-F780-C6BE-AC30-5470CB26D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0386E3-F06F-1B6C-6FEF-4F9BFB59F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D9556-3DD6-4492-80D7-6ABCB6B5C7CB}" type="datetimeFigureOut">
              <a:rPr lang="en-GB" smtClean="0"/>
              <a:t>19/03/2025</a:t>
            </a:fld>
            <a:endParaRPr lang="en-GB"/>
          </a:p>
        </p:txBody>
      </p:sp>
      <p:sp>
        <p:nvSpPr>
          <p:cNvPr id="5" name="Footer Placeholder 4">
            <a:extLst>
              <a:ext uri="{FF2B5EF4-FFF2-40B4-BE49-F238E27FC236}">
                <a16:creationId xmlns:a16="http://schemas.microsoft.com/office/drawing/2014/main" id="{C74F9044-38F3-7CB9-4A05-55F488316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9523DC-F4A0-E552-4675-97C71C15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7E9D-49A7-46FC-8DF9-C165167BA1D7}" type="slidenum">
              <a:rPr lang="en-GB" smtClean="0"/>
              <a:t>‹#›</a:t>
            </a:fld>
            <a:endParaRPr lang="en-GB"/>
          </a:p>
        </p:txBody>
      </p:sp>
    </p:spTree>
    <p:extLst>
      <p:ext uri="{BB962C8B-B14F-4D97-AF65-F5344CB8AC3E}">
        <p14:creationId xmlns:p14="http://schemas.microsoft.com/office/powerpoint/2010/main" val="173994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7270-CC77-E7D7-7D99-C184C3DAB569}"/>
              </a:ext>
            </a:extLst>
          </p:cNvPr>
          <p:cNvSpPr>
            <a:spLocks noGrp="1"/>
          </p:cNvSpPr>
          <p:nvPr>
            <p:ph type="ctrTitle"/>
          </p:nvPr>
        </p:nvSpPr>
        <p:spPr/>
        <p:txBody>
          <a:bodyPr>
            <a:normAutofit/>
          </a:bodyPr>
          <a:lstStyle/>
          <a:p>
            <a:r>
              <a:rPr lang="en-GB" dirty="0"/>
              <a:t>The Preservation of the Quran:</a:t>
            </a:r>
          </a:p>
        </p:txBody>
      </p:sp>
      <p:sp>
        <p:nvSpPr>
          <p:cNvPr id="3" name="Subtitle 2">
            <a:extLst>
              <a:ext uri="{FF2B5EF4-FFF2-40B4-BE49-F238E27FC236}">
                <a16:creationId xmlns:a16="http://schemas.microsoft.com/office/drawing/2014/main" id="{01EC8D7C-559B-6724-3868-3D30C0C937DE}"/>
              </a:ext>
            </a:extLst>
          </p:cNvPr>
          <p:cNvSpPr>
            <a:spLocks noGrp="1"/>
          </p:cNvSpPr>
          <p:nvPr>
            <p:ph type="subTitle" idx="1"/>
          </p:nvPr>
        </p:nvSpPr>
        <p:spPr/>
        <p:txBody>
          <a:bodyPr/>
          <a:lstStyle/>
          <a:p>
            <a:r>
              <a:rPr lang="en-GB" dirty="0"/>
              <a:t>ELF, MMO</a:t>
            </a:r>
          </a:p>
          <a:p>
            <a:r>
              <a:rPr lang="en-GB" dirty="0"/>
              <a:t>May 2025</a:t>
            </a:r>
          </a:p>
        </p:txBody>
      </p:sp>
    </p:spTree>
    <p:extLst>
      <p:ext uri="{BB962C8B-B14F-4D97-AF65-F5344CB8AC3E}">
        <p14:creationId xmlns:p14="http://schemas.microsoft.com/office/powerpoint/2010/main" val="163956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4F88-F483-F2BA-E205-0C62FDB12B53}"/>
              </a:ext>
            </a:extLst>
          </p:cNvPr>
          <p:cNvSpPr>
            <a:spLocks noGrp="1"/>
          </p:cNvSpPr>
          <p:nvPr>
            <p:ph type="title"/>
          </p:nvPr>
        </p:nvSpPr>
        <p:spPr/>
        <p:txBody>
          <a:bodyPr/>
          <a:lstStyle/>
          <a:p>
            <a:r>
              <a:rPr lang="en-GB" dirty="0"/>
              <a:t>Did Muhammad Collate the Qur’an</a:t>
            </a:r>
          </a:p>
        </p:txBody>
      </p:sp>
      <p:sp>
        <p:nvSpPr>
          <p:cNvPr id="3" name="Content Placeholder 2">
            <a:extLst>
              <a:ext uri="{FF2B5EF4-FFF2-40B4-BE49-F238E27FC236}">
                <a16:creationId xmlns:a16="http://schemas.microsoft.com/office/drawing/2014/main" id="{65569180-109E-1853-559B-52A974AC2571}"/>
              </a:ext>
            </a:extLst>
          </p:cNvPr>
          <p:cNvSpPr>
            <a:spLocks noGrp="1"/>
          </p:cNvSpPr>
          <p:nvPr>
            <p:ph idx="1"/>
          </p:nvPr>
        </p:nvSpPr>
        <p:spPr/>
        <p:txBody>
          <a:bodyPr/>
          <a:lstStyle/>
          <a:p>
            <a:r>
              <a:rPr lang="en-GB" dirty="0"/>
              <a:t>"Abu Bakr, after the death of the Prophet and the loss of many </a:t>
            </a:r>
            <a:r>
              <a:rPr lang="en-GB" dirty="0" err="1"/>
              <a:t>Qurra</a:t>
            </a:r>
            <a:r>
              <a:rPr lang="en-GB" dirty="0"/>
              <a:t>' at Yamamah, </a:t>
            </a:r>
            <a:r>
              <a:rPr lang="en-GB" u="sng" dirty="0"/>
              <a:t>decided to collect the Quran in one volume</a:t>
            </a:r>
            <a:r>
              <a:rPr lang="en-GB" dirty="0"/>
              <a:t>. He summoned Zayd ibn Thabit and tasked him with the project, emphasizing the need to preserve the revelations.“ </a:t>
            </a:r>
            <a:r>
              <a:rPr lang="en-GB" i="1" dirty="0"/>
              <a:t>(Ibn Hisham, The Life of the Prophet Muhammad, pp. 597-600)</a:t>
            </a:r>
          </a:p>
          <a:p>
            <a:r>
              <a:rPr lang="en-GB" i="1" dirty="0"/>
              <a:t>“Therefore I suggest, you (Abu Bakr) o</a:t>
            </a:r>
            <a:r>
              <a:rPr lang="en-GB" i="1" u="sng" dirty="0"/>
              <a:t>rder that the Qur’an be collected</a:t>
            </a:r>
            <a:r>
              <a:rPr lang="en-GB" i="1" dirty="0"/>
              <a:t>.” I said to ‘Umar, “</a:t>
            </a:r>
            <a:r>
              <a:rPr lang="en-GB" i="1" u="sng" dirty="0"/>
              <a:t>How can you do something which Allah’s Apostle did not do?” </a:t>
            </a:r>
            <a:r>
              <a:rPr lang="en-GB" sz="1600" i="1" dirty="0"/>
              <a:t>(Sahih Bukhari Volume 6, Book 61, Hadith Number 509.)</a:t>
            </a:r>
          </a:p>
          <a:p>
            <a:endParaRPr lang="en-GB" dirty="0"/>
          </a:p>
        </p:txBody>
      </p:sp>
    </p:spTree>
    <p:extLst>
      <p:ext uri="{BB962C8B-B14F-4D97-AF65-F5344CB8AC3E}">
        <p14:creationId xmlns:p14="http://schemas.microsoft.com/office/powerpoint/2010/main" val="414695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EA15-3D49-BD13-A001-9A2E6E9B996B}"/>
              </a:ext>
            </a:extLst>
          </p:cNvPr>
          <p:cNvSpPr>
            <a:spLocks noGrp="1"/>
          </p:cNvSpPr>
          <p:nvPr>
            <p:ph type="title"/>
          </p:nvPr>
        </p:nvSpPr>
        <p:spPr/>
        <p:txBody>
          <a:bodyPr/>
          <a:lstStyle/>
          <a:p>
            <a:r>
              <a:rPr lang="en-GB" dirty="0"/>
              <a:t>Three Collations/ Recensions of the Qur’an</a:t>
            </a:r>
          </a:p>
        </p:txBody>
      </p:sp>
      <p:sp>
        <p:nvSpPr>
          <p:cNvPr id="3" name="Content Placeholder 2">
            <a:extLst>
              <a:ext uri="{FF2B5EF4-FFF2-40B4-BE49-F238E27FC236}">
                <a16:creationId xmlns:a16="http://schemas.microsoft.com/office/drawing/2014/main" id="{9D5FAEED-C6E8-3892-B40C-8080806CDFF9}"/>
              </a:ext>
            </a:extLst>
          </p:cNvPr>
          <p:cNvSpPr>
            <a:spLocks noGrp="1"/>
          </p:cNvSpPr>
          <p:nvPr>
            <p:ph idx="1"/>
          </p:nvPr>
        </p:nvSpPr>
        <p:spPr>
          <a:xfrm>
            <a:off x="838200" y="1825625"/>
            <a:ext cx="7096125" cy="4351338"/>
          </a:xfrm>
        </p:spPr>
        <p:txBody>
          <a:bodyPr>
            <a:normAutofit fontScale="92500" lnSpcReduction="10000"/>
          </a:bodyPr>
          <a:lstStyle/>
          <a:p>
            <a:r>
              <a:rPr lang="en-GB" dirty="0"/>
              <a:t>Abu Bakr, </a:t>
            </a:r>
            <a:r>
              <a:rPr lang="en-GB" dirty="0" err="1"/>
              <a:t>Qurra</a:t>
            </a:r>
            <a:r>
              <a:rPr lang="en-GB" dirty="0"/>
              <a:t>’ were dying in Battle of Yamamah.</a:t>
            </a:r>
          </a:p>
          <a:p>
            <a:r>
              <a:rPr lang="en-GB" dirty="0"/>
              <a:t>Uthman Ibn Affan: soldiers were fighting over versions.</a:t>
            </a:r>
          </a:p>
          <a:p>
            <a:r>
              <a:rPr lang="en-GB" dirty="0"/>
              <a:t>Al-Hajjaj ibn Yusuf al-</a:t>
            </a:r>
            <a:r>
              <a:rPr lang="en-GB" dirty="0" err="1"/>
              <a:t>Thaqafi</a:t>
            </a:r>
            <a:r>
              <a:rPr lang="en-GB" dirty="0"/>
              <a:t>: governor of Iraq: </a:t>
            </a:r>
          </a:p>
          <a:p>
            <a:pPr lvl="1"/>
            <a:r>
              <a:rPr lang="en-GB" dirty="0"/>
              <a:t>Introduced vowel diacritics. </a:t>
            </a:r>
          </a:p>
          <a:p>
            <a:pPr lvl="1"/>
            <a:r>
              <a:rPr lang="en-GB" dirty="0"/>
              <a:t>Changed text in 11 places (Ibn Abi Dawud)</a:t>
            </a:r>
          </a:p>
          <a:p>
            <a:pPr lvl="1"/>
            <a:r>
              <a:rPr lang="en-GB" dirty="0"/>
              <a:t>He declared this version to be the only valid one, </a:t>
            </a:r>
          </a:p>
          <a:p>
            <a:pPr lvl="1"/>
            <a:r>
              <a:rPr lang="en-GB" dirty="0"/>
              <a:t>Prohibited the use of Ibn Mas'ud's </a:t>
            </a:r>
            <a:r>
              <a:rPr lang="en-GB" dirty="0" err="1"/>
              <a:t>qira’a</a:t>
            </a:r>
            <a:endParaRPr lang="en-GB" dirty="0"/>
          </a:p>
          <a:p>
            <a:r>
              <a:rPr lang="en-GB" dirty="0"/>
              <a:t>The idea of multiple collations contradicts the concept of preservation.</a:t>
            </a:r>
          </a:p>
        </p:txBody>
      </p:sp>
      <p:pic>
        <p:nvPicPr>
          <p:cNvPr id="1026" name="Picture 2" descr="[object Object]">
            <a:extLst>
              <a:ext uri="{FF2B5EF4-FFF2-40B4-BE49-F238E27FC236}">
                <a16:creationId xmlns:a16="http://schemas.microsoft.com/office/drawing/2014/main" id="{E9CDAF10-9BE5-6163-C3A4-867BB9EFC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762" y="3838575"/>
            <a:ext cx="4190238" cy="290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8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BB1F-A646-EE7E-DCE3-7714ED472050}"/>
              </a:ext>
            </a:extLst>
          </p:cNvPr>
          <p:cNvSpPr>
            <a:spLocks noGrp="1"/>
          </p:cNvSpPr>
          <p:nvPr>
            <p:ph type="title"/>
          </p:nvPr>
        </p:nvSpPr>
        <p:spPr>
          <a:xfrm>
            <a:off x="838200" y="365125"/>
            <a:ext cx="10515600" cy="930275"/>
          </a:xfrm>
        </p:spPr>
        <p:txBody>
          <a:bodyPr/>
          <a:lstStyle/>
          <a:p>
            <a:r>
              <a:rPr lang="en-GB" dirty="0"/>
              <a:t>Crisis of Battle of Yamamah</a:t>
            </a:r>
          </a:p>
        </p:txBody>
      </p:sp>
      <p:sp>
        <p:nvSpPr>
          <p:cNvPr id="3" name="Content Placeholder 2">
            <a:extLst>
              <a:ext uri="{FF2B5EF4-FFF2-40B4-BE49-F238E27FC236}">
                <a16:creationId xmlns:a16="http://schemas.microsoft.com/office/drawing/2014/main" id="{048FBA7D-A2D4-D5F0-A08D-104141FC0618}"/>
              </a:ext>
            </a:extLst>
          </p:cNvPr>
          <p:cNvSpPr>
            <a:spLocks noGrp="1"/>
          </p:cNvSpPr>
          <p:nvPr>
            <p:ph idx="1"/>
          </p:nvPr>
        </p:nvSpPr>
        <p:spPr>
          <a:xfrm>
            <a:off x="838200" y="1438275"/>
            <a:ext cx="10515600" cy="4738688"/>
          </a:xfrm>
        </p:spPr>
        <p:txBody>
          <a:bodyPr>
            <a:normAutofit fontScale="85000" lnSpcReduction="20000"/>
          </a:bodyPr>
          <a:lstStyle/>
          <a:p>
            <a:r>
              <a:rPr lang="en-GB" dirty="0"/>
              <a:t>Death of </a:t>
            </a:r>
            <a:r>
              <a:rPr lang="en-GB" dirty="0" err="1"/>
              <a:t>Qurra</a:t>
            </a:r>
            <a:r>
              <a:rPr lang="en-GB" dirty="0"/>
              <a:t>’</a:t>
            </a:r>
          </a:p>
          <a:p>
            <a:pPr marL="0" indent="0">
              <a:buNone/>
            </a:pPr>
            <a:r>
              <a:rPr lang="en-GB" i="1" dirty="0"/>
              <a:t>"When the battle of Yamamah took place, many of the </a:t>
            </a:r>
            <a:r>
              <a:rPr lang="en-GB" i="1" dirty="0" err="1"/>
              <a:t>Qurra</a:t>
            </a:r>
            <a:r>
              <a:rPr lang="en-GB" i="1" dirty="0"/>
              <a:t>' were killed. Umar ibn al-Khattab came to Abu Bakr and said, 'The </a:t>
            </a:r>
            <a:r>
              <a:rPr lang="en-GB" i="1" dirty="0" err="1"/>
              <a:t>Qurra</a:t>
            </a:r>
            <a:r>
              <a:rPr lang="en-GB" i="1" dirty="0"/>
              <a:t>' have been killed, and I fear that if more of them are killed, a great part of the Quran will be lost.’” </a:t>
            </a:r>
            <a:r>
              <a:rPr lang="en-GB" sz="1600" i="1" dirty="0"/>
              <a:t>(</a:t>
            </a:r>
            <a:r>
              <a:rPr lang="en-GB" sz="1600" dirty="0"/>
              <a:t>Sahih Bukhari, Volume 5, Book 57, Hadith 61)</a:t>
            </a:r>
          </a:p>
          <a:p>
            <a:pPr marL="0" indent="0">
              <a:buNone/>
            </a:pPr>
            <a:endParaRPr lang="en-GB" sz="1600" dirty="0"/>
          </a:p>
          <a:p>
            <a:r>
              <a:rPr lang="en-GB" dirty="0"/>
              <a:t>"Umar said to Abu Bakr, 'The </a:t>
            </a:r>
            <a:r>
              <a:rPr lang="en-GB" dirty="0" err="1"/>
              <a:t>Qurra</a:t>
            </a:r>
            <a:r>
              <a:rPr lang="en-GB" dirty="0"/>
              <a:t>' have been killed in great numbers on the day of Yamamah. I fear that if this continues, </a:t>
            </a:r>
            <a:r>
              <a:rPr lang="en-GB" u="sng" dirty="0"/>
              <a:t>a large part of the Quran will be lost.</a:t>
            </a:r>
            <a:r>
              <a:rPr lang="en-GB" dirty="0"/>
              <a:t>’”</a:t>
            </a:r>
            <a:r>
              <a:rPr lang="en-GB" sz="1600" dirty="0"/>
              <a:t>(Sahih Muslim, Book 4, Hadith 1763)</a:t>
            </a:r>
          </a:p>
          <a:p>
            <a:r>
              <a:rPr lang="en-GB" i="1" dirty="0"/>
              <a:t>"In the Battle of Yamamah, </a:t>
            </a:r>
            <a:r>
              <a:rPr lang="en-GB" i="1" u="sng" dirty="0"/>
              <a:t>more than seventy of the </a:t>
            </a:r>
            <a:r>
              <a:rPr lang="en-GB" i="1" u="sng" dirty="0" err="1"/>
              <a:t>Qurra</a:t>
            </a:r>
            <a:r>
              <a:rPr lang="en-GB" i="1" u="sng" dirty="0"/>
              <a:t>' were killed</a:t>
            </a:r>
            <a:r>
              <a:rPr lang="en-GB" i="1" dirty="0"/>
              <a:t>, and this was a cause of great concern for the community regarding the preservation of the Quran.“(</a:t>
            </a:r>
            <a:r>
              <a:rPr lang="en-GB" sz="1600" dirty="0"/>
              <a:t>Ibn Hisham, The Life of the Prophet Muhammad, pp. 597-600</a:t>
            </a:r>
            <a:r>
              <a:rPr lang="en-GB" sz="1600" dirty="0">
                <a:sym typeface="Wingdings" panose="05000000000000000000" pitchFamily="2" charset="2"/>
              </a:rPr>
              <a:t>)</a:t>
            </a:r>
          </a:p>
          <a:p>
            <a:r>
              <a:rPr lang="en-GB" sz="2600" i="1" dirty="0"/>
              <a:t>"The battle resulted in heavy losses among the reciters of the Quran, and it was reported that many of them were killed, which alarmed Abu Bakr and Umar regarding the preservation of the Quran.“ </a:t>
            </a:r>
            <a:r>
              <a:rPr lang="en-GB" sz="1600" dirty="0"/>
              <a:t>(Al-Tabari, History of the Prophets and Kings, Volume 2, pp. 465-470)</a:t>
            </a:r>
          </a:p>
          <a:p>
            <a:endParaRPr lang="en-GB" sz="1600" dirty="0"/>
          </a:p>
          <a:p>
            <a:pPr marL="0" indent="0">
              <a:buNone/>
            </a:pPr>
            <a:endParaRPr lang="en-GB" sz="1600" dirty="0"/>
          </a:p>
          <a:p>
            <a:pPr marL="0" indent="0">
              <a:buNone/>
            </a:pPr>
            <a:endParaRPr lang="en-GB" dirty="0"/>
          </a:p>
        </p:txBody>
      </p:sp>
    </p:spTree>
    <p:extLst>
      <p:ext uri="{BB962C8B-B14F-4D97-AF65-F5344CB8AC3E}">
        <p14:creationId xmlns:p14="http://schemas.microsoft.com/office/powerpoint/2010/main" val="364422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135E-8A14-D54F-EF5D-47BC4F7CEF4E}"/>
              </a:ext>
            </a:extLst>
          </p:cNvPr>
          <p:cNvSpPr>
            <a:spLocks noGrp="1"/>
          </p:cNvSpPr>
          <p:nvPr>
            <p:ph type="title"/>
          </p:nvPr>
        </p:nvSpPr>
        <p:spPr/>
        <p:txBody>
          <a:bodyPr/>
          <a:lstStyle/>
          <a:p>
            <a:r>
              <a:rPr lang="en-GB" dirty="0"/>
              <a:t>The </a:t>
            </a:r>
            <a:r>
              <a:rPr lang="en-GB" dirty="0" err="1"/>
              <a:t>Bakrite</a:t>
            </a:r>
            <a:r>
              <a:rPr lang="en-GB" dirty="0"/>
              <a:t> Collation</a:t>
            </a:r>
          </a:p>
        </p:txBody>
      </p:sp>
      <p:sp>
        <p:nvSpPr>
          <p:cNvPr id="3" name="Content Placeholder 2">
            <a:extLst>
              <a:ext uri="{FF2B5EF4-FFF2-40B4-BE49-F238E27FC236}">
                <a16:creationId xmlns:a16="http://schemas.microsoft.com/office/drawing/2014/main" id="{254951ED-712E-91A1-6CAC-207385D0D73F}"/>
              </a:ext>
            </a:extLst>
          </p:cNvPr>
          <p:cNvSpPr>
            <a:spLocks noGrp="1"/>
          </p:cNvSpPr>
          <p:nvPr>
            <p:ph idx="1"/>
          </p:nvPr>
        </p:nvSpPr>
        <p:spPr/>
        <p:txBody>
          <a:bodyPr/>
          <a:lstStyle/>
          <a:p>
            <a:r>
              <a:rPr lang="en-GB" dirty="0"/>
              <a:t>A committee led by a youth, ? Jewish ? Christian, Zayd ibn Thabit, because he knew Hebrew and Aramaic. </a:t>
            </a:r>
            <a:r>
              <a:rPr lang="en-GB" sz="1600" dirty="0"/>
              <a:t>(The Life of the Prophet Muhammad), translated by A. Guillaume, pp. 182-183.)</a:t>
            </a:r>
          </a:p>
          <a:p>
            <a:r>
              <a:rPr lang="en-GB" dirty="0"/>
              <a:t>Excluded Muhammad’s most trusted scribes and reciters.</a:t>
            </a:r>
          </a:p>
          <a:p>
            <a:r>
              <a:rPr lang="en-GB" dirty="0"/>
              <a:t>Relied on memory of the </a:t>
            </a:r>
            <a:r>
              <a:rPr lang="en-GB" dirty="0" err="1"/>
              <a:t>Qurra</a:t>
            </a:r>
            <a:r>
              <a:rPr lang="en-GB" dirty="0"/>
              <a:t>’ who had a tremendous memory</a:t>
            </a:r>
            <a:r>
              <a:rPr lang="en-GB" sz="1600" dirty="0"/>
              <a:t>.(</a:t>
            </a:r>
            <a:r>
              <a:rPr lang="en-GB" sz="1600" i="1" dirty="0"/>
              <a:t>Ibn Hisham, The Life of the Prophet Muhammad, edited from Ibn Ishaq’s work, pp. 255-256.)</a:t>
            </a:r>
          </a:p>
          <a:p>
            <a:r>
              <a:rPr lang="en-GB" dirty="0"/>
              <a:t>Relied on Muhammad’s Scribes  </a:t>
            </a:r>
            <a:r>
              <a:rPr lang="en-GB" sz="1600" i="1" dirty="0"/>
              <a:t>(Ibn Ishaq, Sirat Rasul Allah, pp. 108-10)</a:t>
            </a:r>
          </a:p>
          <a:p>
            <a:r>
              <a:rPr lang="en-GB" i="1" dirty="0"/>
              <a:t>“Then the complete manuscripts (copy) of the Qur’an remained with Abu Bakr till he died, then with ‘</a:t>
            </a:r>
            <a:r>
              <a:rPr lang="en-GB" b="1" i="1" dirty="0"/>
              <a:t>Umar</a:t>
            </a:r>
            <a:r>
              <a:rPr lang="en-GB" i="1" dirty="0"/>
              <a:t> till the end of his life, and then with </a:t>
            </a:r>
            <a:r>
              <a:rPr lang="en-GB" b="1" i="1" dirty="0"/>
              <a:t>Hafsa</a:t>
            </a:r>
            <a:r>
              <a:rPr lang="en-GB" i="1" dirty="0"/>
              <a:t>, the daughter of ‘Umar.” </a:t>
            </a:r>
            <a:r>
              <a:rPr lang="en-GB" sz="1600" i="1" dirty="0"/>
              <a:t>(Sahih Bukhari Volume 6:61:509)</a:t>
            </a:r>
          </a:p>
          <a:p>
            <a:endParaRPr lang="en-GB" sz="1600" i="1" dirty="0"/>
          </a:p>
        </p:txBody>
      </p:sp>
    </p:spTree>
    <p:extLst>
      <p:ext uri="{BB962C8B-B14F-4D97-AF65-F5344CB8AC3E}">
        <p14:creationId xmlns:p14="http://schemas.microsoft.com/office/powerpoint/2010/main" val="211641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00F2-E2BA-33D4-B55D-C6CEE1227EE6}"/>
              </a:ext>
            </a:extLst>
          </p:cNvPr>
          <p:cNvSpPr>
            <a:spLocks noGrp="1"/>
          </p:cNvSpPr>
          <p:nvPr>
            <p:ph type="title"/>
          </p:nvPr>
        </p:nvSpPr>
        <p:spPr/>
        <p:txBody>
          <a:bodyPr/>
          <a:lstStyle/>
          <a:p>
            <a:r>
              <a:rPr lang="en-GB" dirty="0"/>
              <a:t>Problems with the </a:t>
            </a:r>
            <a:r>
              <a:rPr lang="en-GB" dirty="0" err="1"/>
              <a:t>Bakrite</a:t>
            </a:r>
            <a:r>
              <a:rPr lang="en-GB" dirty="0"/>
              <a:t> Collation</a:t>
            </a:r>
          </a:p>
        </p:txBody>
      </p:sp>
      <p:sp>
        <p:nvSpPr>
          <p:cNvPr id="3" name="Content Placeholder 2">
            <a:extLst>
              <a:ext uri="{FF2B5EF4-FFF2-40B4-BE49-F238E27FC236}">
                <a16:creationId xmlns:a16="http://schemas.microsoft.com/office/drawing/2014/main" id="{10183CD9-7D84-5146-7A1B-64771D5FB85A}"/>
              </a:ext>
            </a:extLst>
          </p:cNvPr>
          <p:cNvSpPr>
            <a:spLocks noGrp="1"/>
          </p:cNvSpPr>
          <p:nvPr>
            <p:ph idx="1"/>
          </p:nvPr>
        </p:nvSpPr>
        <p:spPr/>
        <p:txBody>
          <a:bodyPr>
            <a:normAutofit fontScale="92500" lnSpcReduction="10000"/>
          </a:bodyPr>
          <a:lstStyle/>
          <a:p>
            <a:r>
              <a:rPr lang="en-GB" dirty="0"/>
              <a:t>Relied on memory of human beings</a:t>
            </a:r>
          </a:p>
          <a:p>
            <a:r>
              <a:rPr lang="en-GB" dirty="0"/>
              <a:t>Memory is inherently imperfect</a:t>
            </a:r>
          </a:p>
          <a:p>
            <a:r>
              <a:rPr lang="en-GB" dirty="0"/>
              <a:t>Muhammad said: </a:t>
            </a:r>
            <a:r>
              <a:rPr lang="en-GB" i="1" dirty="0"/>
              <a:t>"It is a bad thing that some of you say, 'I have forgotten such-and-such verse.' Rather, he has been made to forget it. So, continue to review the Qur'an, for it escapes from people's hearts faster than camels from their ropes.“ </a:t>
            </a:r>
            <a:r>
              <a:rPr lang="en-GB" sz="1600" dirty="0"/>
              <a:t>(Sahih Muslim  790)</a:t>
            </a:r>
          </a:p>
          <a:p>
            <a:r>
              <a:rPr lang="en-GB" dirty="0"/>
              <a:t>The stoning verse was excluded from the Qur’an even though Muhammad practised stoning. (Sahih Bukhari  6829</a:t>
            </a:r>
            <a:r>
              <a:rPr lang="en-GB" sz="1600" dirty="0"/>
              <a:t>)</a:t>
            </a:r>
          </a:p>
          <a:p>
            <a:r>
              <a:rPr lang="en-GB" sz="2400" dirty="0"/>
              <a:t>Ubayy ibn </a:t>
            </a:r>
            <a:r>
              <a:rPr lang="en-GB" sz="2400" dirty="0" err="1"/>
              <a:t>Kaʿb</a:t>
            </a:r>
            <a:r>
              <a:rPr lang="en-GB" sz="2400" dirty="0"/>
              <a:t> (RA) </a:t>
            </a:r>
            <a:r>
              <a:rPr lang="en-GB" sz="2400" dirty="0" err="1"/>
              <a:t>said:"How</a:t>
            </a:r>
            <a:r>
              <a:rPr lang="en-GB" sz="2400" dirty="0"/>
              <a:t> many verses were there in </a:t>
            </a:r>
            <a:r>
              <a:rPr lang="en-GB" sz="2400" b="1" dirty="0"/>
              <a:t>Surah </a:t>
            </a:r>
            <a:r>
              <a:rPr lang="en-GB" sz="2400" b="1" dirty="0" err="1"/>
              <a:t>al-Ahzab</a:t>
            </a:r>
            <a:r>
              <a:rPr lang="en-GB" sz="2400" dirty="0" err="1"/>
              <a:t>?"A</a:t>
            </a:r>
            <a:r>
              <a:rPr lang="en-GB" sz="2400" dirty="0"/>
              <a:t> Companion replied, "Seventy-three </a:t>
            </a:r>
            <a:r>
              <a:rPr lang="en-GB" sz="2400" dirty="0" err="1"/>
              <a:t>verses."Ubayy</a:t>
            </a:r>
            <a:r>
              <a:rPr lang="en-GB" sz="2400" dirty="0"/>
              <a:t> responded, "It was equal to Surah al-Baqarah (286 verses), and in it was the verse of stoning.“ </a:t>
            </a:r>
            <a:r>
              <a:rPr lang="en-GB" sz="1700" dirty="0"/>
              <a:t>(</a:t>
            </a:r>
            <a:r>
              <a:rPr lang="en-GB" sz="1700" dirty="0" err="1"/>
              <a:t>Musnad</a:t>
            </a:r>
            <a:r>
              <a:rPr lang="en-GB" sz="1700" dirty="0"/>
              <a:t> Ahmad 21895)</a:t>
            </a:r>
          </a:p>
          <a:p>
            <a:endParaRPr lang="en-GB" sz="1600" dirty="0"/>
          </a:p>
          <a:p>
            <a:endParaRPr lang="en-GB" sz="1600" dirty="0"/>
          </a:p>
        </p:txBody>
      </p:sp>
    </p:spTree>
    <p:extLst>
      <p:ext uri="{BB962C8B-B14F-4D97-AF65-F5344CB8AC3E}">
        <p14:creationId xmlns:p14="http://schemas.microsoft.com/office/powerpoint/2010/main" val="65140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C3D0-D1BE-459C-56CC-2FF801DDD097}"/>
              </a:ext>
            </a:extLst>
          </p:cNvPr>
          <p:cNvSpPr>
            <a:spLocks noGrp="1"/>
          </p:cNvSpPr>
          <p:nvPr>
            <p:ph type="title"/>
          </p:nvPr>
        </p:nvSpPr>
        <p:spPr>
          <a:xfrm>
            <a:off x="838200" y="365125"/>
            <a:ext cx="10515600" cy="949325"/>
          </a:xfrm>
        </p:spPr>
        <p:txBody>
          <a:bodyPr>
            <a:normAutofit fontScale="90000"/>
          </a:bodyPr>
          <a:lstStyle/>
          <a:p>
            <a:r>
              <a:rPr lang="en-GB" dirty="0"/>
              <a:t>The Uthmanic Collation/Medina Standard 650 AD</a:t>
            </a:r>
          </a:p>
        </p:txBody>
      </p:sp>
      <p:sp>
        <p:nvSpPr>
          <p:cNvPr id="3" name="Content Placeholder 2">
            <a:extLst>
              <a:ext uri="{FF2B5EF4-FFF2-40B4-BE49-F238E27FC236}">
                <a16:creationId xmlns:a16="http://schemas.microsoft.com/office/drawing/2014/main" id="{723CEC36-1519-E7EA-98A4-1295AEDDA212}"/>
              </a:ext>
            </a:extLst>
          </p:cNvPr>
          <p:cNvSpPr>
            <a:spLocks noGrp="1"/>
          </p:cNvSpPr>
          <p:nvPr>
            <p:ph idx="1"/>
          </p:nvPr>
        </p:nvSpPr>
        <p:spPr>
          <a:xfrm>
            <a:off x="838200" y="1504950"/>
            <a:ext cx="10515600" cy="4672013"/>
          </a:xfrm>
        </p:spPr>
        <p:txBody>
          <a:bodyPr>
            <a:normAutofit fontScale="77500" lnSpcReduction="20000"/>
          </a:bodyPr>
          <a:lstStyle/>
          <a:p>
            <a:endParaRPr lang="en-GB" dirty="0"/>
          </a:p>
          <a:p>
            <a:r>
              <a:rPr lang="en-GB" dirty="0"/>
              <a:t>Hudhaifa bin Al-Yaman came to `Uthman at the time when the people of Sham and the people of Iraq were Waging war to conquer </a:t>
            </a:r>
            <a:r>
              <a:rPr lang="en-GB" b="1" dirty="0" err="1"/>
              <a:t>Arminya</a:t>
            </a:r>
            <a:r>
              <a:rPr lang="en-GB" b="1" dirty="0"/>
              <a:t> and </a:t>
            </a:r>
            <a:r>
              <a:rPr lang="en-GB" b="1" dirty="0" err="1"/>
              <a:t>Adharbijan</a:t>
            </a:r>
            <a:r>
              <a:rPr lang="en-GB" dirty="0"/>
              <a:t>. Hudhaifa was afraid of their (the people of Sham and Iraq</a:t>
            </a:r>
            <a:r>
              <a:rPr lang="en-GB" b="1" dirty="0"/>
              <a:t>) differences in the recitation of the Qur'an</a:t>
            </a:r>
            <a:r>
              <a:rPr lang="en-GB" dirty="0"/>
              <a:t>, … So `Uthman sent a message </a:t>
            </a:r>
            <a:r>
              <a:rPr lang="en-GB" b="1" dirty="0"/>
              <a:t>to Hafsa </a:t>
            </a:r>
            <a:r>
              <a:rPr lang="en-GB" dirty="0"/>
              <a:t>saying, "Send us the manuscripts of the Qur'an </a:t>
            </a:r>
            <a:r>
              <a:rPr lang="en-GB" b="1" dirty="0"/>
              <a:t>so that we may compile the Qur'anic materials in perfect copies </a:t>
            </a:r>
            <a:r>
              <a:rPr lang="en-GB" dirty="0">
                <a:solidFill>
                  <a:srgbClr val="00B050"/>
                </a:solidFill>
              </a:rPr>
              <a:t>[what was wrong with the first compilation?]</a:t>
            </a:r>
            <a:r>
              <a:rPr lang="en-GB" dirty="0"/>
              <a:t>and </a:t>
            </a:r>
            <a:r>
              <a:rPr lang="en-GB" b="1" dirty="0"/>
              <a:t>return the manuscripts to you</a:t>
            </a:r>
            <a:r>
              <a:rPr lang="en-GB" dirty="0"/>
              <a:t>." Hafsa sent it to `Uthman. `Uthman then ordered </a:t>
            </a:r>
            <a:r>
              <a:rPr lang="en-GB" b="1" dirty="0"/>
              <a:t>Zaid bin Thabit</a:t>
            </a:r>
            <a:r>
              <a:rPr lang="en-GB" dirty="0"/>
              <a:t>, `Abdullah bin </a:t>
            </a:r>
            <a:r>
              <a:rPr lang="en-GB" dirty="0" err="1"/>
              <a:t>AzZubair</a:t>
            </a:r>
            <a:r>
              <a:rPr lang="en-GB" dirty="0"/>
              <a:t>, Sa`id bin Al-As and `</a:t>
            </a:r>
            <a:r>
              <a:rPr lang="en-GB" dirty="0" err="1"/>
              <a:t>AbdurRahman</a:t>
            </a:r>
            <a:r>
              <a:rPr lang="en-GB" dirty="0"/>
              <a:t> bin Harith bin Hisham </a:t>
            </a:r>
            <a:r>
              <a:rPr lang="en-GB" dirty="0">
                <a:solidFill>
                  <a:srgbClr val="00B050"/>
                </a:solidFill>
              </a:rPr>
              <a:t>[Why did Uthman exclude the top au thirty on recital, Abdullah ibn Masuud?] </a:t>
            </a:r>
            <a:r>
              <a:rPr lang="en-GB" b="1" dirty="0"/>
              <a:t>to rewrite the manuscripts </a:t>
            </a:r>
            <a:r>
              <a:rPr lang="en-GB" dirty="0"/>
              <a:t>in perfect copies. `Uthman said to the </a:t>
            </a:r>
            <a:r>
              <a:rPr lang="en-GB" b="1" dirty="0"/>
              <a:t>three Quraishi men</a:t>
            </a:r>
            <a:r>
              <a:rPr lang="en-GB" dirty="0"/>
              <a:t>, "In case you disagree with Zaid bin Thabit on any point in the Qur'an, then </a:t>
            </a:r>
            <a:r>
              <a:rPr lang="en-GB" b="1" dirty="0"/>
              <a:t>write it in the dialect of Quraish, the Qur'an was revealed in their tongue</a:t>
            </a:r>
            <a:r>
              <a:rPr lang="en-GB" b="1" dirty="0">
                <a:solidFill>
                  <a:srgbClr val="00B050"/>
                </a:solidFill>
              </a:rPr>
              <a:t>.</a:t>
            </a:r>
            <a:r>
              <a:rPr lang="en-GB" dirty="0">
                <a:solidFill>
                  <a:srgbClr val="00B050"/>
                </a:solidFill>
              </a:rPr>
              <a:t>“[vs. 7 letters of the Qur’an] </a:t>
            </a:r>
            <a:r>
              <a:rPr lang="en-GB" dirty="0"/>
              <a:t>They did so, and when they had written many copies, `Uthman returned the original manuscripts to Hafsa</a:t>
            </a:r>
            <a:r>
              <a:rPr lang="en-GB" dirty="0">
                <a:solidFill>
                  <a:srgbClr val="00B050"/>
                </a:solidFill>
              </a:rPr>
              <a:t>.[Where is it?] </a:t>
            </a:r>
            <a:r>
              <a:rPr lang="en-GB" dirty="0"/>
              <a:t>`Uthman sent to </a:t>
            </a:r>
            <a:r>
              <a:rPr lang="en-GB" b="1" dirty="0"/>
              <a:t>every Muslim province one copy </a:t>
            </a:r>
            <a:r>
              <a:rPr lang="en-GB" dirty="0"/>
              <a:t>of what they had copied, and ordered that all the other Qur'anic materials, whether written in fragmentary manuscripts or whole copies, </a:t>
            </a:r>
            <a:r>
              <a:rPr lang="en-GB" b="1" dirty="0"/>
              <a:t>be burnt.” [Why do Muslims protest if a non-Muslim burns the Qur’an] </a:t>
            </a:r>
            <a:r>
              <a:rPr lang="en-GB" i="1" dirty="0"/>
              <a:t>(Sahih Bukhari  Volume 6, Book 61, Hadith 510)</a:t>
            </a:r>
          </a:p>
        </p:txBody>
      </p:sp>
    </p:spTree>
    <p:extLst>
      <p:ext uri="{BB962C8B-B14F-4D97-AF65-F5344CB8AC3E}">
        <p14:creationId xmlns:p14="http://schemas.microsoft.com/office/powerpoint/2010/main" val="240723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9F558C-8C8E-FE52-77D1-C45D23812EB9}"/>
              </a:ext>
            </a:extLst>
          </p:cNvPr>
          <p:cNvPicPr>
            <a:picLocks noChangeAspect="1"/>
          </p:cNvPicPr>
          <p:nvPr/>
        </p:nvPicPr>
        <p:blipFill>
          <a:blip r:embed="rId2"/>
          <a:stretch>
            <a:fillRect/>
          </a:stretch>
        </p:blipFill>
        <p:spPr>
          <a:xfrm>
            <a:off x="2616745" y="609600"/>
            <a:ext cx="7058166" cy="5560291"/>
          </a:xfrm>
          <a:prstGeom prst="rect">
            <a:avLst/>
          </a:prstGeom>
        </p:spPr>
      </p:pic>
    </p:spTree>
    <p:extLst>
      <p:ext uri="{BB962C8B-B14F-4D97-AF65-F5344CB8AC3E}">
        <p14:creationId xmlns:p14="http://schemas.microsoft.com/office/powerpoint/2010/main" val="207818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18A4-C16D-E65E-F78B-ED9784186F1B}"/>
              </a:ext>
            </a:extLst>
          </p:cNvPr>
          <p:cNvSpPr>
            <a:spLocks noGrp="1"/>
          </p:cNvSpPr>
          <p:nvPr>
            <p:ph type="title"/>
          </p:nvPr>
        </p:nvSpPr>
        <p:spPr/>
        <p:txBody>
          <a:bodyPr/>
          <a:lstStyle/>
          <a:p>
            <a:r>
              <a:rPr lang="en-GB" dirty="0"/>
              <a:t>Abdullah Ibn Masud</a:t>
            </a:r>
          </a:p>
        </p:txBody>
      </p:sp>
      <p:sp>
        <p:nvSpPr>
          <p:cNvPr id="3" name="Content Placeholder 2">
            <a:extLst>
              <a:ext uri="{FF2B5EF4-FFF2-40B4-BE49-F238E27FC236}">
                <a16:creationId xmlns:a16="http://schemas.microsoft.com/office/drawing/2014/main" id="{6DB55D00-A7CE-D2C9-4E07-BF6C7E90DA5E}"/>
              </a:ext>
            </a:extLst>
          </p:cNvPr>
          <p:cNvSpPr>
            <a:spLocks noGrp="1"/>
          </p:cNvSpPr>
          <p:nvPr>
            <p:ph idx="1"/>
          </p:nvPr>
        </p:nvSpPr>
        <p:spPr/>
        <p:txBody>
          <a:bodyPr/>
          <a:lstStyle/>
          <a:p>
            <a:r>
              <a:rPr lang="en-GB" dirty="0"/>
              <a:t>Muhammad said: Take (learn) the Qur'an from four: </a:t>
            </a:r>
            <a:r>
              <a:rPr lang="en-GB" b="1" dirty="0"/>
              <a:t>Abdullah ibn Mas‘ud</a:t>
            </a:r>
            <a:r>
              <a:rPr lang="en-GB" dirty="0"/>
              <a:t>, Salim (the freed slave of Abu Hudhaifa), Ubayy ibn Ka‘b, and Mu‘adh ibn Jabal.“(Sahih Bukhari 4999)</a:t>
            </a:r>
          </a:p>
          <a:p>
            <a:r>
              <a:rPr lang="en-GB" dirty="0"/>
              <a:t>Yet Uthman excluded them from the recension committee. </a:t>
            </a:r>
          </a:p>
          <a:p>
            <a:r>
              <a:rPr lang="en-GB" dirty="0"/>
              <a:t>Ibn Masud did nor accept Uthman’s Qur’an: 'O people of Al-'Iraq! Keep the </a:t>
            </a:r>
            <a:r>
              <a:rPr lang="en-GB" dirty="0" err="1"/>
              <a:t>Musahif</a:t>
            </a:r>
            <a:r>
              <a:rPr lang="en-GB" dirty="0"/>
              <a:t> that are with you, and conceal them. </a:t>
            </a:r>
            <a:r>
              <a:rPr lang="en-GB" sz="1400" dirty="0"/>
              <a:t>(Jami` at-</a:t>
            </a:r>
            <a:r>
              <a:rPr lang="en-GB" sz="1400" dirty="0" err="1"/>
              <a:t>Tirmidhi</a:t>
            </a:r>
            <a:r>
              <a:rPr lang="en-GB" sz="1400" dirty="0"/>
              <a:t> 3104)</a:t>
            </a:r>
          </a:p>
          <a:p>
            <a:r>
              <a:rPr lang="en-GB" sz="2400" dirty="0"/>
              <a:t>The people of Kufa (Iraq) supported ibn Masud, and rebelled against Uthman </a:t>
            </a:r>
            <a:r>
              <a:rPr lang="en-GB" sz="1400" dirty="0"/>
              <a:t>(</a:t>
            </a:r>
            <a:r>
              <a:rPr lang="en-GB" sz="1400" dirty="0" err="1"/>
              <a:t>Kitāb</a:t>
            </a:r>
            <a:r>
              <a:rPr lang="en-GB" sz="1400" dirty="0"/>
              <a:t> al-</a:t>
            </a:r>
            <a:r>
              <a:rPr lang="en-GB" sz="1400" dirty="0" err="1"/>
              <a:t>Maṣāḥif</a:t>
            </a:r>
            <a:r>
              <a:rPr lang="en-GB" sz="1400" dirty="0"/>
              <a:t>, ed. Arthur Jeffery, pp. 12-15.)</a:t>
            </a:r>
          </a:p>
          <a:p>
            <a:endParaRPr lang="en-GB" sz="1400" dirty="0"/>
          </a:p>
        </p:txBody>
      </p:sp>
    </p:spTree>
    <p:extLst>
      <p:ext uri="{BB962C8B-B14F-4D97-AF65-F5344CB8AC3E}">
        <p14:creationId xmlns:p14="http://schemas.microsoft.com/office/powerpoint/2010/main" val="388341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3067-78BB-BFAF-DA7D-6EE9ECC93A87}"/>
              </a:ext>
            </a:extLst>
          </p:cNvPr>
          <p:cNvSpPr>
            <a:spLocks noGrp="1"/>
          </p:cNvSpPr>
          <p:nvPr>
            <p:ph type="title"/>
          </p:nvPr>
        </p:nvSpPr>
        <p:spPr/>
        <p:txBody>
          <a:bodyPr/>
          <a:lstStyle/>
          <a:p>
            <a:r>
              <a:rPr lang="en-GB" dirty="0"/>
              <a:t>The Assassination of Uthmaan</a:t>
            </a:r>
          </a:p>
        </p:txBody>
      </p:sp>
      <p:sp>
        <p:nvSpPr>
          <p:cNvPr id="3" name="Content Placeholder 2">
            <a:extLst>
              <a:ext uri="{FF2B5EF4-FFF2-40B4-BE49-F238E27FC236}">
                <a16:creationId xmlns:a16="http://schemas.microsoft.com/office/drawing/2014/main" id="{0E929313-C4F0-DD6F-AF24-3D60BDFCA3A6}"/>
              </a:ext>
            </a:extLst>
          </p:cNvPr>
          <p:cNvSpPr>
            <a:spLocks noGrp="1"/>
          </p:cNvSpPr>
          <p:nvPr>
            <p:ph idx="1"/>
          </p:nvPr>
        </p:nvSpPr>
        <p:spPr/>
        <p:txBody>
          <a:bodyPr/>
          <a:lstStyle/>
          <a:p>
            <a:r>
              <a:rPr lang="en-GB" dirty="0"/>
              <a:t>Several reasons</a:t>
            </a:r>
          </a:p>
          <a:p>
            <a:r>
              <a:rPr lang="en-GB" dirty="0"/>
              <a:t>Undoubtedly, most importantly, as Muhammad ibn Abi Bakr said to </a:t>
            </a:r>
            <a:r>
              <a:rPr lang="en-GB" dirty="0" err="1"/>
              <a:t>Uthma</a:t>
            </a:r>
            <a:r>
              <a:rPr lang="en-GB" dirty="0"/>
              <a:t>, “You have altered the Book of Allah” </a:t>
            </a:r>
            <a:r>
              <a:rPr lang="en-GB" sz="1400" dirty="0"/>
              <a:t>(</a:t>
            </a:r>
            <a:r>
              <a:rPr lang="en-GB" sz="1400" dirty="0" err="1"/>
              <a:t>Alhafidh</a:t>
            </a:r>
            <a:r>
              <a:rPr lang="en-GB" sz="1400" dirty="0"/>
              <a:t> Ibn </a:t>
            </a:r>
            <a:r>
              <a:rPr lang="en-GB" sz="1400" dirty="0" err="1"/>
              <a:t>Asakir</a:t>
            </a:r>
            <a:r>
              <a:rPr lang="en-GB" sz="1400" dirty="0"/>
              <a:t>, p.308 –Arabic/ Ibn Kathir, the Beginning and the End, Vol 10, p. 307 Arabic)</a:t>
            </a:r>
          </a:p>
        </p:txBody>
      </p:sp>
    </p:spTree>
    <p:extLst>
      <p:ext uri="{BB962C8B-B14F-4D97-AF65-F5344CB8AC3E}">
        <p14:creationId xmlns:p14="http://schemas.microsoft.com/office/powerpoint/2010/main" val="243625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B3AB-C12C-8290-FC0F-B91A3D6B7A5D}"/>
              </a:ext>
            </a:extLst>
          </p:cNvPr>
          <p:cNvSpPr>
            <a:spLocks noGrp="1"/>
          </p:cNvSpPr>
          <p:nvPr>
            <p:ph type="title"/>
          </p:nvPr>
        </p:nvSpPr>
        <p:spPr>
          <a:xfrm>
            <a:off x="838200" y="365125"/>
            <a:ext cx="10515600" cy="930275"/>
          </a:xfrm>
        </p:spPr>
        <p:txBody>
          <a:bodyPr/>
          <a:lstStyle/>
          <a:p>
            <a:r>
              <a:rPr lang="en-GB" dirty="0"/>
              <a:t>The Current Qur’an is Incomplete</a:t>
            </a:r>
          </a:p>
        </p:txBody>
      </p:sp>
      <p:sp>
        <p:nvSpPr>
          <p:cNvPr id="3" name="Content Placeholder 2">
            <a:extLst>
              <a:ext uri="{FF2B5EF4-FFF2-40B4-BE49-F238E27FC236}">
                <a16:creationId xmlns:a16="http://schemas.microsoft.com/office/drawing/2014/main" id="{BC633B9D-9486-EDC8-AB2D-02FE565C873E}"/>
              </a:ext>
            </a:extLst>
          </p:cNvPr>
          <p:cNvSpPr>
            <a:spLocks noGrp="1"/>
          </p:cNvSpPr>
          <p:nvPr>
            <p:ph idx="1"/>
          </p:nvPr>
        </p:nvSpPr>
        <p:spPr>
          <a:xfrm>
            <a:off x="838200" y="1409700"/>
            <a:ext cx="10515600" cy="4767263"/>
          </a:xfrm>
        </p:spPr>
        <p:txBody>
          <a:bodyPr>
            <a:normAutofit/>
          </a:bodyPr>
          <a:lstStyle/>
          <a:p>
            <a:r>
              <a:rPr lang="en-GB" dirty="0"/>
              <a:t>Ibn </a:t>
            </a:r>
            <a:r>
              <a:rPr lang="en-GB" dirty="0" err="1"/>
              <a:t>ʿUmar</a:t>
            </a:r>
            <a:r>
              <a:rPr lang="en-GB" dirty="0"/>
              <a:t> </a:t>
            </a:r>
            <a:r>
              <a:rPr lang="en-GB" dirty="0" err="1"/>
              <a:t>said</a:t>
            </a:r>
            <a:r>
              <a:rPr lang="en-GB" i="1" dirty="0" err="1"/>
              <a:t>:"Let</a:t>
            </a:r>
            <a:r>
              <a:rPr lang="en-GB" i="1" dirty="0"/>
              <a:t> none of you say, 'I have taken (all of) the Qur’an.' How does he know what all of it is? Much of the Qur’an has disappeared. Rather, let him say, 'I have taken of it what has appeared (or been preserved).’” </a:t>
            </a:r>
            <a:r>
              <a:rPr lang="en-GB" sz="1600" dirty="0"/>
              <a:t>[Ibn Abi Dawud, </a:t>
            </a:r>
            <a:r>
              <a:rPr lang="en-GB" sz="1600" dirty="0" err="1"/>
              <a:t>Kitāb</a:t>
            </a:r>
            <a:r>
              <a:rPr lang="en-GB" sz="1600" dirty="0"/>
              <a:t> al-</a:t>
            </a:r>
            <a:r>
              <a:rPr lang="en-GB" sz="1600" dirty="0" err="1"/>
              <a:t>Maṣāḥif</a:t>
            </a:r>
            <a:r>
              <a:rPr lang="en-GB" sz="1600" dirty="0"/>
              <a:t> (p. 10-11, Dar al-Basha’ir edition)]</a:t>
            </a:r>
          </a:p>
          <a:p>
            <a:r>
              <a:rPr lang="en-GB" sz="2400" dirty="0"/>
              <a:t>A’isha (RA) </a:t>
            </a:r>
            <a:r>
              <a:rPr lang="en-GB" sz="2400" dirty="0" err="1"/>
              <a:t>said:"Among</a:t>
            </a:r>
            <a:r>
              <a:rPr lang="en-GB" sz="2400" dirty="0"/>
              <a:t> what was revealed of the Qur'an was: 'Ten definite </a:t>
            </a:r>
            <a:r>
              <a:rPr lang="en-GB" sz="2400" dirty="0" err="1"/>
              <a:t>breastfeedings</a:t>
            </a:r>
            <a:r>
              <a:rPr lang="en-GB" sz="2400" dirty="0"/>
              <a:t> make a marriage unlawful.' Then it was abrogated by 'Five definite </a:t>
            </a:r>
            <a:r>
              <a:rPr lang="en-GB" sz="2400" dirty="0" err="1"/>
              <a:t>breastfeedings</a:t>
            </a:r>
            <a:r>
              <a:rPr lang="en-GB" sz="2400" dirty="0"/>
              <a:t>,' and it was recited as part of the Qur’an until the Prophet passed away.“ </a:t>
            </a:r>
            <a:r>
              <a:rPr lang="en-GB" sz="1600" dirty="0"/>
              <a:t>(Sahih Muslim  1452a)</a:t>
            </a:r>
          </a:p>
          <a:p>
            <a:r>
              <a:rPr lang="en-GB" sz="2400" dirty="0"/>
              <a:t>Ubayy ibn </a:t>
            </a:r>
            <a:r>
              <a:rPr lang="en-GB" sz="2400" dirty="0" err="1"/>
              <a:t>Kaʿb</a:t>
            </a:r>
            <a:r>
              <a:rPr lang="en-GB" sz="2400" dirty="0"/>
              <a:t> (RA) </a:t>
            </a:r>
            <a:r>
              <a:rPr lang="en-GB" sz="2400" dirty="0" err="1"/>
              <a:t>said:"How</a:t>
            </a:r>
            <a:r>
              <a:rPr lang="en-GB" sz="2400" dirty="0"/>
              <a:t> many verses were there in Surah </a:t>
            </a:r>
            <a:r>
              <a:rPr lang="en-GB" sz="2400" dirty="0" err="1"/>
              <a:t>al-Ahzab?"A</a:t>
            </a:r>
            <a:r>
              <a:rPr lang="en-GB" sz="2400" dirty="0"/>
              <a:t> Companion replied, "Seventy-three </a:t>
            </a:r>
            <a:r>
              <a:rPr lang="en-GB" sz="2400" dirty="0" err="1"/>
              <a:t>verses."Ubayy</a:t>
            </a:r>
            <a:r>
              <a:rPr lang="en-GB" sz="2400" dirty="0"/>
              <a:t> responded, "It was equal to Surah al-Baqarah (286 verses), and in it was the verse of stoning.“ </a:t>
            </a:r>
            <a:r>
              <a:rPr lang="en-GB" sz="1600" dirty="0"/>
              <a:t>(</a:t>
            </a:r>
            <a:r>
              <a:rPr lang="en-GB" sz="1600" dirty="0" err="1"/>
              <a:t>Musnad</a:t>
            </a:r>
            <a:r>
              <a:rPr lang="en-GB" sz="1600" dirty="0"/>
              <a:t> Ahmad 5:21895)</a:t>
            </a:r>
          </a:p>
          <a:p>
            <a:endParaRPr lang="en-GB" sz="1600" dirty="0"/>
          </a:p>
        </p:txBody>
      </p:sp>
    </p:spTree>
    <p:extLst>
      <p:ext uri="{BB962C8B-B14F-4D97-AF65-F5344CB8AC3E}">
        <p14:creationId xmlns:p14="http://schemas.microsoft.com/office/powerpoint/2010/main" val="269863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67B2-1F66-F3BF-1B3E-5A7CE2D01DB6}"/>
              </a:ext>
            </a:extLst>
          </p:cNvPr>
          <p:cNvSpPr>
            <a:spLocks noGrp="1"/>
          </p:cNvSpPr>
          <p:nvPr>
            <p:ph type="title"/>
          </p:nvPr>
        </p:nvSpPr>
        <p:spPr/>
        <p:txBody>
          <a:bodyPr/>
          <a:lstStyle/>
          <a:p>
            <a:r>
              <a:rPr lang="en-GB" dirty="0"/>
              <a:t>Muslim Claims 1</a:t>
            </a:r>
          </a:p>
        </p:txBody>
      </p:sp>
      <p:sp>
        <p:nvSpPr>
          <p:cNvPr id="3" name="Content Placeholder 2">
            <a:extLst>
              <a:ext uri="{FF2B5EF4-FFF2-40B4-BE49-F238E27FC236}">
                <a16:creationId xmlns:a16="http://schemas.microsoft.com/office/drawing/2014/main" id="{5BED59BE-6036-509C-80E9-507850065166}"/>
              </a:ext>
            </a:extLst>
          </p:cNvPr>
          <p:cNvSpPr>
            <a:spLocks noGrp="1"/>
          </p:cNvSpPr>
          <p:nvPr>
            <p:ph idx="1"/>
          </p:nvPr>
        </p:nvSpPr>
        <p:spPr/>
        <p:txBody>
          <a:bodyPr/>
          <a:lstStyle/>
          <a:p>
            <a:r>
              <a:rPr lang="en-GB" dirty="0"/>
              <a:t>Allah has preserved His Book from any alteration, addition, or loss. It is safeguarded until the Day of Judgment.“ </a:t>
            </a:r>
            <a:r>
              <a:rPr lang="en-GB" i="1" dirty="0"/>
              <a:t>(Imam Al-Qurtubi (d. 1273) – Tafsir Al-Jami’ li Ahkam al-Qur’an (15:9)"</a:t>
            </a:r>
          </a:p>
          <a:p>
            <a:r>
              <a:rPr lang="en-GB" dirty="0"/>
              <a:t>"Not a </a:t>
            </a:r>
            <a:r>
              <a:rPr lang="en-GB" b="1" dirty="0"/>
              <a:t>single letter </a:t>
            </a:r>
            <a:r>
              <a:rPr lang="en-GB" dirty="0"/>
              <a:t>of the Qur’an has been lost, and it remains exactly as revealed to the Prophet </a:t>
            </a:r>
            <a:r>
              <a:rPr lang="en-GB" dirty="0" err="1"/>
              <a:t>Muhammad.“</a:t>
            </a:r>
            <a:r>
              <a:rPr lang="en-GB" sz="1400" i="1" dirty="0" err="1"/>
              <a:t>Jalal</a:t>
            </a:r>
            <a:r>
              <a:rPr lang="en-GB" sz="1400" i="1" dirty="0"/>
              <a:t> al-Din al-</a:t>
            </a:r>
            <a:r>
              <a:rPr lang="en-GB" sz="1400" i="1" dirty="0" err="1"/>
              <a:t>Suyuti</a:t>
            </a:r>
            <a:r>
              <a:rPr lang="en-GB" sz="1400" i="1" dirty="0"/>
              <a:t> (d. 1505) – Al-Itqan fi ‘</a:t>
            </a:r>
            <a:r>
              <a:rPr lang="en-GB" sz="1400" i="1" dirty="0" err="1"/>
              <a:t>Ulum</a:t>
            </a:r>
            <a:r>
              <a:rPr lang="en-GB" sz="1400" i="1" dirty="0"/>
              <a:t> al-Qur'an (Vol. 1, p. 123)</a:t>
            </a:r>
          </a:p>
          <a:p>
            <a:r>
              <a:rPr lang="en-GB" sz="1800" dirty="0" err="1"/>
              <a:t>Makkī</a:t>
            </a:r>
            <a:r>
              <a:rPr lang="en-GB" sz="1800" dirty="0"/>
              <a:t> ibn </a:t>
            </a:r>
            <a:r>
              <a:rPr lang="en-GB" sz="1800" dirty="0" err="1"/>
              <a:t>Abī</a:t>
            </a:r>
            <a:r>
              <a:rPr lang="en-GB" sz="1800" dirty="0"/>
              <a:t> </a:t>
            </a:r>
            <a:r>
              <a:rPr lang="en-GB" sz="1800" dirty="0" err="1"/>
              <a:t>Tālib</a:t>
            </a:r>
            <a:r>
              <a:rPr lang="en-GB" sz="1800" dirty="0"/>
              <a:t> (d. 437/1045), </a:t>
            </a:r>
            <a:r>
              <a:rPr lang="en-GB" sz="1800" dirty="0" err="1"/>
              <a:t>ʿIzz</a:t>
            </a:r>
            <a:r>
              <a:rPr lang="en-GB" sz="1800" dirty="0"/>
              <a:t> al-</a:t>
            </a:r>
            <a:r>
              <a:rPr lang="en-GB" sz="1800" dirty="0" err="1"/>
              <a:t>Dīn</a:t>
            </a:r>
            <a:r>
              <a:rPr lang="en-GB" sz="1800" dirty="0"/>
              <a:t> ibn </a:t>
            </a:r>
            <a:r>
              <a:rPr lang="en-GB" sz="1800" dirty="0" err="1"/>
              <a:t>ʿAbd</a:t>
            </a:r>
            <a:r>
              <a:rPr lang="en-GB" sz="1800" dirty="0"/>
              <a:t> al-</a:t>
            </a:r>
            <a:r>
              <a:rPr lang="en-GB" sz="1800" dirty="0" err="1"/>
              <a:t>Salām</a:t>
            </a:r>
            <a:r>
              <a:rPr lang="en-GB" sz="1800" dirty="0"/>
              <a:t> (d. 660/1262), Ibn </a:t>
            </a:r>
            <a:r>
              <a:rPr lang="en-GB" sz="1800" dirty="0" err="1"/>
              <a:t>Ḥajar</a:t>
            </a:r>
            <a:r>
              <a:rPr lang="en-GB" sz="1800" dirty="0"/>
              <a:t> al-</a:t>
            </a:r>
            <a:r>
              <a:rPr lang="en-GB" sz="1800" dirty="0" err="1"/>
              <a:t>ʿAsqalānī</a:t>
            </a:r>
            <a:r>
              <a:rPr lang="en-GB" sz="1800" dirty="0"/>
              <a:t> (d. 852/1449), al-</a:t>
            </a:r>
            <a:r>
              <a:rPr lang="en-GB" sz="1800" dirty="0" err="1"/>
              <a:t>Suyūṭī</a:t>
            </a:r>
            <a:r>
              <a:rPr lang="en-GB" sz="1800" dirty="0"/>
              <a:t> (d. 911/1505) and al-</a:t>
            </a:r>
            <a:r>
              <a:rPr lang="en-GB" sz="1800" dirty="0" err="1"/>
              <a:t>Qasṭalānī</a:t>
            </a:r>
            <a:r>
              <a:rPr lang="en-GB" sz="1800" dirty="0"/>
              <a:t> (d. 923/1517), and other Muslim Scholars, claimed that the entire Qur’an was written down during the time of  Muhammad.</a:t>
            </a:r>
          </a:p>
        </p:txBody>
      </p:sp>
    </p:spTree>
    <p:extLst>
      <p:ext uri="{BB962C8B-B14F-4D97-AF65-F5344CB8AC3E}">
        <p14:creationId xmlns:p14="http://schemas.microsoft.com/office/powerpoint/2010/main" val="273016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A051-E159-85C7-1D3D-5527D12A7295}"/>
              </a:ext>
            </a:extLst>
          </p:cNvPr>
          <p:cNvSpPr>
            <a:spLocks noGrp="1"/>
          </p:cNvSpPr>
          <p:nvPr>
            <p:ph type="title"/>
          </p:nvPr>
        </p:nvSpPr>
        <p:spPr/>
        <p:txBody>
          <a:bodyPr/>
          <a:lstStyle/>
          <a:p>
            <a:r>
              <a:rPr lang="en-GB" dirty="0"/>
              <a:t>Evolution of the Arabic text</a:t>
            </a:r>
          </a:p>
        </p:txBody>
      </p:sp>
      <p:sp>
        <p:nvSpPr>
          <p:cNvPr id="3" name="Content Placeholder 2">
            <a:extLst>
              <a:ext uri="{FF2B5EF4-FFF2-40B4-BE49-F238E27FC236}">
                <a16:creationId xmlns:a16="http://schemas.microsoft.com/office/drawing/2014/main" id="{69EEE3D8-2131-1ACB-6A38-5B1C9931415C}"/>
              </a:ext>
            </a:extLst>
          </p:cNvPr>
          <p:cNvSpPr>
            <a:spLocks noGrp="1"/>
          </p:cNvSpPr>
          <p:nvPr>
            <p:ph idx="1"/>
          </p:nvPr>
        </p:nvSpPr>
        <p:spPr>
          <a:xfrm>
            <a:off x="400050" y="1400175"/>
            <a:ext cx="7157389" cy="4776788"/>
          </a:xfrm>
        </p:spPr>
        <p:txBody>
          <a:bodyPr>
            <a:normAutofit lnSpcReduction="10000"/>
          </a:bodyPr>
          <a:lstStyle/>
          <a:p>
            <a:r>
              <a:rPr lang="en-GB" dirty="0"/>
              <a:t>Hijazi/</a:t>
            </a:r>
            <a:r>
              <a:rPr lang="en-GB" dirty="0" err="1"/>
              <a:t>Ma’il</a:t>
            </a:r>
            <a:r>
              <a:rPr lang="en-GB" dirty="0"/>
              <a:t>/Nabatean</a:t>
            </a:r>
          </a:p>
          <a:p>
            <a:pPr lvl="1"/>
            <a:r>
              <a:rPr lang="en-GB" dirty="0"/>
              <a:t>Based on Aramaic alphabet</a:t>
            </a:r>
          </a:p>
          <a:p>
            <a:pPr lvl="1"/>
            <a:r>
              <a:rPr lang="en-GB" dirty="0"/>
              <a:t>Only 17 consonants</a:t>
            </a:r>
          </a:p>
          <a:p>
            <a:pPr lvl="1"/>
            <a:r>
              <a:rPr lang="en-GB" dirty="0"/>
              <a:t>Pluripotent due to lack of diacritics and pointing.</a:t>
            </a:r>
          </a:p>
          <a:p>
            <a:r>
              <a:rPr lang="en-GB" dirty="0"/>
              <a:t>Kufi: used in Iraq</a:t>
            </a:r>
          </a:p>
          <a:p>
            <a:r>
              <a:rPr lang="en-GB" dirty="0"/>
              <a:t>Sabaean?</a:t>
            </a:r>
          </a:p>
          <a:p>
            <a:pPr lvl="1"/>
            <a:r>
              <a:rPr lang="en-GB" dirty="0"/>
              <a:t>Highly developed Script</a:t>
            </a:r>
          </a:p>
          <a:p>
            <a:pPr lvl="1"/>
            <a:r>
              <a:rPr lang="en-GB" dirty="0"/>
              <a:t>Southern Arabian.</a:t>
            </a:r>
          </a:p>
          <a:p>
            <a:pPr lvl="1"/>
            <a:r>
              <a:rPr lang="en-GB" dirty="0"/>
              <a:t>Yemen and the coast of the Red Sea.</a:t>
            </a:r>
          </a:p>
          <a:p>
            <a:pPr lvl="1"/>
            <a:r>
              <a:rPr lang="en-GB" dirty="0"/>
              <a:t>If Allah wanted to preserve the Qur’an, why did he not send it down in a well developed Arabic script or </a:t>
            </a:r>
            <a:r>
              <a:rPr lang="en-GB" dirty="0" err="1"/>
              <a:t>Sabaeian</a:t>
            </a:r>
            <a:r>
              <a:rPr lang="en-GB" dirty="0"/>
              <a:t>/South Arabian?</a:t>
            </a:r>
          </a:p>
        </p:txBody>
      </p:sp>
      <p:pic>
        <p:nvPicPr>
          <p:cNvPr id="4" name="Picture 3">
            <a:extLst>
              <a:ext uri="{FF2B5EF4-FFF2-40B4-BE49-F238E27FC236}">
                <a16:creationId xmlns:a16="http://schemas.microsoft.com/office/drawing/2014/main" id="{92EA13CC-99D0-5049-9A6A-7D9BE5182D85}"/>
              </a:ext>
            </a:extLst>
          </p:cNvPr>
          <p:cNvPicPr>
            <a:picLocks noChangeAspect="1"/>
          </p:cNvPicPr>
          <p:nvPr/>
        </p:nvPicPr>
        <p:blipFill>
          <a:blip r:embed="rId2"/>
          <a:stretch>
            <a:fillRect/>
          </a:stretch>
        </p:blipFill>
        <p:spPr>
          <a:xfrm>
            <a:off x="7557439" y="0"/>
            <a:ext cx="4634561" cy="3052618"/>
          </a:xfrm>
          <a:prstGeom prst="rect">
            <a:avLst/>
          </a:prstGeom>
        </p:spPr>
      </p:pic>
      <p:pic>
        <p:nvPicPr>
          <p:cNvPr id="4098" name="Picture 2" descr="Why Did Muhammad Flee to Medina? - YouTube">
            <a:extLst>
              <a:ext uri="{FF2B5EF4-FFF2-40B4-BE49-F238E27FC236}">
                <a16:creationId xmlns:a16="http://schemas.microsoft.com/office/drawing/2014/main" id="{EA8A54BF-E4B2-E1A5-AB19-710F07C49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719" y="3187555"/>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6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2A2E-8CAF-EAF8-2A01-2E9766E4B42C}"/>
              </a:ext>
            </a:extLst>
          </p:cNvPr>
          <p:cNvSpPr>
            <a:spLocks noGrp="1"/>
          </p:cNvSpPr>
          <p:nvPr>
            <p:ph type="title"/>
          </p:nvPr>
        </p:nvSpPr>
        <p:spPr>
          <a:xfrm>
            <a:off x="838200" y="365126"/>
            <a:ext cx="10515600" cy="429201"/>
          </a:xfrm>
        </p:spPr>
        <p:txBody>
          <a:bodyPr>
            <a:normAutofit fontScale="90000"/>
          </a:bodyPr>
          <a:lstStyle/>
          <a:p>
            <a:pPr algn="ctr"/>
            <a:r>
              <a:rPr lang="en-GB" dirty="0"/>
              <a:t>Significance of the diacritics</a:t>
            </a:r>
          </a:p>
        </p:txBody>
      </p:sp>
      <p:pic>
        <p:nvPicPr>
          <p:cNvPr id="5" name="Picture 4">
            <a:extLst>
              <a:ext uri="{FF2B5EF4-FFF2-40B4-BE49-F238E27FC236}">
                <a16:creationId xmlns:a16="http://schemas.microsoft.com/office/drawing/2014/main" id="{AD5F94B3-9818-EF3C-EBBA-979251842911}"/>
              </a:ext>
            </a:extLst>
          </p:cNvPr>
          <p:cNvPicPr>
            <a:picLocks noChangeAspect="1"/>
          </p:cNvPicPr>
          <p:nvPr/>
        </p:nvPicPr>
        <p:blipFill>
          <a:blip r:embed="rId2"/>
          <a:stretch>
            <a:fillRect/>
          </a:stretch>
        </p:blipFill>
        <p:spPr>
          <a:xfrm>
            <a:off x="1556000" y="884991"/>
            <a:ext cx="8821381" cy="5973009"/>
          </a:xfrm>
          <a:prstGeom prst="rect">
            <a:avLst/>
          </a:prstGeom>
        </p:spPr>
      </p:pic>
    </p:spTree>
    <p:extLst>
      <p:ext uri="{BB962C8B-B14F-4D97-AF65-F5344CB8AC3E}">
        <p14:creationId xmlns:p14="http://schemas.microsoft.com/office/powerpoint/2010/main" val="1822079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C903-08F3-C36C-2B88-8C4295D9E8BF}"/>
              </a:ext>
            </a:extLst>
          </p:cNvPr>
          <p:cNvSpPr>
            <a:spLocks noGrp="1"/>
          </p:cNvSpPr>
          <p:nvPr>
            <p:ph type="title"/>
          </p:nvPr>
        </p:nvSpPr>
        <p:spPr>
          <a:xfrm>
            <a:off x="914400" y="365126"/>
            <a:ext cx="10515600" cy="789420"/>
          </a:xfrm>
        </p:spPr>
        <p:txBody>
          <a:bodyPr/>
          <a:lstStyle/>
          <a:p>
            <a:r>
              <a:rPr lang="en-GB" b="0" i="1" dirty="0">
                <a:solidFill>
                  <a:srgbClr val="001D35"/>
                </a:solidFill>
                <a:effectLst/>
                <a:latin typeface="Google Sans"/>
              </a:rPr>
              <a:t>Sitz </a:t>
            </a:r>
            <a:r>
              <a:rPr lang="en-GB" b="0" i="1" dirty="0" err="1">
                <a:solidFill>
                  <a:srgbClr val="001D35"/>
                </a:solidFill>
                <a:effectLst/>
                <a:latin typeface="Google Sans"/>
              </a:rPr>
              <a:t>im</a:t>
            </a:r>
            <a:r>
              <a:rPr lang="en-GB" b="0" i="1" dirty="0">
                <a:solidFill>
                  <a:srgbClr val="001D35"/>
                </a:solidFill>
                <a:effectLst/>
                <a:latin typeface="Google Sans"/>
              </a:rPr>
              <a:t> Leben </a:t>
            </a:r>
            <a:r>
              <a:rPr lang="en-GB" b="0" dirty="0">
                <a:solidFill>
                  <a:srgbClr val="001D35"/>
                </a:solidFill>
                <a:effectLst/>
                <a:latin typeface="Google Sans"/>
              </a:rPr>
              <a:t>of the Qur’an</a:t>
            </a:r>
            <a:endParaRPr lang="en-GB" dirty="0"/>
          </a:p>
        </p:txBody>
      </p:sp>
      <p:sp>
        <p:nvSpPr>
          <p:cNvPr id="3" name="Content Placeholder 2">
            <a:extLst>
              <a:ext uri="{FF2B5EF4-FFF2-40B4-BE49-F238E27FC236}">
                <a16:creationId xmlns:a16="http://schemas.microsoft.com/office/drawing/2014/main" id="{54346E9B-BE9E-DC7B-CCCC-E42CCC2AAD74}"/>
              </a:ext>
            </a:extLst>
          </p:cNvPr>
          <p:cNvSpPr>
            <a:spLocks noGrp="1"/>
          </p:cNvSpPr>
          <p:nvPr>
            <p:ph idx="1"/>
          </p:nvPr>
        </p:nvSpPr>
        <p:spPr>
          <a:xfrm>
            <a:off x="838201" y="1348509"/>
            <a:ext cx="8007014" cy="4828454"/>
          </a:xfrm>
        </p:spPr>
        <p:txBody>
          <a:bodyPr>
            <a:normAutofit fontScale="92500" lnSpcReduction="10000"/>
          </a:bodyPr>
          <a:lstStyle/>
          <a:p>
            <a:r>
              <a:rPr lang="en-GB" dirty="0"/>
              <a:t>Setting in life =sociological term which defines the social, cultural, and ethnic context of a specific text, in order to accurately attribute it to a specific time or place.</a:t>
            </a:r>
          </a:p>
          <a:p>
            <a:r>
              <a:rPr lang="en-GB" dirty="0"/>
              <a:t>Qur’anic manuscripts, Hijazi ( Nabatean) then Kufic. Never Sabaean.</a:t>
            </a:r>
          </a:p>
          <a:p>
            <a:r>
              <a:rPr lang="en-GB" dirty="0"/>
              <a:t>Language: more Hebrew and Aramaic.</a:t>
            </a:r>
          </a:p>
          <a:p>
            <a:r>
              <a:rPr lang="en-GB" dirty="0"/>
              <a:t>Description of Mecca</a:t>
            </a:r>
          </a:p>
          <a:p>
            <a:r>
              <a:rPr lang="en-GB" dirty="0"/>
              <a:t>No maps showing Mecca till 8</a:t>
            </a:r>
            <a:r>
              <a:rPr lang="en-GB" baseline="30000" dirty="0"/>
              <a:t>th</a:t>
            </a:r>
            <a:r>
              <a:rPr lang="en-GB" dirty="0"/>
              <a:t> century.</a:t>
            </a:r>
          </a:p>
          <a:p>
            <a:r>
              <a:rPr lang="en-GB" dirty="0"/>
              <a:t>Places named after Quraysh?</a:t>
            </a:r>
          </a:p>
          <a:p>
            <a:r>
              <a:rPr lang="en-GB" dirty="0"/>
              <a:t>Characters: Biblical</a:t>
            </a:r>
          </a:p>
          <a:p>
            <a:r>
              <a:rPr lang="en-GB" dirty="0"/>
              <a:t>Men of Hadith, all northern, non-Arabs.</a:t>
            </a:r>
          </a:p>
        </p:txBody>
      </p:sp>
      <p:pic>
        <p:nvPicPr>
          <p:cNvPr id="4" name="Picture 3">
            <a:extLst>
              <a:ext uri="{FF2B5EF4-FFF2-40B4-BE49-F238E27FC236}">
                <a16:creationId xmlns:a16="http://schemas.microsoft.com/office/drawing/2014/main" id="{AE4BEEA6-7CBD-EA58-11FD-26B7BEFE2F88}"/>
              </a:ext>
            </a:extLst>
          </p:cNvPr>
          <p:cNvPicPr>
            <a:picLocks noChangeAspect="1"/>
          </p:cNvPicPr>
          <p:nvPr/>
        </p:nvPicPr>
        <p:blipFill>
          <a:blip r:embed="rId2"/>
          <a:stretch>
            <a:fillRect/>
          </a:stretch>
        </p:blipFill>
        <p:spPr>
          <a:xfrm>
            <a:off x="8780320" y="94405"/>
            <a:ext cx="3411680" cy="2315420"/>
          </a:xfrm>
          <a:prstGeom prst="rect">
            <a:avLst/>
          </a:prstGeom>
        </p:spPr>
      </p:pic>
      <p:pic>
        <p:nvPicPr>
          <p:cNvPr id="5" name="Picture 4">
            <a:extLst>
              <a:ext uri="{FF2B5EF4-FFF2-40B4-BE49-F238E27FC236}">
                <a16:creationId xmlns:a16="http://schemas.microsoft.com/office/drawing/2014/main" id="{805B6EB6-80B2-AF5C-7FE5-45264598F5FE}"/>
              </a:ext>
            </a:extLst>
          </p:cNvPr>
          <p:cNvPicPr>
            <a:picLocks noChangeAspect="1"/>
          </p:cNvPicPr>
          <p:nvPr/>
        </p:nvPicPr>
        <p:blipFill>
          <a:blip r:embed="rId3"/>
          <a:stretch>
            <a:fillRect/>
          </a:stretch>
        </p:blipFill>
        <p:spPr>
          <a:xfrm>
            <a:off x="8845214" y="2783745"/>
            <a:ext cx="3411680" cy="4074255"/>
          </a:xfrm>
          <a:prstGeom prst="rect">
            <a:avLst/>
          </a:prstGeom>
        </p:spPr>
      </p:pic>
    </p:spTree>
    <p:extLst>
      <p:ext uri="{BB962C8B-B14F-4D97-AF65-F5344CB8AC3E}">
        <p14:creationId xmlns:p14="http://schemas.microsoft.com/office/powerpoint/2010/main" val="325643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D7F8-1CAB-5AF1-2550-1ACCFA5417D8}"/>
              </a:ext>
            </a:extLst>
          </p:cNvPr>
          <p:cNvSpPr>
            <a:spLocks noGrp="1"/>
          </p:cNvSpPr>
          <p:nvPr>
            <p:ph type="title"/>
          </p:nvPr>
        </p:nvSpPr>
        <p:spPr>
          <a:xfrm>
            <a:off x="838200" y="365126"/>
            <a:ext cx="10515600" cy="780184"/>
          </a:xfrm>
        </p:spPr>
        <p:txBody>
          <a:bodyPr/>
          <a:lstStyle/>
          <a:p>
            <a:r>
              <a:rPr lang="en-GB" dirty="0"/>
              <a:t>Is the Qur’an unchangeable?</a:t>
            </a:r>
          </a:p>
        </p:txBody>
      </p:sp>
      <p:pic>
        <p:nvPicPr>
          <p:cNvPr id="1026" name="Picture 2">
            <a:extLst>
              <a:ext uri="{FF2B5EF4-FFF2-40B4-BE49-F238E27FC236}">
                <a16:creationId xmlns:a16="http://schemas.microsoft.com/office/drawing/2014/main" id="{A984DE9D-9DE1-A5DD-9FF1-F5C96A734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3" t="5702" b="9075"/>
          <a:stretch/>
        </p:blipFill>
        <p:spPr bwMode="auto">
          <a:xfrm>
            <a:off x="1389103" y="1589957"/>
            <a:ext cx="8392207" cy="461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0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5BF6-608D-CA6F-DD22-CF6E8255E898}"/>
              </a:ext>
            </a:extLst>
          </p:cNvPr>
          <p:cNvSpPr>
            <a:spLocks noGrp="1"/>
          </p:cNvSpPr>
          <p:nvPr>
            <p:ph type="title"/>
          </p:nvPr>
        </p:nvSpPr>
        <p:spPr/>
        <p:txBody>
          <a:bodyPr/>
          <a:lstStyle/>
          <a:p>
            <a:r>
              <a:rPr lang="en-GB" dirty="0"/>
              <a:t>Hence </a:t>
            </a:r>
            <a:r>
              <a:rPr lang="en-GB" dirty="0" err="1"/>
              <a:t>Qira’at</a:t>
            </a:r>
            <a:endParaRPr lang="en-GB" dirty="0"/>
          </a:p>
        </p:txBody>
      </p:sp>
      <p:sp>
        <p:nvSpPr>
          <p:cNvPr id="3" name="Content Placeholder 2">
            <a:extLst>
              <a:ext uri="{FF2B5EF4-FFF2-40B4-BE49-F238E27FC236}">
                <a16:creationId xmlns:a16="http://schemas.microsoft.com/office/drawing/2014/main" id="{5F72CCE2-78E3-E25C-6377-48E0350450E5}"/>
              </a:ext>
            </a:extLst>
          </p:cNvPr>
          <p:cNvSpPr>
            <a:spLocks noGrp="1"/>
          </p:cNvSpPr>
          <p:nvPr>
            <p:ph idx="1"/>
          </p:nvPr>
        </p:nvSpPr>
        <p:spPr/>
        <p:txBody>
          <a:bodyPr>
            <a:normAutofit fontScale="92500" lnSpcReduction="20000"/>
          </a:bodyPr>
          <a:lstStyle/>
          <a:p>
            <a:r>
              <a:rPr lang="en-GB" dirty="0"/>
              <a:t>Official readings of the Qur’an developed in  in Mecca, Medina, Kufa, Basra, and Damascus.</a:t>
            </a:r>
          </a:p>
          <a:p>
            <a:r>
              <a:rPr lang="en-GB" dirty="0"/>
              <a:t>Formalization of </a:t>
            </a:r>
            <a:r>
              <a:rPr lang="en-GB" dirty="0" err="1"/>
              <a:t>Qira’at</a:t>
            </a:r>
            <a:r>
              <a:rPr lang="en-GB" dirty="0"/>
              <a:t>:</a:t>
            </a:r>
          </a:p>
          <a:p>
            <a:r>
              <a:rPr lang="en-GB" dirty="0"/>
              <a:t>Abu ‘Amr ibn al-‘Ala’ (d. 770 AD) in Basra </a:t>
            </a:r>
          </a:p>
          <a:p>
            <a:r>
              <a:rPr lang="en-GB" dirty="0"/>
              <a:t>and Nafi‘ al-Madani (d. 785 AD) in Medina</a:t>
            </a:r>
          </a:p>
          <a:p>
            <a:r>
              <a:rPr lang="en-GB" dirty="0"/>
              <a:t>Ibn Mujahid (d. 936 AD) recognised Seven </a:t>
            </a:r>
            <a:r>
              <a:rPr lang="en-GB" dirty="0" err="1"/>
              <a:t>Qirā’āt</a:t>
            </a:r>
            <a:r>
              <a:rPr lang="en-GB" dirty="0"/>
              <a:t>, </a:t>
            </a:r>
          </a:p>
          <a:p>
            <a:r>
              <a:rPr lang="en-GB" dirty="0"/>
              <a:t>Each </a:t>
            </a:r>
            <a:r>
              <a:rPr lang="en-GB" dirty="0" err="1"/>
              <a:t>Qira’a</a:t>
            </a:r>
            <a:r>
              <a:rPr lang="en-GB" dirty="0"/>
              <a:t> (reading) developed two </a:t>
            </a:r>
            <a:r>
              <a:rPr lang="en-GB" dirty="0" err="1"/>
              <a:t>Riwayāt</a:t>
            </a:r>
            <a:r>
              <a:rPr lang="en-GB" dirty="0"/>
              <a:t> (transmissions) (e.g., the Asim </a:t>
            </a:r>
            <a:r>
              <a:rPr lang="en-GB" dirty="0" err="1"/>
              <a:t>Qira’a</a:t>
            </a:r>
            <a:r>
              <a:rPr lang="en-GB" dirty="0"/>
              <a:t>, came in two </a:t>
            </a:r>
            <a:r>
              <a:rPr lang="en-GB" dirty="0" err="1"/>
              <a:t>Riawayas</a:t>
            </a:r>
            <a:r>
              <a:rPr lang="en-GB" dirty="0"/>
              <a:t>: Hafs and Warsh)</a:t>
            </a:r>
          </a:p>
          <a:p>
            <a:r>
              <a:rPr lang="en-GB" dirty="0"/>
              <a:t>10</a:t>
            </a:r>
            <a:r>
              <a:rPr lang="en-GB" baseline="30000" dirty="0"/>
              <a:t>th</a:t>
            </a:r>
            <a:r>
              <a:rPr lang="en-GB" dirty="0"/>
              <a:t> century AD, three more Riwayat were added.</a:t>
            </a:r>
          </a:p>
          <a:p>
            <a:r>
              <a:rPr lang="en-GB" dirty="0"/>
              <a:t>14thand 15</a:t>
            </a:r>
            <a:r>
              <a:rPr lang="en-GB" baseline="30000" dirty="0"/>
              <a:t>th</a:t>
            </a:r>
            <a:r>
              <a:rPr lang="en-GB" dirty="0"/>
              <a:t> centuries, more </a:t>
            </a:r>
            <a:r>
              <a:rPr lang="en-GB" dirty="0" err="1"/>
              <a:t>Qira’at</a:t>
            </a:r>
            <a:r>
              <a:rPr lang="en-GB" dirty="0"/>
              <a:t> and Riwayat.</a:t>
            </a:r>
          </a:p>
          <a:p>
            <a:r>
              <a:rPr lang="en-GB" dirty="0"/>
              <a:t>Preservation? What preservation? More like evolution.</a:t>
            </a:r>
          </a:p>
          <a:p>
            <a:pPr marL="0" indent="0">
              <a:buNone/>
            </a:pPr>
            <a:endParaRPr lang="en-GB" dirty="0"/>
          </a:p>
        </p:txBody>
      </p:sp>
    </p:spTree>
    <p:extLst>
      <p:ext uri="{BB962C8B-B14F-4D97-AF65-F5344CB8AC3E}">
        <p14:creationId xmlns:p14="http://schemas.microsoft.com/office/powerpoint/2010/main" val="361795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33CC0A-A0B9-0043-FEF2-9CE1EF0E25E2}"/>
              </a:ext>
            </a:extLst>
          </p:cNvPr>
          <p:cNvPicPr>
            <a:picLocks noChangeAspect="1"/>
          </p:cNvPicPr>
          <p:nvPr/>
        </p:nvPicPr>
        <p:blipFill>
          <a:blip r:embed="rId2"/>
          <a:stretch>
            <a:fillRect/>
          </a:stretch>
        </p:blipFill>
        <p:spPr>
          <a:xfrm>
            <a:off x="1071418" y="359641"/>
            <a:ext cx="8857673" cy="4372054"/>
          </a:xfrm>
          <a:prstGeom prst="rect">
            <a:avLst/>
          </a:prstGeom>
        </p:spPr>
      </p:pic>
      <p:pic>
        <p:nvPicPr>
          <p:cNvPr id="7" name="Picture 6">
            <a:extLst>
              <a:ext uri="{FF2B5EF4-FFF2-40B4-BE49-F238E27FC236}">
                <a16:creationId xmlns:a16="http://schemas.microsoft.com/office/drawing/2014/main" id="{0077D95E-62B1-C552-C73C-48B17F501B87}"/>
              </a:ext>
            </a:extLst>
          </p:cNvPr>
          <p:cNvPicPr>
            <a:picLocks noChangeAspect="1"/>
          </p:cNvPicPr>
          <p:nvPr/>
        </p:nvPicPr>
        <p:blipFill>
          <a:blip r:embed="rId3"/>
          <a:stretch>
            <a:fillRect/>
          </a:stretch>
        </p:blipFill>
        <p:spPr>
          <a:xfrm>
            <a:off x="974436" y="4731695"/>
            <a:ext cx="8954655" cy="2041922"/>
          </a:xfrm>
          <a:prstGeom prst="rect">
            <a:avLst/>
          </a:prstGeom>
        </p:spPr>
      </p:pic>
      <p:sp>
        <p:nvSpPr>
          <p:cNvPr id="8" name="TextBox 7">
            <a:extLst>
              <a:ext uri="{FF2B5EF4-FFF2-40B4-BE49-F238E27FC236}">
                <a16:creationId xmlns:a16="http://schemas.microsoft.com/office/drawing/2014/main" id="{223CA8B7-E98C-1B90-AC16-CC87BAF64986}"/>
              </a:ext>
            </a:extLst>
          </p:cNvPr>
          <p:cNvSpPr txBox="1"/>
          <p:nvPr/>
        </p:nvSpPr>
        <p:spPr>
          <a:xfrm>
            <a:off x="10233891" y="997527"/>
            <a:ext cx="1653309" cy="1200329"/>
          </a:xfrm>
          <a:prstGeom prst="rect">
            <a:avLst/>
          </a:prstGeom>
          <a:noFill/>
        </p:spPr>
        <p:txBody>
          <a:bodyPr wrap="square" rtlCol="0">
            <a:spAutoFit/>
          </a:bodyPr>
          <a:lstStyle/>
          <a:p>
            <a:pPr algn="ctr"/>
            <a:r>
              <a:rPr lang="en-GB" b="1" dirty="0"/>
              <a:t>5000 differences between Hafs and Warsh.</a:t>
            </a:r>
          </a:p>
        </p:txBody>
      </p:sp>
    </p:spTree>
    <p:extLst>
      <p:ext uri="{BB962C8B-B14F-4D97-AF65-F5344CB8AC3E}">
        <p14:creationId xmlns:p14="http://schemas.microsoft.com/office/powerpoint/2010/main" val="1854476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rdan">
            <a:extLst>
              <a:ext uri="{FF2B5EF4-FFF2-40B4-BE49-F238E27FC236}">
                <a16:creationId xmlns:a16="http://schemas.microsoft.com/office/drawing/2014/main" id="{DE68D7C9-DCD9-59CE-98F0-A9FFB5D71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891" y="386232"/>
            <a:ext cx="9670473" cy="630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56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6F6A-1861-E96B-F0B0-194C66C620A0}"/>
              </a:ext>
            </a:extLst>
          </p:cNvPr>
          <p:cNvSpPr>
            <a:spLocks noGrp="1"/>
          </p:cNvSpPr>
          <p:nvPr>
            <p:ph type="title"/>
          </p:nvPr>
        </p:nvSpPr>
        <p:spPr/>
        <p:txBody>
          <a:bodyPr/>
          <a:lstStyle/>
          <a:p>
            <a:r>
              <a:rPr lang="en-GB" dirty="0"/>
              <a:t>Dilemma</a:t>
            </a:r>
          </a:p>
        </p:txBody>
      </p:sp>
      <p:sp>
        <p:nvSpPr>
          <p:cNvPr id="3" name="Content Placeholder 2">
            <a:extLst>
              <a:ext uri="{FF2B5EF4-FFF2-40B4-BE49-F238E27FC236}">
                <a16:creationId xmlns:a16="http://schemas.microsoft.com/office/drawing/2014/main" id="{8717537B-7B1E-56DB-F825-47BB1C61DF49}"/>
              </a:ext>
            </a:extLst>
          </p:cNvPr>
          <p:cNvSpPr>
            <a:spLocks noGrp="1"/>
          </p:cNvSpPr>
          <p:nvPr>
            <p:ph idx="1"/>
          </p:nvPr>
        </p:nvSpPr>
        <p:spPr/>
        <p:txBody>
          <a:bodyPr/>
          <a:lstStyle/>
          <a:p>
            <a:r>
              <a:rPr lang="en-GB" dirty="0"/>
              <a:t>Preservation of the Qur’an means :</a:t>
            </a:r>
          </a:p>
          <a:p>
            <a:r>
              <a:rPr lang="en-GB" dirty="0"/>
              <a:t>"Not </a:t>
            </a:r>
            <a:r>
              <a:rPr lang="en-GB" b="1" dirty="0"/>
              <a:t>a single letter </a:t>
            </a:r>
            <a:r>
              <a:rPr lang="en-GB" dirty="0"/>
              <a:t>of the Qur’an has been lost, and it remains exactly as revealed to the Prophet Muhammad.“ Jalal al-Din al-</a:t>
            </a:r>
            <a:r>
              <a:rPr lang="en-GB" dirty="0" err="1"/>
              <a:t>Suyuti</a:t>
            </a:r>
            <a:r>
              <a:rPr lang="en-GB" dirty="0"/>
              <a:t> (d. 1505) – Al-Itqan fi ‘</a:t>
            </a:r>
            <a:r>
              <a:rPr lang="en-GB" dirty="0" err="1"/>
              <a:t>Ulum</a:t>
            </a:r>
            <a:r>
              <a:rPr lang="en-GB" dirty="0"/>
              <a:t> al-Qur'an (Vol. 1, p. 123)</a:t>
            </a:r>
          </a:p>
          <a:p>
            <a:r>
              <a:rPr lang="en-GB" dirty="0"/>
              <a:t>Al-</a:t>
            </a:r>
            <a:r>
              <a:rPr lang="en-GB" dirty="0" err="1"/>
              <a:t>Suyuti</a:t>
            </a:r>
            <a:r>
              <a:rPr lang="en-GB" dirty="0"/>
              <a:t>, Ibn al-Jazari, and Al-Qurtubi do not deny letter differences between different </a:t>
            </a:r>
            <a:r>
              <a:rPr lang="en-GB" dirty="0" err="1"/>
              <a:t>Qirā’āt</a:t>
            </a:r>
            <a:r>
              <a:rPr lang="en-GB" dirty="0"/>
              <a:t>.</a:t>
            </a:r>
          </a:p>
          <a:p>
            <a:r>
              <a:rPr lang="en-GB" dirty="0"/>
              <a:t>"Nay, this is a Glorious Qur’an, in a Preserved Tablet." (Qur’an 85:21-22)</a:t>
            </a:r>
          </a:p>
          <a:p>
            <a:r>
              <a:rPr lang="en-GB" dirty="0"/>
              <a:t>Which of the </a:t>
            </a:r>
            <a:r>
              <a:rPr lang="en-GB" dirty="0" err="1"/>
              <a:t>Qira’at</a:t>
            </a:r>
            <a:r>
              <a:rPr lang="en-GB" dirty="0"/>
              <a:t> is a copy of the preserved tablet in heave?</a:t>
            </a:r>
          </a:p>
          <a:p>
            <a:endParaRPr lang="en-GB" dirty="0"/>
          </a:p>
        </p:txBody>
      </p:sp>
    </p:spTree>
    <p:extLst>
      <p:ext uri="{BB962C8B-B14F-4D97-AF65-F5344CB8AC3E}">
        <p14:creationId xmlns:p14="http://schemas.microsoft.com/office/powerpoint/2010/main" val="323248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7BAD-679E-62DB-65C1-C0BD459E63CF}"/>
              </a:ext>
            </a:extLst>
          </p:cNvPr>
          <p:cNvSpPr>
            <a:spLocks noGrp="1"/>
          </p:cNvSpPr>
          <p:nvPr>
            <p:ph type="title"/>
          </p:nvPr>
        </p:nvSpPr>
        <p:spPr>
          <a:xfrm>
            <a:off x="838200" y="365125"/>
            <a:ext cx="10515600" cy="892175"/>
          </a:xfrm>
        </p:spPr>
        <p:txBody>
          <a:bodyPr/>
          <a:lstStyle/>
          <a:p>
            <a:r>
              <a:rPr lang="en-GB" dirty="0"/>
              <a:t>The Third Recension/ al-Hajjaj Ibn Yusuf</a:t>
            </a:r>
          </a:p>
        </p:txBody>
      </p:sp>
      <p:sp>
        <p:nvSpPr>
          <p:cNvPr id="3" name="Content Placeholder 2">
            <a:extLst>
              <a:ext uri="{FF2B5EF4-FFF2-40B4-BE49-F238E27FC236}">
                <a16:creationId xmlns:a16="http://schemas.microsoft.com/office/drawing/2014/main" id="{CEF46AE3-7C54-A442-597C-9EF78B37F111}"/>
              </a:ext>
            </a:extLst>
          </p:cNvPr>
          <p:cNvSpPr>
            <a:spLocks noGrp="1"/>
          </p:cNvSpPr>
          <p:nvPr>
            <p:ph idx="1"/>
          </p:nvPr>
        </p:nvSpPr>
        <p:spPr>
          <a:xfrm>
            <a:off x="838200" y="1400175"/>
            <a:ext cx="10515600" cy="4776788"/>
          </a:xfrm>
        </p:spPr>
        <p:txBody>
          <a:bodyPr>
            <a:normAutofit/>
          </a:bodyPr>
          <a:lstStyle/>
          <a:p>
            <a:r>
              <a:rPr lang="en-GB" dirty="0"/>
              <a:t>Introduced pointing and Diacritics to the Qur’anic text.</a:t>
            </a:r>
          </a:p>
          <a:p>
            <a:r>
              <a:rPr lang="en-GB" dirty="0"/>
              <a:t>"Al-Hajjaj ibn Yusuf changed some letters and expressions in the copies of the Qur’an he sent to different regions,” </a:t>
            </a:r>
            <a:r>
              <a:rPr lang="en-GB" sz="1600" dirty="0"/>
              <a:t>(Al-</a:t>
            </a:r>
            <a:r>
              <a:rPr lang="en-GB" sz="1600" dirty="0" err="1"/>
              <a:t>Suyūṭī</a:t>
            </a:r>
            <a:r>
              <a:rPr lang="en-GB" sz="1600" dirty="0"/>
              <a:t> (d. 1505) – Al-</a:t>
            </a:r>
            <a:r>
              <a:rPr lang="en-GB" sz="1600" dirty="0" err="1"/>
              <a:t>Itqān</a:t>
            </a:r>
            <a:r>
              <a:rPr lang="en-GB" sz="1600" dirty="0"/>
              <a:t> </a:t>
            </a:r>
            <a:r>
              <a:rPr lang="en-GB" sz="1600" dirty="0" err="1"/>
              <a:t>fī</a:t>
            </a:r>
            <a:r>
              <a:rPr lang="en-GB" sz="1600" dirty="0"/>
              <a:t> </a:t>
            </a:r>
            <a:r>
              <a:rPr lang="en-GB" sz="1600" dirty="0" err="1"/>
              <a:t>ʿUlūm</a:t>
            </a:r>
            <a:r>
              <a:rPr lang="en-GB" sz="1600" dirty="0"/>
              <a:t> al-</a:t>
            </a:r>
            <a:r>
              <a:rPr lang="en-GB" sz="1600" dirty="0" err="1"/>
              <a:t>Qurʾān</a:t>
            </a:r>
            <a:r>
              <a:rPr lang="en-GB" sz="1600" dirty="0"/>
              <a:t>, Cairo edition, 1880, Vol. 1, p. 274 )</a:t>
            </a:r>
          </a:p>
          <a:p>
            <a:endParaRPr lang="en-GB" sz="1600" dirty="0"/>
          </a:p>
          <a:p>
            <a:r>
              <a:rPr lang="en-GB" dirty="0"/>
              <a:t>Al-Hajjaj imposed on the people of Iraq a single Qur’anic </a:t>
            </a:r>
            <a:r>
              <a:rPr lang="en-GB" dirty="0" err="1"/>
              <a:t>Qira’ah</a:t>
            </a:r>
            <a:r>
              <a:rPr lang="en-GB" dirty="0"/>
              <a:t> </a:t>
            </a:r>
            <a:r>
              <a:rPr lang="en-GB" sz="1600" dirty="0"/>
              <a:t>(Al-</a:t>
            </a:r>
            <a:r>
              <a:rPr lang="en-GB" sz="1600" dirty="0" err="1"/>
              <a:t>Ṭabarī</a:t>
            </a:r>
            <a:r>
              <a:rPr lang="en-GB" sz="1600" dirty="0"/>
              <a:t>, </a:t>
            </a:r>
            <a:r>
              <a:rPr lang="en-GB" sz="1600" dirty="0" err="1"/>
              <a:t>Tārīkh</a:t>
            </a:r>
            <a:r>
              <a:rPr lang="en-GB" sz="1600" dirty="0"/>
              <a:t> al-Rusul </a:t>
            </a:r>
            <a:r>
              <a:rPr lang="en-GB" sz="1600" dirty="0" err="1"/>
              <a:t>wa</a:t>
            </a:r>
            <a:r>
              <a:rPr lang="en-GB" sz="1600" dirty="0"/>
              <a:t>-l-</a:t>
            </a:r>
            <a:r>
              <a:rPr lang="en-GB" sz="1600" dirty="0" err="1"/>
              <a:t>Mulūk</a:t>
            </a:r>
            <a:r>
              <a:rPr lang="en-GB" sz="1600" dirty="0"/>
              <a:t>, ed. de </a:t>
            </a:r>
            <a:r>
              <a:rPr lang="en-GB" sz="1600" dirty="0" err="1"/>
              <a:t>Goeje</a:t>
            </a:r>
            <a:r>
              <a:rPr lang="en-GB" sz="1600" dirty="0"/>
              <a:t>, Leiden, 1879–1901, Vol. 6, p. 67. Comports with Ibn Abi Dawud (d. 928) – </a:t>
            </a:r>
            <a:r>
              <a:rPr lang="en-GB" sz="1600" dirty="0" err="1"/>
              <a:t>Kitāb</a:t>
            </a:r>
            <a:r>
              <a:rPr lang="en-GB" sz="1600" dirty="0"/>
              <a:t> al-</a:t>
            </a:r>
            <a:r>
              <a:rPr lang="en-GB" sz="1600" dirty="0" err="1"/>
              <a:t>Maṣāḥif</a:t>
            </a:r>
            <a:r>
              <a:rPr lang="en-GB" sz="1600" dirty="0"/>
              <a:t> (The Book of the Qur’anic Codices)</a:t>
            </a:r>
          </a:p>
        </p:txBody>
      </p:sp>
    </p:spTree>
    <p:extLst>
      <p:ext uri="{BB962C8B-B14F-4D97-AF65-F5344CB8AC3E}">
        <p14:creationId xmlns:p14="http://schemas.microsoft.com/office/powerpoint/2010/main" val="2947805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5287-084B-55EB-856A-9BD3B19BD451}"/>
              </a:ext>
            </a:extLst>
          </p:cNvPr>
          <p:cNvSpPr>
            <a:spLocks noGrp="1"/>
          </p:cNvSpPr>
          <p:nvPr>
            <p:ph type="title"/>
          </p:nvPr>
        </p:nvSpPr>
        <p:spPr>
          <a:xfrm>
            <a:off x="723900" y="276226"/>
            <a:ext cx="10744200" cy="1389208"/>
          </a:xfrm>
        </p:spPr>
        <p:txBody>
          <a:bodyPr>
            <a:normAutofit/>
          </a:bodyPr>
          <a:lstStyle/>
          <a:p>
            <a:r>
              <a:rPr lang="en-GB" sz="3600" dirty="0"/>
              <a:t>Modifications To the Text of the Qur’an by al-Hajjaj </a:t>
            </a:r>
            <a:r>
              <a:rPr lang="en-GB" sz="1800" dirty="0"/>
              <a:t>Ibn Abi Dawud's </a:t>
            </a:r>
            <a:r>
              <a:rPr lang="en-GB" sz="1800" dirty="0" err="1"/>
              <a:t>Kitāb</a:t>
            </a:r>
            <a:r>
              <a:rPr lang="en-GB" sz="1800" dirty="0"/>
              <a:t> al-</a:t>
            </a:r>
            <a:r>
              <a:rPr lang="en-GB" sz="1800" dirty="0" err="1"/>
              <a:t>Maṣāḥif</a:t>
            </a:r>
            <a:r>
              <a:rPr lang="en-GB" sz="1800" dirty="0"/>
              <a:t> </a:t>
            </a:r>
            <a:r>
              <a:rPr lang="en-GB" sz="1400" dirty="0"/>
              <a:t>(</a:t>
            </a:r>
            <a:r>
              <a:rPr lang="en-GB" sz="1800" dirty="0"/>
              <a:t>1936 edition, p. 117-118</a:t>
            </a:r>
            <a:r>
              <a:rPr lang="en-GB" sz="1400" dirty="0"/>
              <a:t>).</a:t>
            </a:r>
          </a:p>
        </p:txBody>
      </p:sp>
      <p:graphicFrame>
        <p:nvGraphicFramePr>
          <p:cNvPr id="6" name="Content Placeholder 5">
            <a:extLst>
              <a:ext uri="{FF2B5EF4-FFF2-40B4-BE49-F238E27FC236}">
                <a16:creationId xmlns:a16="http://schemas.microsoft.com/office/drawing/2014/main" id="{4DCA2863-1DC3-BFEE-B5C1-EFBDAABFFB65}"/>
              </a:ext>
            </a:extLst>
          </p:cNvPr>
          <p:cNvGraphicFramePr>
            <a:graphicFrameLocks noGrp="1"/>
          </p:cNvGraphicFramePr>
          <p:nvPr>
            <p:ph idx="1"/>
            <p:extLst>
              <p:ext uri="{D42A27DB-BD31-4B8C-83A1-F6EECF244321}">
                <p14:modId xmlns:p14="http://schemas.microsoft.com/office/powerpoint/2010/main" val="3700060132"/>
              </p:ext>
            </p:extLst>
          </p:nvPr>
        </p:nvGraphicFramePr>
        <p:xfrm>
          <a:off x="723900" y="1665434"/>
          <a:ext cx="10744200" cy="4798290"/>
        </p:xfrm>
        <a:graphic>
          <a:graphicData uri="http://schemas.openxmlformats.org/drawingml/2006/table">
            <a:tbl>
              <a:tblPr firstRow="1" firstCol="1" bandRow="1">
                <a:tableStyleId>{5C22544A-7EE6-4342-B048-85BDC9FD1C3A}</a:tableStyleId>
              </a:tblPr>
              <a:tblGrid>
                <a:gridCol w="3581003">
                  <a:extLst>
                    <a:ext uri="{9D8B030D-6E8A-4147-A177-3AD203B41FA5}">
                      <a16:colId xmlns:a16="http://schemas.microsoft.com/office/drawing/2014/main" val="2969452416"/>
                    </a:ext>
                  </a:extLst>
                </a:gridCol>
                <a:gridCol w="3581003">
                  <a:extLst>
                    <a:ext uri="{9D8B030D-6E8A-4147-A177-3AD203B41FA5}">
                      <a16:colId xmlns:a16="http://schemas.microsoft.com/office/drawing/2014/main" val="3425528831"/>
                    </a:ext>
                  </a:extLst>
                </a:gridCol>
                <a:gridCol w="3582194">
                  <a:extLst>
                    <a:ext uri="{9D8B030D-6E8A-4147-A177-3AD203B41FA5}">
                      <a16:colId xmlns:a16="http://schemas.microsoft.com/office/drawing/2014/main" val="2793737046"/>
                    </a:ext>
                  </a:extLst>
                </a:gridCol>
              </a:tblGrid>
              <a:tr h="357909">
                <a:tc>
                  <a:txBody>
                    <a:bodyPr/>
                    <a:lstStyle/>
                    <a:p>
                      <a:pPr>
                        <a:buNone/>
                      </a:pPr>
                      <a:r>
                        <a:rPr lang="en-US" sz="2000" kern="100" dirty="0">
                          <a:effectLst/>
                        </a:rPr>
                        <a:t>Surah</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en-US" sz="2000" kern="100">
                          <a:effectLst/>
                        </a:rPr>
                        <a:t>Before</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en-US" sz="2000" kern="100">
                          <a:effectLst/>
                        </a:rPr>
                        <a:t>After</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29609778"/>
                  </a:ext>
                </a:extLst>
              </a:tr>
              <a:tr h="357909">
                <a:tc>
                  <a:txBody>
                    <a:bodyPr/>
                    <a:lstStyle/>
                    <a:p>
                      <a:pPr>
                        <a:buNone/>
                      </a:pPr>
                      <a:r>
                        <a:rPr lang="en-US" sz="2000" kern="100" dirty="0">
                          <a:effectLst/>
                        </a:rPr>
                        <a:t>2:259</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a:effectLst/>
                        </a:rPr>
                        <a:t>لم يتسن</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a:effectLst/>
                        </a:rPr>
                        <a:t>لم يتسنه</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1795736429"/>
                  </a:ext>
                </a:extLst>
              </a:tr>
              <a:tr h="357909">
                <a:tc>
                  <a:txBody>
                    <a:bodyPr/>
                    <a:lstStyle/>
                    <a:p>
                      <a:pPr>
                        <a:buNone/>
                      </a:pPr>
                      <a:r>
                        <a:rPr lang="en-US" sz="2000" kern="100">
                          <a:effectLst/>
                        </a:rPr>
                        <a:t>3:184</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جاءوا بالبينات والزبر والكتاب </a:t>
                      </a:r>
                      <a:r>
                        <a:rPr lang="ar-SA" sz="2000" b="1" kern="100" dirty="0">
                          <a:effectLst/>
                        </a:rPr>
                        <a:t>المنير</a:t>
                      </a:r>
                      <a:endParaRPr lang="en-GB" sz="2000" b="1"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a:effectLst/>
                        </a:rPr>
                        <a:t>جاءوا بالبينات والزبر والكتاب</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1402586998"/>
                  </a:ext>
                </a:extLst>
              </a:tr>
              <a:tr h="357909">
                <a:tc>
                  <a:txBody>
                    <a:bodyPr/>
                    <a:lstStyle/>
                    <a:p>
                      <a:pPr>
                        <a:buNone/>
                      </a:pPr>
                      <a:r>
                        <a:rPr lang="en-US" sz="2000" kern="100">
                          <a:effectLst/>
                        </a:rPr>
                        <a:t>9:100</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b="1" kern="100" dirty="0">
                          <a:effectLst/>
                        </a:rPr>
                        <a:t>من</a:t>
                      </a:r>
                      <a:r>
                        <a:rPr lang="ar-SA" sz="2000" kern="100" dirty="0">
                          <a:effectLst/>
                        </a:rPr>
                        <a:t> تحتها الأنهار</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a:effectLst/>
                        </a:rPr>
                        <a:t>تحتها الأنهار</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2719703161"/>
                  </a:ext>
                </a:extLst>
              </a:tr>
              <a:tr h="357909">
                <a:tc>
                  <a:txBody>
                    <a:bodyPr/>
                    <a:lstStyle/>
                    <a:p>
                      <a:pPr>
                        <a:buNone/>
                      </a:pPr>
                      <a:r>
                        <a:rPr lang="en-US" sz="2000" kern="100">
                          <a:effectLst/>
                        </a:rPr>
                        <a:t>10:22</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هو الذي </a:t>
                      </a:r>
                      <a:r>
                        <a:rPr lang="ar-SA" sz="2000" b="1" kern="100" dirty="0">
                          <a:effectLst/>
                        </a:rPr>
                        <a:t>يسيركم</a:t>
                      </a:r>
                      <a:endParaRPr lang="en-GB" sz="2000" b="1"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a:effectLst/>
                        </a:rPr>
                        <a:t>ينجيكم</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2011978554"/>
                  </a:ext>
                </a:extLst>
              </a:tr>
              <a:tr h="357909">
                <a:tc>
                  <a:txBody>
                    <a:bodyPr/>
                    <a:lstStyle/>
                    <a:p>
                      <a:pPr>
                        <a:buNone/>
                      </a:pPr>
                      <a:r>
                        <a:rPr lang="en-US" sz="2000" kern="100">
                          <a:effectLst/>
                        </a:rPr>
                        <a:t>12:45</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أنا أنبئكم بتأويله</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أنا أنبئكم بتأويله </a:t>
                      </a:r>
                      <a:r>
                        <a:rPr lang="ar-SA" sz="2000" b="1" kern="100" dirty="0">
                          <a:effectLst/>
                        </a:rPr>
                        <a:t>فَأَرْسِلُونِ</a:t>
                      </a:r>
                      <a:endParaRPr lang="en-GB" sz="2000" b="1"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3337622889"/>
                  </a:ext>
                </a:extLst>
              </a:tr>
              <a:tr h="357909">
                <a:tc>
                  <a:txBody>
                    <a:bodyPr/>
                    <a:lstStyle/>
                    <a:p>
                      <a:pPr>
                        <a:buNone/>
                      </a:pPr>
                      <a:r>
                        <a:rPr lang="en-US" sz="2000" kern="100">
                          <a:effectLst/>
                        </a:rPr>
                        <a:t>18:83</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يسألونك عن</a:t>
                      </a:r>
                      <a:r>
                        <a:rPr lang="ar-SA" sz="2000" b="1" kern="100" dirty="0">
                          <a:effectLst/>
                        </a:rPr>
                        <a:t> ذي </a:t>
                      </a:r>
                      <a:r>
                        <a:rPr lang="ar-SA" sz="2000" kern="100" dirty="0">
                          <a:effectLst/>
                        </a:rPr>
                        <a:t>القرنين</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a:effectLst/>
                        </a:rPr>
                        <a:t>يسألونك عن القرنين</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3416772586"/>
                  </a:ext>
                </a:extLst>
              </a:tr>
              <a:tr h="357909">
                <a:tc>
                  <a:txBody>
                    <a:bodyPr/>
                    <a:lstStyle/>
                    <a:p>
                      <a:pPr>
                        <a:buNone/>
                      </a:pPr>
                      <a:r>
                        <a:rPr lang="en-US" sz="2000" kern="100">
                          <a:effectLst/>
                        </a:rPr>
                        <a:t>23:86</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سبعًا </a:t>
                      </a:r>
                      <a:r>
                        <a:rPr lang="ar-SA" sz="2000" b="1" kern="100" dirty="0">
                          <a:effectLst/>
                        </a:rPr>
                        <a:t>من المثاني</a:t>
                      </a:r>
                      <a:endParaRPr lang="en-GB" sz="2000" b="1"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a:effectLst/>
                        </a:rPr>
                        <a:t>سبعًا</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2055931443"/>
                  </a:ext>
                </a:extLst>
              </a:tr>
              <a:tr h="572655">
                <a:tc>
                  <a:txBody>
                    <a:bodyPr/>
                    <a:lstStyle/>
                    <a:p>
                      <a:pPr>
                        <a:buNone/>
                      </a:pPr>
                      <a:r>
                        <a:rPr lang="en-US" sz="2000" kern="100" dirty="0">
                          <a:effectLst/>
                        </a:rPr>
                        <a:t>33:6</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النبي أولى بالمؤمنين من أنفسهم وأزواجه أمهاتهم </a:t>
                      </a:r>
                      <a:r>
                        <a:rPr lang="ar-SA" sz="2000" b="1" kern="100" dirty="0">
                          <a:effectLst/>
                        </a:rPr>
                        <a:t>وهو أب لهم</a:t>
                      </a:r>
                      <a:endParaRPr lang="en-GB" sz="2000" b="1"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النبي أولى بالمؤمنين من أنفسهم وأزواجه أمهاتهم</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1875755157"/>
                  </a:ext>
                </a:extLst>
              </a:tr>
              <a:tr h="572655">
                <a:tc>
                  <a:txBody>
                    <a:bodyPr/>
                    <a:lstStyle/>
                    <a:p>
                      <a:pPr>
                        <a:buNone/>
                      </a:pPr>
                      <a:r>
                        <a:rPr lang="en-US" sz="2000" kern="100">
                          <a:effectLst/>
                        </a:rPr>
                        <a:t>34:6</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يرى الذين أوتوا العلم الذي أنزل إليك من ربك </a:t>
                      </a:r>
                      <a:r>
                        <a:rPr lang="ar-SA" sz="2000" b="1" kern="100" dirty="0">
                          <a:effectLst/>
                        </a:rPr>
                        <a:t>هو</a:t>
                      </a:r>
                      <a:r>
                        <a:rPr lang="ar-SA" sz="2000" kern="100" dirty="0">
                          <a:effectLst/>
                        </a:rPr>
                        <a:t> الحق</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يرى الذين أوتوا العلم الذي أنزل إليك من ربك الحق</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66608520"/>
                  </a:ext>
                </a:extLst>
              </a:tr>
              <a:tr h="357909">
                <a:tc>
                  <a:txBody>
                    <a:bodyPr/>
                    <a:lstStyle/>
                    <a:p>
                      <a:pPr>
                        <a:buNone/>
                      </a:pPr>
                      <a:r>
                        <a:rPr lang="en-US" sz="2000" kern="100">
                          <a:effectLst/>
                        </a:rPr>
                        <a:t>38:22</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هذا أخي له تسع وتسعون نعجة </a:t>
                      </a:r>
                      <a:r>
                        <a:rPr lang="ar-SA" sz="2000" b="1" kern="100" dirty="0">
                          <a:effectLst/>
                        </a:rPr>
                        <a:t>أنثى</a:t>
                      </a:r>
                      <a:endParaRPr lang="en-GB" sz="2000" b="1"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هذا أخي له تسع وتسعون نعجة</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3824612936"/>
                  </a:ext>
                </a:extLst>
              </a:tr>
              <a:tr h="357909">
                <a:tc>
                  <a:txBody>
                    <a:bodyPr/>
                    <a:lstStyle/>
                    <a:p>
                      <a:pPr>
                        <a:buNone/>
                      </a:pPr>
                      <a:r>
                        <a:rPr lang="en-US" sz="2000" kern="100">
                          <a:effectLst/>
                        </a:rPr>
                        <a:t>48:11</a:t>
                      </a:r>
                      <a:endParaRPr lang="en-GB" sz="2000" kern="10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يقولون </a:t>
                      </a:r>
                      <a:r>
                        <a:rPr lang="ar-SA" sz="2000" b="1" kern="100" dirty="0">
                          <a:effectLst/>
                        </a:rPr>
                        <a:t>بألسنتهم</a:t>
                      </a:r>
                      <a:r>
                        <a:rPr lang="ar-SA" sz="2000" kern="100" dirty="0">
                          <a:effectLst/>
                        </a:rPr>
                        <a:t> ما ليس في قلوبهم</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tc>
                  <a:txBody>
                    <a:bodyPr/>
                    <a:lstStyle/>
                    <a:p>
                      <a:pPr>
                        <a:buNone/>
                      </a:pPr>
                      <a:r>
                        <a:rPr lang="ar-SA" sz="2000" kern="100" dirty="0">
                          <a:effectLst/>
                        </a:rPr>
                        <a:t>يقولون </a:t>
                      </a:r>
                      <a:r>
                        <a:rPr lang="ar-SA" sz="2000" b="1" kern="100" dirty="0">
                          <a:effectLst/>
                        </a:rPr>
                        <a:t>بأفواههم</a:t>
                      </a:r>
                      <a:r>
                        <a:rPr lang="ar-SA" sz="2000" kern="100" dirty="0">
                          <a:effectLst/>
                        </a:rPr>
                        <a:t> ما ليس في قلوبهم</a:t>
                      </a:r>
                      <a:endParaRPr lang="en-GB" sz="20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47008" marR="47008" marT="0" marB="0"/>
                </a:tc>
                <a:extLst>
                  <a:ext uri="{0D108BD9-81ED-4DB2-BD59-A6C34878D82A}">
                    <a16:rowId xmlns:a16="http://schemas.microsoft.com/office/drawing/2014/main" val="3594055386"/>
                  </a:ext>
                </a:extLst>
              </a:tr>
            </a:tbl>
          </a:graphicData>
        </a:graphic>
      </p:graphicFrame>
    </p:spTree>
    <p:extLst>
      <p:ext uri="{BB962C8B-B14F-4D97-AF65-F5344CB8AC3E}">
        <p14:creationId xmlns:p14="http://schemas.microsoft.com/office/powerpoint/2010/main" val="407978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91A2-84D8-BA81-6B73-32E442F09B5B}"/>
              </a:ext>
            </a:extLst>
          </p:cNvPr>
          <p:cNvSpPr>
            <a:spLocks noGrp="1"/>
          </p:cNvSpPr>
          <p:nvPr>
            <p:ph type="title"/>
          </p:nvPr>
        </p:nvSpPr>
        <p:spPr/>
        <p:txBody>
          <a:bodyPr/>
          <a:lstStyle/>
          <a:p>
            <a:r>
              <a:rPr lang="en-GB" dirty="0"/>
              <a:t>Claim 2</a:t>
            </a:r>
          </a:p>
        </p:txBody>
      </p:sp>
      <p:sp>
        <p:nvSpPr>
          <p:cNvPr id="3" name="Content Placeholder 2">
            <a:extLst>
              <a:ext uri="{FF2B5EF4-FFF2-40B4-BE49-F238E27FC236}">
                <a16:creationId xmlns:a16="http://schemas.microsoft.com/office/drawing/2014/main" id="{DC0E0418-35E8-3096-0C53-294F05C88F6D}"/>
              </a:ext>
            </a:extLst>
          </p:cNvPr>
          <p:cNvSpPr>
            <a:spLocks noGrp="1"/>
          </p:cNvSpPr>
          <p:nvPr>
            <p:ph idx="1"/>
          </p:nvPr>
        </p:nvSpPr>
        <p:spPr/>
        <p:txBody>
          <a:bodyPr>
            <a:normAutofit/>
          </a:bodyPr>
          <a:lstStyle/>
          <a:p>
            <a:r>
              <a:rPr lang="en-GB" dirty="0"/>
              <a:t>The Quran that we read today contains the </a:t>
            </a:r>
            <a:r>
              <a:rPr lang="en-GB" b="1" i="1" dirty="0"/>
              <a:t>same exact words </a:t>
            </a:r>
            <a:r>
              <a:rPr lang="en-GB" dirty="0"/>
              <a:t>that were revealed to the Prophet Muhammad (peace be upon him) over 1400 years ago</a:t>
            </a:r>
          </a:p>
          <a:p>
            <a:r>
              <a:rPr lang="en-GB" dirty="0"/>
              <a:t>“The Qur'an is the only inspired scripture that has come down to us intact as revealed to the prophet. There has been no tampering of the text and the original purity of the language has stayed undefiled.” </a:t>
            </a:r>
            <a:r>
              <a:rPr lang="en-GB" sz="1600" i="1" dirty="0"/>
              <a:t>(Introduction to Pickthall's translation with transliteration, (Hyderabad: the Burney Academy), p. xxiv.)</a:t>
            </a:r>
          </a:p>
          <a:p>
            <a:endParaRPr lang="en-GB" sz="1600" i="1" dirty="0"/>
          </a:p>
          <a:p>
            <a:endParaRPr lang="en-GB" dirty="0"/>
          </a:p>
        </p:txBody>
      </p:sp>
    </p:spTree>
    <p:extLst>
      <p:ext uri="{BB962C8B-B14F-4D97-AF65-F5344CB8AC3E}">
        <p14:creationId xmlns:p14="http://schemas.microsoft.com/office/powerpoint/2010/main" val="95990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53FC-6F88-55A4-513A-9F275F2CEC61}"/>
              </a:ext>
            </a:extLst>
          </p:cNvPr>
          <p:cNvSpPr>
            <a:spLocks noGrp="1"/>
          </p:cNvSpPr>
          <p:nvPr>
            <p:ph type="title"/>
          </p:nvPr>
        </p:nvSpPr>
        <p:spPr/>
        <p:txBody>
          <a:bodyPr/>
          <a:lstStyle/>
          <a:p>
            <a:r>
              <a:rPr lang="en-GB" dirty="0"/>
              <a:t>Conflicting Accounts</a:t>
            </a:r>
          </a:p>
        </p:txBody>
      </p:sp>
      <p:sp>
        <p:nvSpPr>
          <p:cNvPr id="3" name="Content Placeholder 2">
            <a:extLst>
              <a:ext uri="{FF2B5EF4-FFF2-40B4-BE49-F238E27FC236}">
                <a16:creationId xmlns:a16="http://schemas.microsoft.com/office/drawing/2014/main" id="{DF58C6CC-23E6-CDC1-C647-6EEFF8BD986F}"/>
              </a:ext>
            </a:extLst>
          </p:cNvPr>
          <p:cNvSpPr>
            <a:spLocks noGrp="1"/>
          </p:cNvSpPr>
          <p:nvPr>
            <p:ph idx="1"/>
          </p:nvPr>
        </p:nvSpPr>
        <p:spPr/>
        <p:txBody>
          <a:bodyPr/>
          <a:lstStyle/>
          <a:p>
            <a:r>
              <a:rPr lang="en-GB" dirty="0"/>
              <a:t>The Prophet Muhammad </a:t>
            </a:r>
            <a:r>
              <a:rPr lang="en-GB" dirty="0" err="1"/>
              <a:t>said:"This</a:t>
            </a:r>
            <a:r>
              <a:rPr lang="en-GB" dirty="0"/>
              <a:t> Qur'an has been revealed in seven </a:t>
            </a:r>
            <a:r>
              <a:rPr lang="en-GB" dirty="0" err="1"/>
              <a:t>Aḥruf</a:t>
            </a:r>
            <a:r>
              <a:rPr lang="en-GB" dirty="0"/>
              <a:t> (modes/dialects), so recite in the way that is easy for you.“ (Sahih al-Bukhari (Hadith 4992, 4993) | Sahih Muslim (Hadith 819)</a:t>
            </a:r>
          </a:p>
          <a:p>
            <a:r>
              <a:rPr lang="en-GB" dirty="0"/>
              <a:t>Does it mean 7 </a:t>
            </a:r>
            <a:r>
              <a:rPr lang="en-GB" dirty="0" err="1"/>
              <a:t>Qira’at</a:t>
            </a:r>
            <a:r>
              <a:rPr lang="en-GB" dirty="0"/>
              <a:t>?</a:t>
            </a:r>
          </a:p>
          <a:p>
            <a:r>
              <a:rPr lang="en-GB" dirty="0"/>
              <a:t>If so, why do we have many more?</a:t>
            </a:r>
          </a:p>
          <a:p>
            <a:r>
              <a:rPr lang="en-GB" dirty="0"/>
              <a:t>And what of the Dialect of Quraysh?</a:t>
            </a:r>
          </a:p>
        </p:txBody>
      </p:sp>
    </p:spTree>
    <p:extLst>
      <p:ext uri="{BB962C8B-B14F-4D97-AF65-F5344CB8AC3E}">
        <p14:creationId xmlns:p14="http://schemas.microsoft.com/office/powerpoint/2010/main" val="466483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9726-2699-8DBB-607F-99AFEA7D9C8F}"/>
              </a:ext>
            </a:extLst>
          </p:cNvPr>
          <p:cNvSpPr>
            <a:spLocks noGrp="1"/>
          </p:cNvSpPr>
          <p:nvPr>
            <p:ph type="title"/>
          </p:nvPr>
        </p:nvSpPr>
        <p:spPr>
          <a:xfrm>
            <a:off x="838200" y="365126"/>
            <a:ext cx="10515600" cy="789420"/>
          </a:xfrm>
        </p:spPr>
        <p:txBody>
          <a:bodyPr/>
          <a:lstStyle/>
          <a:p>
            <a:pPr algn="ctr"/>
            <a:r>
              <a:rPr lang="en-GB" dirty="0"/>
              <a:t>Meccan vs Medinan Surahs.</a:t>
            </a:r>
          </a:p>
        </p:txBody>
      </p:sp>
      <p:pic>
        <p:nvPicPr>
          <p:cNvPr id="5122" name="Picture 2" descr="U1 ln. 2 – Makkan and Madinan Qur'an Pg. 22 I infer This is in order that  Allah might strengthen the heart of the Prophet [s]">
            <a:extLst>
              <a:ext uri="{FF2B5EF4-FFF2-40B4-BE49-F238E27FC236}">
                <a16:creationId xmlns:a16="http://schemas.microsoft.com/office/drawing/2014/main" id="{46BD283A-AD39-27F0-0DBD-6B2E55970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985" y="2225964"/>
            <a:ext cx="7902029" cy="374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52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24A7-F341-16DE-4AF7-2FDEA47873B7}"/>
              </a:ext>
            </a:extLst>
          </p:cNvPr>
          <p:cNvSpPr>
            <a:spLocks noGrp="1"/>
          </p:cNvSpPr>
          <p:nvPr>
            <p:ph type="title"/>
          </p:nvPr>
        </p:nvSpPr>
        <p:spPr/>
        <p:txBody>
          <a:bodyPr/>
          <a:lstStyle/>
          <a:p>
            <a:r>
              <a:rPr lang="en-GB" dirty="0"/>
              <a:t>Most ancient Qur’an</a:t>
            </a:r>
          </a:p>
        </p:txBody>
      </p:sp>
      <p:sp>
        <p:nvSpPr>
          <p:cNvPr id="3" name="Content Placeholder 2">
            <a:extLst>
              <a:ext uri="{FF2B5EF4-FFF2-40B4-BE49-F238E27FC236}">
                <a16:creationId xmlns:a16="http://schemas.microsoft.com/office/drawing/2014/main" id="{0CCC170F-1F0C-D8AB-4800-EB21C2FD8024}"/>
              </a:ext>
            </a:extLst>
          </p:cNvPr>
          <p:cNvSpPr>
            <a:spLocks noGrp="1"/>
          </p:cNvSpPr>
          <p:nvPr>
            <p:ph idx="1"/>
          </p:nvPr>
        </p:nvSpPr>
        <p:spPr/>
        <p:txBody>
          <a:bodyPr/>
          <a:lstStyle/>
          <a:p>
            <a:r>
              <a:rPr lang="en-GB" dirty="0"/>
              <a:t>No sentence separators.</a:t>
            </a:r>
          </a:p>
          <a:p>
            <a:r>
              <a:rPr lang="en-GB" dirty="0"/>
              <a:t>No Surah names.</a:t>
            </a:r>
          </a:p>
          <a:p>
            <a:r>
              <a:rPr lang="en-GB" dirty="0"/>
              <a:t>Some were decorated with crosses</a:t>
            </a:r>
          </a:p>
          <a:p>
            <a:r>
              <a:rPr lang="en-GB" dirty="0"/>
              <a:t>Surahs were in a different order:</a:t>
            </a:r>
          </a:p>
          <a:p>
            <a:pPr lvl="1"/>
            <a:r>
              <a:rPr lang="en-GB" dirty="0"/>
              <a:t>Order according to Jibril’s command to Muhammad</a:t>
            </a:r>
          </a:p>
          <a:p>
            <a:pPr lvl="1"/>
            <a:r>
              <a:rPr lang="en-GB" dirty="0"/>
              <a:t>Order is a matter of personal Ijtihad (effort).</a:t>
            </a:r>
          </a:p>
          <a:p>
            <a:r>
              <a:rPr lang="en-GB" dirty="0"/>
              <a:t>No chronological order (see Gospels, The Diatessaron)</a:t>
            </a:r>
          </a:p>
          <a:p>
            <a:r>
              <a:rPr lang="en-GB" dirty="0"/>
              <a:t>Muhammad only named in the Medinan Surahs (4 times only)</a:t>
            </a:r>
          </a:p>
        </p:txBody>
      </p:sp>
    </p:spTree>
    <p:extLst>
      <p:ext uri="{BB962C8B-B14F-4D97-AF65-F5344CB8AC3E}">
        <p14:creationId xmlns:p14="http://schemas.microsoft.com/office/powerpoint/2010/main" val="686323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1012-CC93-911A-BA9F-4611A83AE5F8}"/>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F2E0A2BE-F1AF-0808-9A9F-9293631BA9D4}"/>
              </a:ext>
            </a:extLst>
          </p:cNvPr>
          <p:cNvSpPr>
            <a:spLocks noGrp="1"/>
          </p:cNvSpPr>
          <p:nvPr>
            <p:ph idx="1"/>
          </p:nvPr>
        </p:nvSpPr>
        <p:spPr/>
        <p:txBody>
          <a:bodyPr/>
          <a:lstStyle/>
          <a:p>
            <a:r>
              <a:rPr lang="en-GB" dirty="0"/>
              <a:t>Burton finally concludes that the collection process of the Qur’an was a “product of a lengthy process of evolution, accretion, and ‘improvement.’” </a:t>
            </a:r>
            <a:r>
              <a:rPr lang="en-GB" sz="1400" dirty="0"/>
              <a:t>John Burton, </a:t>
            </a:r>
            <a:r>
              <a:rPr lang="en-GB" sz="1400" i="1" dirty="0"/>
              <a:t>The Collection of the </a:t>
            </a:r>
            <a:r>
              <a:rPr lang="en-GB" sz="1400" i="1" dirty="0" err="1"/>
              <a:t>Qurʾān</a:t>
            </a:r>
            <a:r>
              <a:rPr lang="en-GB" sz="1400" i="1" dirty="0"/>
              <a:t> </a:t>
            </a:r>
            <a:r>
              <a:rPr lang="en-GB" sz="1400" dirty="0"/>
              <a:t>(Cambridge: Cambridge University Press, 1977), 225.</a:t>
            </a:r>
          </a:p>
          <a:p>
            <a:endParaRPr lang="en-GB" dirty="0"/>
          </a:p>
          <a:p>
            <a:endParaRPr lang="en-GB" dirty="0"/>
          </a:p>
        </p:txBody>
      </p:sp>
    </p:spTree>
    <p:extLst>
      <p:ext uri="{BB962C8B-B14F-4D97-AF65-F5344CB8AC3E}">
        <p14:creationId xmlns:p14="http://schemas.microsoft.com/office/powerpoint/2010/main" val="257103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76BC-4CA1-821B-083C-E856D7F5F401}"/>
              </a:ext>
            </a:extLst>
          </p:cNvPr>
          <p:cNvSpPr>
            <a:spLocks noGrp="1"/>
          </p:cNvSpPr>
          <p:nvPr>
            <p:ph type="title"/>
          </p:nvPr>
        </p:nvSpPr>
        <p:spPr/>
        <p:txBody>
          <a:bodyPr/>
          <a:lstStyle/>
          <a:p>
            <a:r>
              <a:rPr lang="en-GB" dirty="0"/>
              <a:t>Basis for the Claim of Qur’anic Preservation</a:t>
            </a:r>
          </a:p>
        </p:txBody>
      </p:sp>
      <p:sp>
        <p:nvSpPr>
          <p:cNvPr id="3" name="Content Placeholder 2">
            <a:extLst>
              <a:ext uri="{FF2B5EF4-FFF2-40B4-BE49-F238E27FC236}">
                <a16:creationId xmlns:a16="http://schemas.microsoft.com/office/drawing/2014/main" id="{F6381A03-B02C-F7C8-B5AB-5ADB13D169CE}"/>
              </a:ext>
            </a:extLst>
          </p:cNvPr>
          <p:cNvSpPr>
            <a:spLocks noGrp="1"/>
          </p:cNvSpPr>
          <p:nvPr>
            <p:ph idx="1"/>
          </p:nvPr>
        </p:nvSpPr>
        <p:spPr/>
        <p:txBody>
          <a:bodyPr/>
          <a:lstStyle/>
          <a:p>
            <a:r>
              <a:rPr lang="en-GB" dirty="0"/>
              <a:t>The Qur’an says:</a:t>
            </a:r>
          </a:p>
          <a:p>
            <a:r>
              <a:rPr lang="en-GB" dirty="0"/>
              <a:t>Indeed, it is We who sent down the Qur’an and indeed, We will be its </a:t>
            </a:r>
            <a:r>
              <a:rPr lang="en-GB" b="1" dirty="0"/>
              <a:t>Guardian. Qur’an 15:9</a:t>
            </a:r>
          </a:p>
          <a:p>
            <a:r>
              <a:rPr lang="en-GB" dirty="0"/>
              <a:t>Falsehood cannot come to it from before it or behind it (it is) sent down by the All-Wise, Worthy of all praise (Qur’an 41:42].</a:t>
            </a:r>
          </a:p>
          <a:p>
            <a:endParaRPr lang="en-GB" dirty="0"/>
          </a:p>
          <a:p>
            <a:endParaRPr lang="en-GB" b="1" dirty="0"/>
          </a:p>
          <a:p>
            <a:endParaRPr lang="en-GB" dirty="0"/>
          </a:p>
        </p:txBody>
      </p:sp>
    </p:spTree>
    <p:extLst>
      <p:ext uri="{BB962C8B-B14F-4D97-AF65-F5344CB8AC3E}">
        <p14:creationId xmlns:p14="http://schemas.microsoft.com/office/powerpoint/2010/main" val="53013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9816-3FF6-3B43-2C32-A8F2733856B8}"/>
              </a:ext>
            </a:extLst>
          </p:cNvPr>
          <p:cNvSpPr>
            <a:spLocks noGrp="1"/>
          </p:cNvSpPr>
          <p:nvPr>
            <p:ph type="title"/>
          </p:nvPr>
        </p:nvSpPr>
        <p:spPr/>
        <p:txBody>
          <a:bodyPr/>
          <a:lstStyle/>
          <a:p>
            <a:r>
              <a:rPr lang="en-GB" dirty="0"/>
              <a:t>The Traditional Muslim Narrative</a:t>
            </a:r>
          </a:p>
        </p:txBody>
      </p:sp>
      <p:sp>
        <p:nvSpPr>
          <p:cNvPr id="3" name="Content Placeholder 2">
            <a:extLst>
              <a:ext uri="{FF2B5EF4-FFF2-40B4-BE49-F238E27FC236}">
                <a16:creationId xmlns:a16="http://schemas.microsoft.com/office/drawing/2014/main" id="{4018FE7B-A47E-5628-5AD0-78278DD9D36B}"/>
              </a:ext>
            </a:extLst>
          </p:cNvPr>
          <p:cNvSpPr>
            <a:spLocks noGrp="1"/>
          </p:cNvSpPr>
          <p:nvPr>
            <p:ph idx="1"/>
          </p:nvPr>
        </p:nvSpPr>
        <p:spPr/>
        <p:txBody>
          <a:bodyPr>
            <a:normAutofit fontScale="85000" lnSpcReduction="20000"/>
          </a:bodyPr>
          <a:lstStyle/>
          <a:p>
            <a:r>
              <a:rPr lang="en-GB" dirty="0"/>
              <a:t>Allah’s Word</a:t>
            </a:r>
          </a:p>
          <a:p>
            <a:r>
              <a:rPr lang="en-GB" dirty="0"/>
              <a:t>Give to Muhammad through Jibril</a:t>
            </a:r>
          </a:p>
          <a:p>
            <a:r>
              <a:rPr lang="en-GB" dirty="0"/>
              <a:t>Over 22 years (610-6132 AD)</a:t>
            </a:r>
          </a:p>
          <a:p>
            <a:r>
              <a:rPr lang="en-GB" dirty="0"/>
              <a:t>Jibril revised it with Muhammad annually</a:t>
            </a:r>
          </a:p>
          <a:p>
            <a:r>
              <a:rPr lang="en-GB" dirty="0"/>
              <a:t>It is</a:t>
            </a:r>
          </a:p>
          <a:p>
            <a:pPr lvl="1"/>
            <a:r>
              <a:rPr lang="en-GB" dirty="0"/>
              <a:t> Clear:  It is He who has sent down to you, [O Muhammad], the Book; in it are verses [that are] precise - they are the foundation of the Book - and others unspecific (Qur’an 3:7)</a:t>
            </a:r>
          </a:p>
          <a:p>
            <a:pPr lvl="1"/>
            <a:r>
              <a:rPr lang="en-GB" dirty="0"/>
              <a:t>Arabic: Hebrew and Aramaic content</a:t>
            </a:r>
          </a:p>
          <a:p>
            <a:pPr lvl="1"/>
            <a:r>
              <a:rPr lang="en-GB" dirty="0"/>
              <a:t>Has no contradiction: </a:t>
            </a:r>
            <a:r>
              <a:rPr lang="en-GB" dirty="0" err="1"/>
              <a:t>Naskh</a:t>
            </a:r>
            <a:endParaRPr lang="en-GB" dirty="0"/>
          </a:p>
          <a:p>
            <a:pPr lvl="1"/>
            <a:r>
              <a:rPr lang="en-GB" dirty="0"/>
              <a:t>No errors: Grammar, dates, confusing personalities, anachronisms</a:t>
            </a:r>
          </a:p>
          <a:p>
            <a:pPr lvl="1"/>
            <a:r>
              <a:rPr lang="en-GB" dirty="0"/>
              <a:t>Confirms the previous scriptures. Yet Muslims claim the Bible has been changed.</a:t>
            </a:r>
          </a:p>
          <a:p>
            <a:pPr lvl="1"/>
            <a:r>
              <a:rPr lang="en-GB" dirty="0"/>
              <a:t>A copy of the preserved tablet, al-</a:t>
            </a:r>
            <a:r>
              <a:rPr lang="en-GB" dirty="0" err="1"/>
              <a:t>Lawhu</a:t>
            </a:r>
            <a:r>
              <a:rPr lang="en-GB" dirty="0"/>
              <a:t> 'l-</a:t>
            </a:r>
            <a:r>
              <a:rPr lang="en-GB" dirty="0" err="1"/>
              <a:t>Mahfuz</a:t>
            </a:r>
            <a:r>
              <a:rPr lang="en-GB" dirty="0"/>
              <a:t>, kept in heaven.</a:t>
            </a:r>
          </a:p>
          <a:p>
            <a:pPr lvl="1"/>
            <a:r>
              <a:rPr lang="en-GB" dirty="0"/>
              <a:t>Co-eternal with Allah; If Jesus is God’s word….</a:t>
            </a:r>
          </a:p>
        </p:txBody>
      </p:sp>
    </p:spTree>
    <p:extLst>
      <p:ext uri="{BB962C8B-B14F-4D97-AF65-F5344CB8AC3E}">
        <p14:creationId xmlns:p14="http://schemas.microsoft.com/office/powerpoint/2010/main" val="26314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42D2-027F-84E1-D196-91ADB70BF919}"/>
              </a:ext>
            </a:extLst>
          </p:cNvPr>
          <p:cNvSpPr>
            <a:spLocks noGrp="1"/>
          </p:cNvSpPr>
          <p:nvPr>
            <p:ph type="title"/>
          </p:nvPr>
        </p:nvSpPr>
        <p:spPr/>
        <p:txBody>
          <a:bodyPr/>
          <a:lstStyle/>
          <a:p>
            <a:r>
              <a:rPr lang="en-GB" dirty="0"/>
              <a:t>No Original Copy of the Qur’an.</a:t>
            </a:r>
          </a:p>
        </p:txBody>
      </p:sp>
      <p:sp>
        <p:nvSpPr>
          <p:cNvPr id="3" name="Content Placeholder 2">
            <a:extLst>
              <a:ext uri="{FF2B5EF4-FFF2-40B4-BE49-F238E27FC236}">
                <a16:creationId xmlns:a16="http://schemas.microsoft.com/office/drawing/2014/main" id="{20F9394A-0FE8-01EE-88C5-583767271E97}"/>
              </a:ext>
            </a:extLst>
          </p:cNvPr>
          <p:cNvSpPr>
            <a:spLocks noGrp="1"/>
          </p:cNvSpPr>
          <p:nvPr>
            <p:ph idx="1"/>
          </p:nvPr>
        </p:nvSpPr>
        <p:spPr/>
        <p:txBody>
          <a:bodyPr>
            <a:normAutofit lnSpcReduction="10000"/>
          </a:bodyPr>
          <a:lstStyle/>
          <a:p>
            <a:r>
              <a:rPr lang="en-GB" dirty="0"/>
              <a:t>Contradicts the very essence of preservation.</a:t>
            </a:r>
          </a:p>
          <a:p>
            <a:r>
              <a:rPr lang="en-GB" dirty="0"/>
              <a:t>Islam came with military power.</a:t>
            </a:r>
          </a:p>
          <a:p>
            <a:r>
              <a:rPr lang="en-GB" dirty="0"/>
              <a:t>It had most of the known world’s resources at its disposal.</a:t>
            </a:r>
          </a:p>
          <a:p>
            <a:r>
              <a:rPr lang="en-GB" dirty="0"/>
              <a:t>It ruled most of the world’s centres of learning, and craft.</a:t>
            </a:r>
          </a:p>
          <a:p>
            <a:r>
              <a:rPr lang="en-GB" dirty="0"/>
              <a:t>Would you not expect the original copy of the Qur’an (Muhammad’s copy, Abu Bakr, Uthman’s or al-Hajjaj ibn Yusuf) to have been preserved in a special room/mansion/Palace heavily guarded and maintained.</a:t>
            </a:r>
          </a:p>
          <a:p>
            <a:r>
              <a:rPr lang="en-GB" dirty="0"/>
              <a:t>The degree of Muslim veneration of the Qur’an is dissonant with the lack of an original copy.</a:t>
            </a:r>
          </a:p>
        </p:txBody>
      </p:sp>
    </p:spTree>
    <p:extLst>
      <p:ext uri="{BB962C8B-B14F-4D97-AF65-F5344CB8AC3E}">
        <p14:creationId xmlns:p14="http://schemas.microsoft.com/office/powerpoint/2010/main" val="297479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6134-A286-43D1-44E0-A6DCDB097C41}"/>
              </a:ext>
            </a:extLst>
          </p:cNvPr>
          <p:cNvSpPr>
            <a:spLocks noGrp="1"/>
          </p:cNvSpPr>
          <p:nvPr>
            <p:ph type="title"/>
          </p:nvPr>
        </p:nvSpPr>
        <p:spPr/>
        <p:txBody>
          <a:bodyPr/>
          <a:lstStyle/>
          <a:p>
            <a:r>
              <a:rPr lang="en-GB" dirty="0"/>
              <a:t>Muhammad's scribes</a:t>
            </a:r>
          </a:p>
        </p:txBody>
      </p:sp>
      <p:sp>
        <p:nvSpPr>
          <p:cNvPr id="3" name="Content Placeholder 2">
            <a:extLst>
              <a:ext uri="{FF2B5EF4-FFF2-40B4-BE49-F238E27FC236}">
                <a16:creationId xmlns:a16="http://schemas.microsoft.com/office/drawing/2014/main" id="{65262493-5903-1A79-B71C-FD2AD64E5464}"/>
              </a:ext>
            </a:extLst>
          </p:cNvPr>
          <p:cNvSpPr>
            <a:spLocks noGrp="1"/>
          </p:cNvSpPr>
          <p:nvPr>
            <p:ph idx="1"/>
          </p:nvPr>
        </p:nvSpPr>
        <p:spPr/>
        <p:txBody>
          <a:bodyPr>
            <a:normAutofit fontScale="92500" lnSpcReduction="10000"/>
          </a:bodyPr>
          <a:lstStyle/>
          <a:p>
            <a:r>
              <a:rPr lang="en-GB" dirty="0"/>
              <a:t>Verses were recorded by Muhamad’s scribes on</a:t>
            </a:r>
          </a:p>
          <a:p>
            <a:pPr lvl="1"/>
            <a:r>
              <a:rPr lang="en-GB" dirty="0"/>
              <a:t>Stones</a:t>
            </a:r>
          </a:p>
          <a:p>
            <a:pPr lvl="1"/>
            <a:r>
              <a:rPr lang="en-GB" dirty="0"/>
              <a:t>Scapulae</a:t>
            </a:r>
          </a:p>
          <a:p>
            <a:pPr lvl="1"/>
            <a:r>
              <a:rPr lang="en-GB" dirty="0"/>
              <a:t>Palm leaves etc</a:t>
            </a:r>
          </a:p>
          <a:p>
            <a:pPr marL="457200" lvl="1" indent="0">
              <a:buNone/>
            </a:pPr>
            <a:r>
              <a:rPr lang="en-GB" dirty="0"/>
              <a:t>(Ibn Ishaq, Sirat Rasul Allah, pp. 108-109.)</a:t>
            </a:r>
          </a:p>
          <a:p>
            <a:pPr marL="457200" lvl="1" indent="0">
              <a:buNone/>
            </a:pPr>
            <a:r>
              <a:rPr lang="en-GB" dirty="0"/>
              <a:t>Zayd ibn Thabit said: </a:t>
            </a:r>
            <a:r>
              <a:rPr lang="en-GB" i="1" dirty="0"/>
              <a:t>“So I started looking for the Qur’an and collecting it from (what was written on) palmed stalks, thin white stones and also from the men who knew it by heart” </a:t>
            </a:r>
            <a:r>
              <a:rPr lang="en-GB" sz="1700" dirty="0"/>
              <a:t>(Sahih Bukhari Volume 6, Book 61, Hadith Number 509)</a:t>
            </a:r>
          </a:p>
          <a:p>
            <a:r>
              <a:rPr lang="en-GB" dirty="0"/>
              <a:t>Where were they kept?</a:t>
            </a:r>
          </a:p>
          <a:p>
            <a:r>
              <a:rPr lang="en-GB" dirty="0"/>
              <a:t>They were also committed  to memory (</a:t>
            </a:r>
            <a:r>
              <a:rPr lang="en-GB" dirty="0" err="1"/>
              <a:t>Huffaz</a:t>
            </a:r>
            <a:r>
              <a:rPr lang="en-GB" dirty="0"/>
              <a:t>): issue of trust.</a:t>
            </a:r>
          </a:p>
          <a:p>
            <a:r>
              <a:rPr lang="en-GB" dirty="0"/>
              <a:t>Abdullah ibn Abi Sarh:  </a:t>
            </a:r>
            <a:r>
              <a:rPr lang="en-GB" i="1" dirty="0"/>
              <a:t>"Muhammad knows nothing but what I have written for him.“ </a:t>
            </a:r>
            <a:r>
              <a:rPr lang="en-GB" sz="1700" i="1" dirty="0"/>
              <a:t>(</a:t>
            </a:r>
            <a:r>
              <a:rPr lang="en-GB" sz="1700" dirty="0"/>
              <a:t>Sahih al-Bukhari 3617)</a:t>
            </a:r>
          </a:p>
        </p:txBody>
      </p:sp>
    </p:spTree>
    <p:extLst>
      <p:ext uri="{BB962C8B-B14F-4D97-AF65-F5344CB8AC3E}">
        <p14:creationId xmlns:p14="http://schemas.microsoft.com/office/powerpoint/2010/main" val="59921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B4C3-5211-7164-DEE8-43A4AF87860B}"/>
              </a:ext>
            </a:extLst>
          </p:cNvPr>
          <p:cNvSpPr>
            <a:spLocks noGrp="1"/>
          </p:cNvSpPr>
          <p:nvPr>
            <p:ph type="title"/>
          </p:nvPr>
        </p:nvSpPr>
        <p:spPr>
          <a:xfrm>
            <a:off x="838200" y="365126"/>
            <a:ext cx="10515600" cy="787400"/>
          </a:xfrm>
        </p:spPr>
        <p:txBody>
          <a:bodyPr/>
          <a:lstStyle/>
          <a:p>
            <a:r>
              <a:rPr lang="en-GB" dirty="0"/>
              <a:t>Lost Verses of the Qur’an</a:t>
            </a:r>
          </a:p>
        </p:txBody>
      </p:sp>
      <p:sp>
        <p:nvSpPr>
          <p:cNvPr id="3" name="Content Placeholder 2">
            <a:extLst>
              <a:ext uri="{FF2B5EF4-FFF2-40B4-BE49-F238E27FC236}">
                <a16:creationId xmlns:a16="http://schemas.microsoft.com/office/drawing/2014/main" id="{06F35A09-9EE6-6F1A-630A-29DDDF959130}"/>
              </a:ext>
            </a:extLst>
          </p:cNvPr>
          <p:cNvSpPr>
            <a:spLocks noGrp="1"/>
          </p:cNvSpPr>
          <p:nvPr>
            <p:ph idx="1"/>
          </p:nvPr>
        </p:nvSpPr>
        <p:spPr>
          <a:xfrm>
            <a:off x="838200" y="1825625"/>
            <a:ext cx="6067425" cy="4041775"/>
          </a:xfrm>
        </p:spPr>
        <p:txBody>
          <a:bodyPr/>
          <a:lstStyle/>
          <a:p>
            <a:r>
              <a:rPr lang="en-GB" dirty="0"/>
              <a:t>According to Aisha, </a:t>
            </a:r>
            <a:r>
              <a:rPr lang="en-GB" b="1" dirty="0"/>
              <a:t>“The Verse of stoning and of breastfeeding an adult ten times was revealed1, and the paper was with me under my pillow. When the Messenger of Allah died, we were preoccupied with his death, and a tame sheep came in and ate it.”</a:t>
            </a:r>
          </a:p>
          <a:p>
            <a:endParaRPr lang="en-GB" dirty="0"/>
          </a:p>
          <a:p>
            <a:r>
              <a:rPr lang="en-GB" dirty="0"/>
              <a:t>Sunan ibn </a:t>
            </a:r>
            <a:r>
              <a:rPr lang="en-GB" dirty="0" err="1"/>
              <a:t>majah</a:t>
            </a:r>
            <a:r>
              <a:rPr lang="en-GB" dirty="0"/>
              <a:t> 1944</a:t>
            </a:r>
          </a:p>
        </p:txBody>
      </p:sp>
      <p:pic>
        <p:nvPicPr>
          <p:cNvPr id="4" name="Picture 3">
            <a:extLst>
              <a:ext uri="{FF2B5EF4-FFF2-40B4-BE49-F238E27FC236}">
                <a16:creationId xmlns:a16="http://schemas.microsoft.com/office/drawing/2014/main" id="{20AD9AE0-4910-DA7F-58F3-098814D9DCCD}"/>
              </a:ext>
            </a:extLst>
          </p:cNvPr>
          <p:cNvPicPr>
            <a:picLocks noChangeAspect="1"/>
          </p:cNvPicPr>
          <p:nvPr/>
        </p:nvPicPr>
        <p:blipFill>
          <a:blip r:embed="rId2"/>
          <a:stretch>
            <a:fillRect/>
          </a:stretch>
        </p:blipFill>
        <p:spPr>
          <a:xfrm>
            <a:off x="7286626" y="1752600"/>
            <a:ext cx="4000499" cy="3000375"/>
          </a:xfrm>
          <a:prstGeom prst="rect">
            <a:avLst/>
          </a:prstGeom>
        </p:spPr>
      </p:pic>
    </p:spTree>
    <p:extLst>
      <p:ext uri="{BB962C8B-B14F-4D97-AF65-F5344CB8AC3E}">
        <p14:creationId xmlns:p14="http://schemas.microsoft.com/office/powerpoint/2010/main" val="136314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01CE-32B8-D65C-9231-3C4FABB72137}"/>
              </a:ext>
            </a:extLst>
          </p:cNvPr>
          <p:cNvSpPr>
            <a:spLocks noGrp="1"/>
          </p:cNvSpPr>
          <p:nvPr>
            <p:ph type="title"/>
          </p:nvPr>
        </p:nvSpPr>
        <p:spPr/>
        <p:txBody>
          <a:bodyPr/>
          <a:lstStyle/>
          <a:p>
            <a:r>
              <a:rPr lang="en-GB" dirty="0"/>
              <a:t>When Muhammad was </a:t>
            </a:r>
            <a:r>
              <a:rPr lang="en-GB" dirty="0" err="1"/>
              <a:t>Alone?No</a:t>
            </a:r>
            <a:r>
              <a:rPr lang="en-GB" dirty="0"/>
              <a:t> Scribes</a:t>
            </a:r>
          </a:p>
        </p:txBody>
      </p:sp>
      <p:sp>
        <p:nvSpPr>
          <p:cNvPr id="3" name="Content Placeholder 2">
            <a:extLst>
              <a:ext uri="{FF2B5EF4-FFF2-40B4-BE49-F238E27FC236}">
                <a16:creationId xmlns:a16="http://schemas.microsoft.com/office/drawing/2014/main" id="{AFF78CB5-686F-310D-C50B-A31190363CB6}"/>
              </a:ext>
            </a:extLst>
          </p:cNvPr>
          <p:cNvSpPr>
            <a:spLocks noGrp="1"/>
          </p:cNvSpPr>
          <p:nvPr>
            <p:ph idx="1"/>
          </p:nvPr>
        </p:nvSpPr>
        <p:spPr/>
        <p:txBody>
          <a:bodyPr/>
          <a:lstStyle/>
          <a:p>
            <a:r>
              <a:rPr lang="en-GB" dirty="0"/>
              <a:t>Muhammad was forgetful</a:t>
            </a:r>
          </a:p>
          <a:p>
            <a:r>
              <a:rPr lang="en-GB" dirty="0"/>
              <a:t>"I used to forget a verse that I had received from the Qur'an."</a:t>
            </a:r>
            <a:r>
              <a:rPr lang="en-GB" sz="1400" i="1" dirty="0"/>
              <a:t>(Sahih Bukhari, Volume 6, Book 61, Hadith 533.)</a:t>
            </a:r>
          </a:p>
          <a:p>
            <a:r>
              <a:rPr lang="en-GB" dirty="0"/>
              <a:t>Muhammad would get confused about the order of revelation, which came first etc</a:t>
            </a:r>
            <a:r>
              <a:rPr lang="en-GB" sz="1400" i="1" dirty="0"/>
              <a:t>. (Sahih Muslim, Book 4, Hadith 1748,)</a:t>
            </a:r>
          </a:p>
          <a:p>
            <a:endParaRPr lang="en-GB" sz="1400" i="1" dirty="0"/>
          </a:p>
        </p:txBody>
      </p:sp>
    </p:spTree>
    <p:extLst>
      <p:ext uri="{BB962C8B-B14F-4D97-AF65-F5344CB8AC3E}">
        <p14:creationId xmlns:p14="http://schemas.microsoft.com/office/powerpoint/2010/main" val="3506376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3001</Words>
  <Application>Microsoft Office PowerPoint</Application>
  <PresentationFormat>Widescreen</PresentationFormat>
  <Paragraphs>198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Google Sans</vt:lpstr>
      <vt:lpstr>Times New Roman</vt:lpstr>
      <vt:lpstr>Wingdings</vt:lpstr>
      <vt:lpstr>Office Theme</vt:lpstr>
      <vt:lpstr>The Preservation of the Quran:</vt:lpstr>
      <vt:lpstr>Muslim Claims 1</vt:lpstr>
      <vt:lpstr>Claim 2</vt:lpstr>
      <vt:lpstr>Basis for the Claim of Qur’anic Preservation</vt:lpstr>
      <vt:lpstr>The Traditional Muslim Narrative</vt:lpstr>
      <vt:lpstr>No Original Copy of the Qur’an.</vt:lpstr>
      <vt:lpstr>Muhammad's scribes</vt:lpstr>
      <vt:lpstr>Lost Verses of the Qur’an</vt:lpstr>
      <vt:lpstr>When Muhammad was Alone?No Scribes</vt:lpstr>
      <vt:lpstr>Did Muhammad Collate the Qur’an</vt:lpstr>
      <vt:lpstr>Three Collations/ Recensions of the Qur’an</vt:lpstr>
      <vt:lpstr>Crisis of Battle of Yamamah</vt:lpstr>
      <vt:lpstr>The Bakrite Collation</vt:lpstr>
      <vt:lpstr>Problems with the Bakrite Collation</vt:lpstr>
      <vt:lpstr>The Uthmanic Collation/Medina Standard 650 AD</vt:lpstr>
      <vt:lpstr>PowerPoint Presentation</vt:lpstr>
      <vt:lpstr>Abdullah Ibn Masud</vt:lpstr>
      <vt:lpstr>The Assassination of Uthmaan</vt:lpstr>
      <vt:lpstr>The Current Qur’an is Incomplete</vt:lpstr>
      <vt:lpstr>Evolution of the Arabic text</vt:lpstr>
      <vt:lpstr>Significance of the diacritics</vt:lpstr>
      <vt:lpstr>Sitz im Leben of the Qur’an</vt:lpstr>
      <vt:lpstr>Is the Qur’an unchangeable?</vt:lpstr>
      <vt:lpstr>Hence Qira’at</vt:lpstr>
      <vt:lpstr>PowerPoint Presentation</vt:lpstr>
      <vt:lpstr>PowerPoint Presentation</vt:lpstr>
      <vt:lpstr>Dilemma</vt:lpstr>
      <vt:lpstr>The Third Recension/ al-Hajjaj Ibn Yusuf</vt:lpstr>
      <vt:lpstr>Modifications To the Text of the Qur’an by al-Hajjaj Ibn Abi Dawud's Kitāb al-Maṣāḥif (1936 edition, p. 117-118).</vt:lpstr>
      <vt:lpstr>Conflicting Accounts</vt:lpstr>
      <vt:lpstr>Meccan vs Medinan Surahs.</vt:lpstr>
      <vt:lpstr>Most ancient Qur’an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 Shehadeh</dc:creator>
  <cp:lastModifiedBy>Emil Shehadeh</cp:lastModifiedBy>
  <cp:revision>5</cp:revision>
  <dcterms:created xsi:type="dcterms:W3CDTF">2025-02-19T22:26:42Z</dcterms:created>
  <dcterms:modified xsi:type="dcterms:W3CDTF">2025-03-20T14:42:27Z</dcterms:modified>
</cp:coreProperties>
</file>