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trictFirstAndLastChars="0" saveSubsetFonts="1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70" r:id="rId3"/>
    <p:sldId id="271" r:id="rId4"/>
    <p:sldId id="272" r:id="rId5"/>
    <p:sldId id="273" r:id="rId6"/>
    <p:sldId id="274" r:id="rId7"/>
    <p:sldId id="275" r:id="rId8"/>
    <p:sldId id="276" r:id="rId9"/>
    <p:sldId id="277" r:id="rId1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70A5"/>
    <a:srgbClr val="3E8CCE"/>
    <a:srgbClr val="D1BE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157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071168D-F36B-4A76-B262-F03545FA155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771BBB-C224-4096-B7A5-0E9586D7985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9474CFB-6E22-4BDE-8E5B-9C7DA06DC0C7}" type="datetime1">
              <a:rPr lang="en-US" altLang="en-US"/>
              <a:pPr/>
              <a:t>03/10/2025</a:t>
            </a:fld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A90214-4AF5-47CC-9AF4-7C7909BC847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675BB5-A42B-4691-BA6A-5318F7B5E9F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5582FF2-EDB3-4F88-8A18-A456F70BFB1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026">
            <a:extLst>
              <a:ext uri="{FF2B5EF4-FFF2-40B4-BE49-F238E27FC236}">
                <a16:creationId xmlns:a16="http://schemas.microsoft.com/office/drawing/2014/main" id="{754FB193-F62F-4DCF-857B-549844BEB9F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4099" name="Rectangle 1027">
            <a:extLst>
              <a:ext uri="{FF2B5EF4-FFF2-40B4-BE49-F238E27FC236}">
                <a16:creationId xmlns:a16="http://schemas.microsoft.com/office/drawing/2014/main" id="{6BFACDFE-248E-4F04-A7B3-7DE5832792D4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14340" name="Rectangle 1028">
            <a:extLst>
              <a:ext uri="{FF2B5EF4-FFF2-40B4-BE49-F238E27FC236}">
                <a16:creationId xmlns:a16="http://schemas.microsoft.com/office/drawing/2014/main" id="{E7817C69-1754-40DB-9F2B-96CB2B419B5E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1029">
            <a:extLst>
              <a:ext uri="{FF2B5EF4-FFF2-40B4-BE49-F238E27FC236}">
                <a16:creationId xmlns:a16="http://schemas.microsoft.com/office/drawing/2014/main" id="{3B20DFB9-AFA9-410A-B22A-ECA50348ACFF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102" name="Rectangle 1030">
            <a:extLst>
              <a:ext uri="{FF2B5EF4-FFF2-40B4-BE49-F238E27FC236}">
                <a16:creationId xmlns:a16="http://schemas.microsoft.com/office/drawing/2014/main" id="{1DC6829A-8727-4C95-A143-947B54DC6CC8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4103" name="Rectangle 1031">
            <a:extLst>
              <a:ext uri="{FF2B5EF4-FFF2-40B4-BE49-F238E27FC236}">
                <a16:creationId xmlns:a16="http://schemas.microsoft.com/office/drawing/2014/main" id="{B2D8D88A-68FA-414F-9C56-2141A1967C1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CEE38AF-1D5E-43F1-B995-C51FE7DB02F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133DC7-29B8-4162-977C-CE0869AE9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E5426DB-C68E-4208-BB3C-62C71F748462}" type="datetime1">
              <a:rPr lang="en-US" altLang="en-US"/>
              <a:pPr/>
              <a:t>03/10/2025</a:t>
            </a:fld>
            <a:endParaRPr lang="en-US" altLang="en-US" sz="1400">
              <a:latin typeface="Times" panose="020206030504050203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981D82-1B27-4E2C-8F55-9F203F263B6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29589D9-477D-4926-8CC4-EF3752F895E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87055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457200"/>
            <a:ext cx="6553200" cy="10668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E59452-D73C-4E7D-96CF-3C56199AF7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8E6E0EC-F051-4C6C-AF8C-B53D01215420}" type="datetime1">
              <a:rPr lang="en-US" altLang="en-US"/>
              <a:pPr/>
              <a:t>03/10/2025</a:t>
            </a:fld>
            <a:endParaRPr lang="en-US" altLang="en-US" sz="1400">
              <a:latin typeface="Times" panose="020206030504050203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DDB7EB-AE1F-4006-8462-3EAB38443B0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996FD9A-839C-4D20-97DF-E3952683584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89583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457200"/>
            <a:ext cx="19431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457200"/>
            <a:ext cx="567690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3033AA-0378-4986-B064-06D1A0B3A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E59E832-1881-4C30-B457-0B44DEE1F599}" type="datetime1">
              <a:rPr lang="en-US" altLang="en-US"/>
              <a:pPr/>
              <a:t>03/10/2025</a:t>
            </a:fld>
            <a:endParaRPr lang="en-US" altLang="en-US" sz="1400">
              <a:latin typeface="Times" panose="020206030504050203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2AE194-1BC0-454D-87D7-236C4F4E11E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77F31E9-9489-4BF9-B2B5-FA0AA042FFD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2406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7CD6B2-DA57-4B64-9347-BC7747CE87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2D01590-3E1B-4E30-AC45-52A6FC112D7A}" type="datetime1">
              <a:rPr lang="en-US" altLang="en-US"/>
              <a:pPr/>
              <a:t>03/10/2025</a:t>
            </a:fld>
            <a:endParaRPr lang="en-US" altLang="en-US" sz="1400">
              <a:latin typeface="Times" panose="020206030504050203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C144EE-866C-40AE-A46F-BE4A6F93AF6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0A5EFCA-7E96-4F40-A040-8E798537A2B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89100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34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218FA-A4EC-44B7-B9E4-7BB96CB27B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476356F-6F18-48E5-BDC4-13A8DDE3F8E4}" type="datetime1">
              <a:rPr lang="en-US" altLang="en-US"/>
              <a:pPr/>
              <a:t>03/10/2025</a:t>
            </a:fld>
            <a:endParaRPr lang="en-US" altLang="en-US" sz="1400">
              <a:latin typeface="Times" panose="020206030504050203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23AB0A-DF00-4143-93F6-93FBFD318D3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7A1C94-1E94-4F3E-B8DB-0846FBCE9DA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77140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609600"/>
            <a:ext cx="6553200" cy="9144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487911-409C-403C-B283-93CB685C62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66C764-A622-45BC-A46F-356FE5C3C1D7}" type="datetime1">
              <a:rPr lang="en-US" altLang="en-US"/>
              <a:pPr/>
              <a:t>03/10/2025</a:t>
            </a:fld>
            <a:endParaRPr lang="en-US" altLang="en-US" sz="1400">
              <a:latin typeface="Times" panose="02020603050405020304" pitchFamily="18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C36245-B357-4151-A8C0-005257828AC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B699FD9-D44A-4D15-A145-A7CB6BB1277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5686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457200"/>
            <a:ext cx="7391400" cy="960438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4040188" cy="63976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66999"/>
            <a:ext cx="4040188" cy="34591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752600"/>
            <a:ext cx="4041775" cy="63976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666999"/>
            <a:ext cx="4041775" cy="34591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D7F66C1-0E65-4BA1-8D79-DB45E48961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7F30EDC-C555-4E00-917B-77B3CDFD0B8F}" type="datetime1">
              <a:rPr lang="en-US" altLang="en-US"/>
              <a:pPr/>
              <a:t>03/10/2025</a:t>
            </a:fld>
            <a:endParaRPr lang="en-US" altLang="en-US" sz="1400">
              <a:latin typeface="Times" panose="02020603050405020304" pitchFamily="18" charset="0"/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3EAFE63-8D4B-498E-87A6-8B6BD1F3815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3CF9C3A-FE34-4BC0-A23E-222A9DA9E69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8434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4C77294-5027-4AD8-ABBE-C95B64468A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9F269E1-A59D-429A-8427-5794DC2C84D2}" type="datetime1">
              <a:rPr lang="en-US" altLang="en-US"/>
              <a:pPr/>
              <a:t>03/10/2025</a:t>
            </a:fld>
            <a:endParaRPr lang="en-US" altLang="en-US" sz="1400">
              <a:latin typeface="Times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29785A-ACC5-48E0-A52D-8361E679367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296B70B-75B8-4F3A-86F4-8D681F59204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36710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7984F1-9055-4B66-936D-7C2C8F1A86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03A7D63-8670-419F-A95C-A364BE063C3C}" type="datetime1">
              <a:rPr lang="en-US" altLang="en-US"/>
              <a:pPr/>
              <a:t>03/10/2025</a:t>
            </a:fld>
            <a:endParaRPr lang="en-US" altLang="en-US" sz="1400">
              <a:latin typeface="Times" panose="020206030504050203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2D22CD1-16D4-47AE-BA9C-C7BBB9A9C20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EBCB428-92EA-4C9D-8C72-ACCB9094C66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10744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7640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762000"/>
            <a:ext cx="5111750" cy="53641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819400"/>
            <a:ext cx="3008313" cy="33067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0D2035-5A04-46CC-9770-AF76BD2C37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0C7359D-9992-4C39-821E-7ABC0FC8907E}" type="datetime1">
              <a:rPr lang="en-US" altLang="en-US"/>
              <a:pPr/>
              <a:t>03/10/2025</a:t>
            </a:fld>
            <a:endParaRPr lang="en-US" altLang="en-US" sz="1400">
              <a:latin typeface="Times" panose="02020603050405020304" pitchFamily="18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7216E8-E6B2-467E-8A64-3AD8A328F3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9DEFCA3-4D2E-4EA9-BA57-DFCAF6F1459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82298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0" y="4800600"/>
            <a:ext cx="4840288" cy="566738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62200" y="838200"/>
            <a:ext cx="6172200" cy="3733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62200" y="5367338"/>
            <a:ext cx="4916488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73960C-9A0D-4512-83CC-1A9AEC6A07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C25E399-D48D-48AC-977B-D2AB0633D80F}" type="datetime1">
              <a:rPr lang="en-US" altLang="en-US"/>
              <a:pPr/>
              <a:t>03/10/2025</a:t>
            </a:fld>
            <a:endParaRPr lang="en-US" altLang="en-US" sz="1400">
              <a:latin typeface="Times" panose="02020603050405020304" pitchFamily="18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982244-108F-4037-8ADE-F576CC2FDD1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D964B72-CF05-4AE6-BDEB-88B6D7DDAFD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9408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" name="Rectangle 25">
            <a:extLst>
              <a:ext uri="{FF2B5EF4-FFF2-40B4-BE49-F238E27FC236}">
                <a16:creationId xmlns:a16="http://schemas.microsoft.com/office/drawing/2014/main" id="{DFEE449A-2C27-440D-B1E3-C5CD1DA8819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1828800"/>
            <a:ext cx="9144000" cy="5029200"/>
          </a:xfrm>
          <a:prstGeom prst="rect">
            <a:avLst/>
          </a:prstGeom>
          <a:gradFill flip="none" rotWithShape="1">
            <a:gsLst>
              <a:gs pos="0">
                <a:srgbClr val="D1BE93"/>
              </a:gs>
              <a:gs pos="100000">
                <a:srgbClr val="FFFFFF"/>
              </a:gs>
            </a:gsLst>
            <a:lin ang="16200000" scaled="0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051" name="Rectangle 27">
            <a:extLst>
              <a:ext uri="{FF2B5EF4-FFF2-40B4-BE49-F238E27FC236}">
                <a16:creationId xmlns:a16="http://schemas.microsoft.com/office/drawing/2014/main" id="{59DEEA20-6527-4F48-977E-8A4BD3B036F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304800"/>
            <a:ext cx="9144000" cy="1524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028" name="Rectangle 2">
            <a:extLst>
              <a:ext uri="{FF2B5EF4-FFF2-40B4-BE49-F238E27FC236}">
                <a16:creationId xmlns:a16="http://schemas.microsoft.com/office/drawing/2014/main" id="{05912671-ABE7-4CD4-BC52-C27A74F27B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905000" y="457200"/>
            <a:ext cx="6553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</a:t>
            </a:r>
          </a:p>
        </p:txBody>
      </p:sp>
      <p:sp>
        <p:nvSpPr>
          <p:cNvPr id="1029" name="Rectangle 3">
            <a:extLst>
              <a:ext uri="{FF2B5EF4-FFF2-40B4-BE49-F238E27FC236}">
                <a16:creationId xmlns:a16="http://schemas.microsoft.com/office/drawing/2014/main" id="{1E2ADDC4-A2CA-488D-BAFC-03BC5C87128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61FF2188-4DFF-4839-8C25-4C19E4EDA56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4770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Arial Narrow" panose="020B0606020202030204" pitchFamily="34" charset="0"/>
              </a:defRPr>
            </a:lvl1pPr>
          </a:lstStyle>
          <a:p>
            <a:fld id="{3E7ACE1D-DEF0-4C99-AE0B-6E8DB3CE8046}" type="datetime1">
              <a:rPr lang="en-US" altLang="en-US"/>
              <a:pPr/>
              <a:t>03/10/2025</a:t>
            </a:fld>
            <a:endParaRPr lang="en-US" altLang="en-US" sz="1400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AC6777D9-9B60-435F-92FE-AA55D094C52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770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Arial Narrow" panose="020B0606020202030204" pitchFamily="34" charset="0"/>
              </a:defRPr>
            </a:lvl1pPr>
          </a:lstStyle>
          <a:p>
            <a:fld id="{BAE1A565-AE13-45A8-B30A-9CCE4C5E09E6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38" name="Rectangle 14">
            <a:extLst>
              <a:ext uri="{FF2B5EF4-FFF2-40B4-BE49-F238E27FC236}">
                <a16:creationId xmlns:a16="http://schemas.microsoft.com/office/drawing/2014/main" id="{50960E80-F45F-4B7E-9EE2-26333E4E29A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9144000" cy="457200"/>
          </a:xfrm>
          <a:prstGeom prst="rect">
            <a:avLst/>
          </a:prstGeom>
          <a:gradFill flip="none" rotWithShape="1">
            <a:gsLst>
              <a:gs pos="0">
                <a:srgbClr val="3E8CCE">
                  <a:alpha val="56000"/>
                </a:srgbClr>
              </a:gs>
              <a:gs pos="100000">
                <a:srgbClr val="3070A5"/>
              </a:gs>
            </a:gsLst>
            <a:lin ang="0" scaled="0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pic>
        <p:nvPicPr>
          <p:cNvPr id="1033" name="Picture 26" descr="J-J-for-ltrhead-CMYK.png                                       000A3632Macintosh HD                   C343A6A5:">
            <a:extLst>
              <a:ext uri="{FF2B5EF4-FFF2-40B4-BE49-F238E27FC236}">
                <a16:creationId xmlns:a16="http://schemas.microsoft.com/office/drawing/2014/main" id="{EA40D1B0-20AB-42BA-BEED-E5FFCA1BC72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85800"/>
            <a:ext cx="1219200" cy="83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Arial"/>
          <a:ea typeface="ＭＳ Ｐゴシック" panose="020B0600070205080204" pitchFamily="34" charset="-128"/>
          <a:cs typeface="Arial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Arial" panose="020B0604020202020204" pitchFamily="34" charset="0"/>
          <a:ea typeface="ＭＳ Ｐゴシック" panose="020B0600070205080204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Arial" panose="020B0604020202020204" pitchFamily="34" charset="0"/>
          <a:ea typeface="ＭＳ Ｐゴシック" panose="020B0600070205080204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Arial" panose="020B0604020202020204" pitchFamily="34" charset="0"/>
          <a:ea typeface="ＭＳ Ｐゴシック" panose="020B0600070205080204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Arial" panose="020B0604020202020204" pitchFamily="34" charset="0"/>
          <a:ea typeface="ＭＳ Ｐゴシック" panose="020B0600070205080204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badi MT Condensed Extra Bold" pitchFamily="-65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badi MT Condensed Extra Bold" pitchFamily="-65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badi MT Condensed Extra Bold" pitchFamily="-65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badi MT Condensed Extra Bold" pitchFamily="-65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Arial"/>
          <a:ea typeface="ＭＳ Ｐゴシック" panose="020B0600070205080204" pitchFamily="34" charset="-128"/>
          <a:cs typeface="Arial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Arial"/>
          <a:ea typeface="ＭＳ Ｐゴシック" pitchFamily="-65" charset="-128"/>
          <a:cs typeface="Arial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Arial"/>
          <a:ea typeface="ＭＳ Ｐゴシック" pitchFamily="-65" charset="-128"/>
          <a:cs typeface="Arial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Arial"/>
          <a:ea typeface="ＭＳ Ｐゴシック" pitchFamily="-65" charset="-128"/>
          <a:cs typeface="Arial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Arial"/>
          <a:ea typeface="ＭＳ Ｐゴシック" pitchFamily="-65" charset="-128"/>
          <a:cs typeface="Arial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83CC5227-1C37-4592-8039-FC2134BBD4D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2819400"/>
            <a:ext cx="7772400" cy="1143000"/>
          </a:xfrm>
        </p:spPr>
        <p:txBody>
          <a:bodyPr/>
          <a:lstStyle/>
          <a:p>
            <a:br>
              <a:rPr lang="ru-RU" b="1" dirty="0">
                <a:latin typeface="Times" panose="02020603050405020304" pitchFamily="18" charset="0"/>
                <a:cs typeface="Times" panose="02020603050405020304" pitchFamily="18" charset="0"/>
              </a:rPr>
            </a:br>
            <a:br>
              <a:rPr lang="ru-RU" b="1" dirty="0">
                <a:latin typeface="Times" panose="02020603050405020304" pitchFamily="18" charset="0"/>
                <a:cs typeface="Times" panose="02020603050405020304" pitchFamily="18" charset="0"/>
              </a:rPr>
            </a:br>
            <a:r>
              <a:rPr lang="en-US" b="1" dirty="0">
                <a:latin typeface="Times" panose="02020603050405020304" pitchFamily="18" charset="0"/>
                <a:cs typeface="Times" panose="02020603050405020304" pitchFamily="18" charset="0"/>
              </a:rPr>
              <a:t>BETRAYED BY GOD</a:t>
            </a:r>
            <a:br>
              <a:rPr lang="en-US" dirty="0">
                <a:latin typeface="Times" panose="02020603050405020304" pitchFamily="18" charset="0"/>
                <a:cs typeface="Times" panose="02020603050405020304" pitchFamily="18" charset="0"/>
              </a:rPr>
            </a:br>
            <a:br>
              <a:rPr lang="ru-RU" dirty="0">
                <a:latin typeface="Times" panose="02020603050405020304" pitchFamily="18" charset="0"/>
                <a:cs typeface="Times" panose="02020603050405020304" pitchFamily="18" charset="0"/>
              </a:rPr>
            </a:br>
            <a:r>
              <a:rPr lang="en-US" b="1" dirty="0">
                <a:latin typeface="Times" panose="02020603050405020304" pitchFamily="18" charset="0"/>
                <a:cs typeface="Times" panose="02020603050405020304" pitchFamily="18" charset="0"/>
              </a:rPr>
              <a:t> </a:t>
            </a:r>
            <a:br>
              <a:rPr lang="en-US" dirty="0">
                <a:latin typeface="Times" panose="02020603050405020304" pitchFamily="18" charset="0"/>
                <a:cs typeface="Times" panose="02020603050405020304" pitchFamily="18" charset="0"/>
              </a:rPr>
            </a:br>
            <a:r>
              <a:rPr lang="en-US" b="1" dirty="0">
                <a:latin typeface="Times" panose="02020603050405020304" pitchFamily="18" charset="0"/>
                <a:cs typeface="Times" panose="02020603050405020304" pitchFamily="18" charset="0"/>
              </a:rPr>
              <a:t>© Avi Snyder</a:t>
            </a:r>
            <a:endParaRPr lang="en-US" altLang="en-US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15364" name="Rectangle 4">
            <a:extLst>
              <a:ext uri="{FF2B5EF4-FFF2-40B4-BE49-F238E27FC236}">
                <a16:creationId xmlns:a16="http://schemas.microsoft.com/office/drawing/2014/main" id="{63EA710A-9E50-477E-9825-6D54F6E2A7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6525" y="7588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pic>
        <p:nvPicPr>
          <p:cNvPr id="15365" name="Picture 7" descr="Jews for Jesus Logo#100C1C7.jpg                                0100C1BDMac OS X HD                    7C2542D6:">
            <a:extLst>
              <a:ext uri="{FF2B5EF4-FFF2-40B4-BE49-F238E27FC236}">
                <a16:creationId xmlns:a16="http://schemas.microsoft.com/office/drawing/2014/main" id="{6B050AC7-777F-4239-992D-2712D23771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09600"/>
            <a:ext cx="7772400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Rectangle 8">
            <a:extLst>
              <a:ext uri="{FF2B5EF4-FFF2-40B4-BE49-F238E27FC236}">
                <a16:creationId xmlns:a16="http://schemas.microsoft.com/office/drawing/2014/main" id="{7394A721-7BFC-4D07-918D-0BD51E42A6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325" y="6308725"/>
            <a:ext cx="9810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>
                <a:latin typeface="Times" panose="02020603050405020304" pitchFamily="18" charset="0"/>
                <a:cs typeface="Times" panose="02020603050405020304" pitchFamily="18" charset="0"/>
              </a:rPr>
              <a:t>BETRAYED BY GOD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29400" y="2600325"/>
            <a:ext cx="2133600" cy="3800475"/>
          </a:xfrm>
        </p:spPr>
        <p:txBody>
          <a:bodyPr/>
          <a:lstStyle/>
          <a:p>
            <a:pPr marL="0" indent="0" algn="ctr">
              <a:buNone/>
            </a:pPr>
            <a:r>
              <a:rPr sz="4000" b="1" i="1" dirty="0">
                <a:latin typeface="Blackadder ITC" panose="04020505051007020D02" pitchFamily="82" charset="0"/>
                <a:cs typeface="Times" panose="02020603050405020304" pitchFamily="18" charset="0"/>
              </a:rPr>
              <a:t>“Where was God </a:t>
            </a:r>
            <a:r>
              <a:rPr lang="en-US" sz="4000" b="1" i="1" dirty="0">
                <a:latin typeface="Blackadder ITC" panose="04020505051007020D02" pitchFamily="82" charset="0"/>
                <a:cs typeface="Times" panose="02020603050405020304" pitchFamily="18" charset="0"/>
              </a:rPr>
              <a:t> </a:t>
            </a:r>
            <a:r>
              <a:rPr sz="4000" b="1" i="1" dirty="0">
                <a:latin typeface="Blackadder ITC" panose="04020505051007020D02" pitchFamily="82" charset="0"/>
                <a:cs typeface="Times" panose="02020603050405020304" pitchFamily="18" charset="0"/>
              </a:rPr>
              <a:t>when </a:t>
            </a:r>
            <a:endParaRPr lang="en-US" sz="4000" b="1" i="1" dirty="0">
              <a:latin typeface="Blackadder ITC" panose="04020505051007020D02" pitchFamily="82" charset="0"/>
              <a:cs typeface="Times" panose="02020603050405020304" pitchFamily="18" charset="0"/>
            </a:endParaRPr>
          </a:p>
          <a:p>
            <a:pPr marL="0" indent="0" algn="ctr">
              <a:buNone/>
            </a:pPr>
            <a:r>
              <a:rPr sz="4000" b="1" i="1" dirty="0">
                <a:latin typeface="Blackadder ITC" panose="04020505051007020D02" pitchFamily="82" charset="0"/>
                <a:cs typeface="Times" panose="02020603050405020304" pitchFamily="18" charset="0"/>
              </a:rPr>
              <a:t>the six million </a:t>
            </a:r>
            <a:endParaRPr lang="en-US" sz="4000" b="1" i="1" dirty="0">
              <a:latin typeface="Blackadder ITC" panose="04020505051007020D02" pitchFamily="82" charset="0"/>
              <a:cs typeface="Times" panose="02020603050405020304" pitchFamily="18" charset="0"/>
            </a:endParaRPr>
          </a:p>
          <a:p>
            <a:pPr marL="0" indent="0" algn="ctr">
              <a:buNone/>
            </a:pPr>
            <a:r>
              <a:rPr sz="4000" b="1" i="1" dirty="0">
                <a:latin typeface="Blackadder ITC" panose="04020505051007020D02" pitchFamily="82" charset="0"/>
                <a:cs typeface="Times" panose="02020603050405020304" pitchFamily="18" charset="0"/>
              </a:rPr>
              <a:t>died?”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2F85FAE-BFB6-9E89-0842-065F7859CB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2600325"/>
            <a:ext cx="6096000" cy="380047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23C970D-F3B9-D5F0-2E9A-FEFC41665066}"/>
              </a:ext>
            </a:extLst>
          </p:cNvPr>
          <p:cNvSpPr txBox="1"/>
          <p:nvPr/>
        </p:nvSpPr>
        <p:spPr>
          <a:xfrm>
            <a:off x="723900" y="1953638"/>
            <a:ext cx="54102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i="1" dirty="0"/>
              <a:t>A short story:</a:t>
            </a:r>
            <a:r>
              <a:rPr lang="en-US" dirty="0"/>
              <a:t> My friend, Mr. Goldfarb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1" dirty="0">
                <a:latin typeface="Times" panose="02020603050405020304" pitchFamily="18" charset="0"/>
                <a:cs typeface="Times" panose="02020603050405020304" pitchFamily="18" charset="0"/>
              </a:rPr>
              <a:t>The cry of the prophets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5294" y="1894164"/>
            <a:ext cx="4884906" cy="4506635"/>
          </a:xfrm>
        </p:spPr>
        <p:txBody>
          <a:bodyPr/>
          <a:lstStyle/>
          <a:p>
            <a:r>
              <a:rPr sz="2000" i="1" dirty="0">
                <a:latin typeface="Times" panose="02020603050405020304" pitchFamily="18" charset="0"/>
                <a:cs typeface="Times" panose="02020603050405020304" pitchFamily="18" charset="0"/>
              </a:rPr>
              <a:t>“How long, O Lord, will I cry for help, and You will not hear?” </a:t>
            </a:r>
            <a:r>
              <a:rPr sz="2000" dirty="0">
                <a:latin typeface="Times" panose="02020603050405020304" pitchFamily="18" charset="0"/>
                <a:cs typeface="Times" panose="02020603050405020304" pitchFamily="18" charset="0"/>
              </a:rPr>
              <a:t>(Habakkuk 1:1)</a:t>
            </a:r>
          </a:p>
          <a:p>
            <a:pPr>
              <a:spcBef>
                <a:spcPts val="1200"/>
              </a:spcBef>
            </a:pPr>
            <a:r>
              <a:rPr sz="2000" i="1" dirty="0">
                <a:latin typeface="Times" panose="02020603050405020304" pitchFamily="18" charset="0"/>
                <a:cs typeface="Times" panose="02020603050405020304" pitchFamily="18" charset="0"/>
              </a:rPr>
              <a:t>“How long, O LORD? Will You forget me forever?”</a:t>
            </a:r>
            <a:r>
              <a:rPr sz="2000" dirty="0">
                <a:latin typeface="Times" panose="02020603050405020304" pitchFamily="18" charset="0"/>
                <a:cs typeface="Times" panose="02020603050405020304" pitchFamily="18" charset="0"/>
              </a:rPr>
              <a:t> (Psalm 13:1)</a:t>
            </a:r>
          </a:p>
          <a:p>
            <a:pPr>
              <a:spcBef>
                <a:spcPts val="1200"/>
              </a:spcBef>
            </a:pPr>
            <a:r>
              <a:rPr sz="2000" i="1" dirty="0">
                <a:latin typeface="Times" panose="02020603050405020304" pitchFamily="18" charset="0"/>
                <a:cs typeface="Times" panose="02020603050405020304" pitchFamily="18" charset="0"/>
              </a:rPr>
              <a:t>“My God, my God, why have You forsaken me?” </a:t>
            </a:r>
            <a:r>
              <a:rPr sz="2000" dirty="0">
                <a:latin typeface="Times" panose="02020603050405020304" pitchFamily="18" charset="0"/>
                <a:cs typeface="Times" panose="02020603050405020304" pitchFamily="18" charset="0"/>
              </a:rPr>
              <a:t>(Psalm 22:1)</a:t>
            </a:r>
          </a:p>
          <a:p>
            <a:endParaRPr sz="2000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marL="0" indent="0">
              <a:buNone/>
            </a:pPr>
            <a:r>
              <a:rPr sz="2000" b="1" dirty="0">
                <a:latin typeface="Times" panose="02020603050405020304" pitchFamily="18" charset="0"/>
                <a:cs typeface="Times" panose="02020603050405020304" pitchFamily="18" charset="0"/>
              </a:rPr>
              <a:t>The troubling question</a:t>
            </a:r>
            <a:r>
              <a:rPr lang="en-US" sz="2000" b="1" dirty="0">
                <a:latin typeface="Times" panose="02020603050405020304" pitchFamily="18" charset="0"/>
                <a:cs typeface="Times" panose="02020603050405020304" pitchFamily="18" charset="0"/>
              </a:rPr>
              <a:t>:</a:t>
            </a:r>
            <a:endParaRPr sz="2000" b="1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r>
              <a:rPr sz="2000" dirty="0">
                <a:latin typeface="Times" panose="02020603050405020304" pitchFamily="18" charset="0"/>
                <a:cs typeface="Times" panose="02020603050405020304" pitchFamily="18" charset="0"/>
              </a:rPr>
              <a:t>Why is God absent?</a:t>
            </a:r>
          </a:p>
          <a:p>
            <a:r>
              <a:rPr sz="2000" dirty="0">
                <a:latin typeface="Times" panose="02020603050405020304" pitchFamily="18" charset="0"/>
                <a:cs typeface="Times" panose="02020603050405020304" pitchFamily="18" charset="0"/>
              </a:rPr>
              <a:t>Why does He allow all the evil?</a:t>
            </a:r>
          </a:p>
        </p:txBody>
      </p:sp>
      <p:pic>
        <p:nvPicPr>
          <p:cNvPr id="1026" name="Picture 2" descr="The Cry of the Prophets—A Call to Anguish - Shane Idleman">
            <a:extLst>
              <a:ext uri="{FF2B5EF4-FFF2-40B4-BE49-F238E27FC236}">
                <a16:creationId xmlns:a16="http://schemas.microsoft.com/office/drawing/2014/main" id="{56719F53-D478-37AC-FA34-4D0B0E4E05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33"/>
          <a:stretch/>
        </p:blipFill>
        <p:spPr bwMode="auto">
          <a:xfrm>
            <a:off x="5867400" y="1934440"/>
            <a:ext cx="3048000" cy="4675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457200"/>
            <a:ext cx="6553200" cy="1066800"/>
          </a:xfrm>
        </p:spPr>
        <p:txBody>
          <a:bodyPr/>
          <a:lstStyle/>
          <a:p>
            <a:r>
              <a:rPr b="1" dirty="0">
                <a:latin typeface="Times" panose="02020603050405020304" pitchFamily="18" charset="0"/>
                <a:cs typeface="Times" panose="02020603050405020304" pitchFamily="18" charset="0"/>
              </a:rPr>
              <a:t>Four less-than-satisfying answers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>
              <a:buNone/>
            </a:pPr>
            <a:r>
              <a:rPr sz="1800" b="1" dirty="0">
                <a:latin typeface="Times" panose="02020603050405020304" pitchFamily="18" charset="0"/>
                <a:cs typeface="Times" panose="02020603050405020304" pitchFamily="18" charset="0"/>
              </a:rPr>
              <a:t>1. </a:t>
            </a:r>
            <a:r>
              <a:rPr lang="en-US" sz="1800" b="1" kern="100" dirty="0">
                <a:effectLst/>
                <a:latin typeface="Times" panose="02020603050405020304" pitchFamily="18" charset="0"/>
                <a:ea typeface="Aptos" panose="020B0004020202020204" pitchFamily="34" charset="0"/>
                <a:cs typeface="Times" panose="02020603050405020304" pitchFamily="18" charset="0"/>
              </a:rPr>
              <a:t>He allows the evil because He doesn’t exist</a:t>
            </a:r>
          </a:p>
          <a:p>
            <a:pPr marL="342900" marR="0" lvl="0" indent="-342900"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Times" panose="02020603050405020304" pitchFamily="18" charset="0"/>
                <a:ea typeface="Aptos" panose="020B0004020202020204" pitchFamily="34" charset="0"/>
                <a:cs typeface="Times" panose="02020603050405020304" pitchFamily="18" charset="0"/>
              </a:rPr>
              <a:t>The answer: God allows the evil, because there is no God to stop it</a:t>
            </a:r>
          </a:p>
          <a:p>
            <a:pPr marL="342900" marR="0" lvl="0" indent="-342900"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Times" panose="02020603050405020304" pitchFamily="18" charset="0"/>
                <a:ea typeface="Aptos" panose="020B0004020202020204" pitchFamily="34" charset="0"/>
                <a:cs typeface="Times" panose="02020603050405020304" pitchFamily="18" charset="0"/>
              </a:rPr>
              <a:t>The dilemma: </a:t>
            </a:r>
          </a:p>
          <a:p>
            <a:pPr marL="742950" marR="0" lvl="1" indent="-285750">
              <a:buFont typeface="Courier New" panose="02070309020205020404" pitchFamily="49" charset="0"/>
              <a:buChar char="o"/>
            </a:pPr>
            <a:r>
              <a:rPr lang="en-US" sz="1800" kern="100" dirty="0">
                <a:effectLst/>
                <a:latin typeface="Times" panose="02020603050405020304" pitchFamily="18" charset="0"/>
                <a:ea typeface="Aptos" panose="020B0004020202020204" pitchFamily="34" charset="0"/>
                <a:cs typeface="Times" panose="02020603050405020304" pitchFamily="18" charset="0"/>
              </a:rPr>
              <a:t>If He doesn’t exist, then we shouldn’t be so angry at Him for allowing it</a:t>
            </a:r>
          </a:p>
          <a:p>
            <a:pPr marL="742950" marR="0" lvl="1" indent="-285750">
              <a:buFont typeface="Courier New" panose="02070309020205020404" pitchFamily="49" charset="0"/>
              <a:buChar char="o"/>
            </a:pPr>
            <a:r>
              <a:rPr lang="en-US" sz="1800" kern="100" dirty="0">
                <a:effectLst/>
                <a:latin typeface="Times" panose="02020603050405020304" pitchFamily="18" charset="0"/>
                <a:ea typeface="Aptos" panose="020B0004020202020204" pitchFamily="34" charset="0"/>
                <a:cs typeface="Times" panose="02020603050405020304" pitchFamily="18" charset="0"/>
              </a:rPr>
              <a:t>We’re on our own, and we’re angry at the wind</a:t>
            </a:r>
          </a:p>
          <a:p>
            <a:pPr marL="0" indent="0">
              <a:buNone/>
            </a:pPr>
            <a:endParaRPr lang="en-US" sz="1800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marL="0" marR="0">
              <a:buNone/>
            </a:pPr>
            <a:r>
              <a:rPr sz="1800" b="1" dirty="0">
                <a:latin typeface="Times" panose="02020603050405020304" pitchFamily="18" charset="0"/>
                <a:cs typeface="Times" panose="02020603050405020304" pitchFamily="18" charset="0"/>
              </a:rPr>
              <a:t>2. </a:t>
            </a:r>
            <a:r>
              <a:rPr lang="en-US" sz="1800" b="1" kern="100" dirty="0">
                <a:effectLst/>
                <a:latin typeface="Times" panose="02020603050405020304" pitchFamily="18" charset="0"/>
                <a:ea typeface="Aptos" panose="020B0004020202020204" pitchFamily="34" charset="0"/>
                <a:cs typeface="Times" panose="02020603050405020304" pitchFamily="18" charset="0"/>
              </a:rPr>
              <a:t>He allows the evil because </a:t>
            </a:r>
            <a:r>
              <a:rPr lang="en-US" sz="1800" b="1" i="1" kern="100" dirty="0">
                <a:effectLst/>
                <a:latin typeface="Times" panose="02020603050405020304" pitchFamily="18" charset="0"/>
                <a:ea typeface="Aptos" panose="020B0004020202020204" pitchFamily="34" charset="0"/>
                <a:cs typeface="Times" panose="02020603050405020304" pitchFamily="18" charset="0"/>
              </a:rPr>
              <a:t>He</a:t>
            </a:r>
            <a:r>
              <a:rPr lang="en-US" sz="1800" b="1" kern="100" dirty="0">
                <a:effectLst/>
                <a:latin typeface="Times" panose="02020603050405020304" pitchFamily="18" charset="0"/>
                <a:ea typeface="Aptos" panose="020B0004020202020204" pitchFamily="34" charset="0"/>
                <a:cs typeface="Times" panose="02020603050405020304" pitchFamily="18" charset="0"/>
              </a:rPr>
              <a:t> is evil</a:t>
            </a:r>
          </a:p>
          <a:p>
            <a:pPr marL="342900" marR="0" lvl="0" indent="-342900"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Times" panose="02020603050405020304" pitchFamily="18" charset="0"/>
                <a:ea typeface="Aptos" panose="020B0004020202020204" pitchFamily="34" charset="0"/>
                <a:cs typeface="Times" panose="02020603050405020304" pitchFamily="18" charset="0"/>
              </a:rPr>
              <a:t>The answer: Our opening premise about God is wrong</a:t>
            </a:r>
          </a:p>
          <a:p>
            <a:pPr marL="342900" marR="0" lvl="0" indent="-342900"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Times" panose="02020603050405020304" pitchFamily="18" charset="0"/>
                <a:ea typeface="Aptos" panose="020B0004020202020204" pitchFamily="34" charset="0"/>
                <a:cs typeface="Times" panose="02020603050405020304" pitchFamily="18" charset="0"/>
              </a:rPr>
              <a:t>He’s </a:t>
            </a:r>
            <a:r>
              <a:rPr lang="en-US" sz="1800" i="1" kern="100" dirty="0">
                <a:effectLst/>
                <a:latin typeface="Times" panose="02020603050405020304" pitchFamily="18" charset="0"/>
                <a:ea typeface="Aptos" panose="020B0004020202020204" pitchFamily="34" charset="0"/>
                <a:cs typeface="Times" panose="02020603050405020304" pitchFamily="18" charset="0"/>
              </a:rPr>
              <a:t>not </a:t>
            </a:r>
            <a:r>
              <a:rPr lang="en-US" sz="1800" kern="100" dirty="0">
                <a:effectLst/>
                <a:latin typeface="Times" panose="02020603050405020304" pitchFamily="18" charset="0"/>
                <a:ea typeface="Aptos" panose="020B0004020202020204" pitchFamily="34" charset="0"/>
                <a:cs typeface="Times" panose="02020603050405020304" pitchFamily="18" charset="0"/>
              </a:rPr>
              <a:t>holy, righteous and good – He’s evil</a:t>
            </a:r>
          </a:p>
          <a:p>
            <a:pPr marL="342900" marR="0" lvl="0" indent="-342900"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Times" panose="02020603050405020304" pitchFamily="18" charset="0"/>
                <a:ea typeface="Aptos" panose="020B0004020202020204" pitchFamily="34" charset="0"/>
                <a:cs typeface="Times" panose="02020603050405020304" pitchFamily="18" charset="0"/>
              </a:rPr>
              <a:t>The dilemma: How can we, moral creatures, continue living in a world that’s governed by a malevolent force:</a:t>
            </a:r>
          </a:p>
          <a:p>
            <a:pPr marL="685800" marR="0"/>
            <a:r>
              <a:rPr lang="en-US" sz="1800" kern="100" dirty="0">
                <a:effectLst/>
                <a:latin typeface="Times" panose="02020603050405020304" pitchFamily="18" charset="0"/>
                <a:ea typeface="Aptos" panose="020B0004020202020204" pitchFamily="34" charset="0"/>
                <a:cs typeface="Times" panose="02020603050405020304" pitchFamily="18" charset="0"/>
              </a:rPr>
              <a:t>Once again, we’re on our own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457200"/>
            <a:ext cx="6553200" cy="1066800"/>
          </a:xfrm>
        </p:spPr>
        <p:txBody>
          <a:bodyPr/>
          <a:lstStyle/>
          <a:p>
            <a:r>
              <a:rPr lang="en-US" b="1" dirty="0">
                <a:latin typeface="Times" panose="02020603050405020304" pitchFamily="18" charset="0"/>
                <a:cs typeface="Times" panose="02020603050405020304" pitchFamily="18" charset="0"/>
              </a:rPr>
              <a:t>Four less-than-satisfying answers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28800"/>
            <a:ext cx="7772400" cy="3962400"/>
          </a:xfrm>
        </p:spPr>
        <p:txBody>
          <a:bodyPr/>
          <a:lstStyle/>
          <a:p>
            <a:pPr marL="0" marR="0">
              <a:spcBef>
                <a:spcPts val="0"/>
              </a:spcBef>
              <a:buNone/>
            </a:pPr>
            <a:r>
              <a:rPr lang="en-US" sz="1800" b="1" kern="100" dirty="0">
                <a:effectLst/>
                <a:latin typeface="Times" panose="02020603050405020304" pitchFamily="18" charset="0"/>
                <a:ea typeface="Aptos" panose="020B0004020202020204" pitchFamily="34" charset="0"/>
                <a:cs typeface="Times" panose="02020603050405020304" pitchFamily="18" charset="0"/>
              </a:rPr>
              <a:t>3. He allows the evil because He’s impotent</a:t>
            </a:r>
          </a:p>
          <a:p>
            <a:pPr marL="342900" marR="0" lvl="0" indent="-342900"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Times" panose="02020603050405020304" pitchFamily="18" charset="0"/>
                <a:ea typeface="Aptos" panose="020B0004020202020204" pitchFamily="34" charset="0"/>
                <a:cs typeface="Times" panose="02020603050405020304" pitchFamily="18" charset="0"/>
              </a:rPr>
              <a:t>The answer: </a:t>
            </a:r>
          </a:p>
          <a:p>
            <a:pPr marL="742950" marR="0" lvl="1" indent="-285750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800" kern="100" dirty="0">
                <a:effectLst/>
                <a:latin typeface="Times" panose="02020603050405020304" pitchFamily="18" charset="0"/>
                <a:ea typeface="Aptos" panose="020B0004020202020204" pitchFamily="34" charset="0"/>
                <a:cs typeface="Times" panose="02020603050405020304" pitchFamily="18" charset="0"/>
              </a:rPr>
              <a:t>God is a nice guy, and God is on our side</a:t>
            </a:r>
          </a:p>
          <a:p>
            <a:pPr marL="742950" marR="0" lvl="1" indent="-285750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800" kern="100" dirty="0">
                <a:effectLst/>
                <a:latin typeface="Times" panose="02020603050405020304" pitchFamily="18" charset="0"/>
                <a:ea typeface="Aptos" panose="020B0004020202020204" pitchFamily="34" charset="0"/>
                <a:cs typeface="Times" panose="02020603050405020304" pitchFamily="18" charset="0"/>
              </a:rPr>
              <a:t>But God is powerless to prevent the evil that assails us</a:t>
            </a:r>
          </a:p>
          <a:p>
            <a:pPr marL="342900" marR="0" lvl="0" indent="-342900"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Times" panose="02020603050405020304" pitchFamily="18" charset="0"/>
                <a:ea typeface="Aptos" panose="020B0004020202020204" pitchFamily="34" charset="0"/>
                <a:cs typeface="Times" panose="02020603050405020304" pitchFamily="18" charset="0"/>
              </a:rPr>
              <a:t>The dilemma: </a:t>
            </a:r>
          </a:p>
          <a:p>
            <a:pPr marL="742950" marR="0" lvl="1" indent="-285750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800" kern="100" dirty="0">
                <a:effectLst/>
                <a:latin typeface="Times" panose="02020603050405020304" pitchFamily="18" charset="0"/>
                <a:ea typeface="Aptos" panose="020B0004020202020204" pitchFamily="34" charset="0"/>
                <a:cs typeface="Times" panose="02020603050405020304" pitchFamily="18" charset="0"/>
              </a:rPr>
              <a:t>What use do we have of a God who can do nothing for us?</a:t>
            </a:r>
          </a:p>
          <a:p>
            <a:pPr marL="742950" marR="0" lvl="1" indent="-285750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800" kern="100" dirty="0">
                <a:effectLst/>
                <a:latin typeface="Times" panose="02020603050405020304" pitchFamily="18" charset="0"/>
                <a:ea typeface="Aptos" panose="020B0004020202020204" pitchFamily="34" charset="0"/>
                <a:cs typeface="Times" panose="02020603050405020304" pitchFamily="18" charset="0"/>
              </a:rPr>
              <a:t>Once again, we’re on our own</a:t>
            </a:r>
          </a:p>
          <a:p>
            <a:pPr marL="0" marR="0">
              <a:spcBef>
                <a:spcPts val="0"/>
              </a:spcBef>
              <a:buNone/>
            </a:pPr>
            <a:r>
              <a:rPr lang="en-US" sz="1800" kern="100" dirty="0">
                <a:effectLst/>
                <a:latin typeface="Times" panose="02020603050405020304" pitchFamily="18" charset="0"/>
                <a:ea typeface="Aptos" panose="020B0004020202020204" pitchFamily="34" charset="0"/>
                <a:cs typeface="Times" panose="02020603050405020304" pitchFamily="18" charset="0"/>
              </a:rPr>
              <a:t> </a:t>
            </a:r>
          </a:p>
          <a:p>
            <a:pPr marL="0" marR="0">
              <a:spcBef>
                <a:spcPts val="0"/>
              </a:spcBef>
              <a:buNone/>
            </a:pPr>
            <a:r>
              <a:rPr lang="en-US" sz="1800" b="1" kern="100" dirty="0">
                <a:effectLst/>
                <a:latin typeface="Times" panose="02020603050405020304" pitchFamily="18" charset="0"/>
                <a:ea typeface="Aptos" panose="020B0004020202020204" pitchFamily="34" charset="0"/>
                <a:cs typeface="Times" panose="02020603050405020304" pitchFamily="18" charset="0"/>
              </a:rPr>
              <a:t>4. He allows the evil because He’s indifferent</a:t>
            </a:r>
          </a:p>
          <a:p>
            <a:pPr marL="342900" marR="0" lvl="0" indent="-342900"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Times" panose="02020603050405020304" pitchFamily="18" charset="0"/>
                <a:ea typeface="Aptos" panose="020B0004020202020204" pitchFamily="34" charset="0"/>
                <a:cs typeface="Times" panose="02020603050405020304" pitchFamily="18" charset="0"/>
              </a:rPr>
              <a:t>The answer: God allows it because He doesn’t care</a:t>
            </a:r>
          </a:p>
          <a:p>
            <a:pPr marL="342900" marR="0" lvl="0" indent="-342900"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Times" panose="02020603050405020304" pitchFamily="18" charset="0"/>
                <a:ea typeface="Aptos" panose="020B0004020202020204" pitchFamily="34" charset="0"/>
                <a:cs typeface="Times" panose="02020603050405020304" pitchFamily="18" charset="0"/>
              </a:rPr>
              <a:t>The dilemma:</a:t>
            </a:r>
          </a:p>
          <a:p>
            <a:pPr marL="742950" marR="0" lvl="1" indent="-285750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800" kern="100" dirty="0">
                <a:effectLst/>
                <a:latin typeface="Times" panose="02020603050405020304" pitchFamily="18" charset="0"/>
                <a:ea typeface="Aptos" panose="020B0004020202020204" pitchFamily="34" charset="0"/>
                <a:cs typeface="Times" panose="02020603050405020304" pitchFamily="18" charset="0"/>
              </a:rPr>
              <a:t>We should become indifferent as well, but that’s really not possible </a:t>
            </a:r>
          </a:p>
          <a:p>
            <a:pPr marL="742950" marR="0" lvl="1" indent="-285750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800" kern="100" dirty="0">
                <a:effectLst/>
                <a:latin typeface="Times" panose="02020603050405020304" pitchFamily="18" charset="0"/>
                <a:ea typeface="Aptos" panose="020B0004020202020204" pitchFamily="34" charset="0"/>
                <a:cs typeface="Times" panose="02020603050405020304" pitchFamily="18" charset="0"/>
              </a:rPr>
              <a:t>Once again, we’re on our own</a:t>
            </a:r>
          </a:p>
          <a:p>
            <a:pPr marL="0" marR="0">
              <a:spcBef>
                <a:spcPts val="0"/>
              </a:spcBef>
              <a:buNone/>
            </a:pPr>
            <a:r>
              <a:rPr lang="en-US" sz="1800" kern="100" dirty="0">
                <a:effectLst/>
                <a:latin typeface="Times" panose="02020603050405020304" pitchFamily="18" charset="0"/>
                <a:ea typeface="Aptos" panose="020B0004020202020204" pitchFamily="34" charset="0"/>
                <a:cs typeface="Times" panose="02020603050405020304" pitchFamily="18" charset="0"/>
              </a:rPr>
              <a:t> </a:t>
            </a:r>
          </a:p>
          <a:p>
            <a:pPr>
              <a:spcBef>
                <a:spcPts val="0"/>
              </a:spcBef>
              <a:buNone/>
            </a:pPr>
            <a:r>
              <a:rPr lang="en-US" sz="1800" kern="100" dirty="0">
                <a:effectLst/>
                <a:latin typeface="Times" panose="02020603050405020304" pitchFamily="18" charset="0"/>
                <a:ea typeface="Aptos" panose="020B0004020202020204" pitchFamily="34" charset="0"/>
                <a:cs typeface="Times" panose="02020603050405020304" pitchFamily="18" charset="0"/>
              </a:rPr>
              <a:t>The unspeakably frightful dilemma that’s common to all these options: We are </a:t>
            </a:r>
            <a:r>
              <a:rPr lang="en-US" sz="1800" i="1" kern="100" dirty="0">
                <a:effectLst/>
                <a:latin typeface="Times" panose="02020603050405020304" pitchFamily="18" charset="0"/>
                <a:ea typeface="Aptos" panose="020B0004020202020204" pitchFamily="34" charset="0"/>
                <a:cs typeface="Times" panose="02020603050405020304" pitchFamily="18" charset="0"/>
              </a:rPr>
              <a:t>alone, </a:t>
            </a:r>
            <a:r>
              <a:rPr lang="en-US" sz="1800" kern="100" dirty="0">
                <a:effectLst/>
                <a:latin typeface="Times" panose="02020603050405020304" pitchFamily="18" charset="0"/>
                <a:ea typeface="Aptos" panose="020B0004020202020204" pitchFamily="34" charset="0"/>
                <a:cs typeface="Times" panose="02020603050405020304" pitchFamily="18" charset="0"/>
              </a:rPr>
              <a:t>with no reason for the calamities that assail us, and no recourse for getting through them.</a:t>
            </a:r>
            <a:endParaRPr sz="4000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609600"/>
            <a:ext cx="6553200" cy="914400"/>
          </a:xfrm>
        </p:spPr>
        <p:txBody>
          <a:bodyPr wrap="square" anchor="ctr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3200" b="1" dirty="0">
                <a:latin typeface="Times" panose="02020603050405020304" pitchFamily="18" charset="0"/>
                <a:cs typeface="Times" panose="02020603050405020304" pitchFamily="18" charset="0"/>
              </a:rPr>
              <a:t>A more comforting and plausible explanation</a:t>
            </a:r>
          </a:p>
        </p:txBody>
      </p:sp>
      <p:pic>
        <p:nvPicPr>
          <p:cNvPr id="2050" name="Picture 2" descr="210+ Silhouette Of A Man Reading Bible Stock Photos, Pictures &amp;  Royalty-Free Images - iStock">
            <a:extLst>
              <a:ext uri="{FF2B5EF4-FFF2-40B4-BE49-F238E27FC236}">
                <a16:creationId xmlns:a16="http://schemas.microsoft.com/office/drawing/2014/main" id="{F7163335-FB9F-8BF2-3ECB-F4029FD592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8" r="37117" b="3"/>
          <a:stretch/>
        </p:blipFill>
        <p:spPr bwMode="auto">
          <a:xfrm>
            <a:off x="685800" y="1981200"/>
            <a:ext cx="3810000" cy="4114800"/>
          </a:xfrm>
          <a:prstGeom prst="rect">
            <a:avLst/>
          </a:prstGeom>
          <a:solidFill>
            <a:srgbClr val="FFFFFF"/>
          </a:solidFill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800599" y="1981200"/>
            <a:ext cx="3810000" cy="4114800"/>
          </a:xfrm>
        </p:spPr>
        <p:txBody>
          <a:bodyPr wrap="square" anchor="t">
            <a:no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2100" b="1" dirty="0">
                <a:latin typeface="Times" panose="02020603050405020304" pitchFamily="18" charset="0"/>
                <a:cs typeface="Times" panose="02020603050405020304" pitchFamily="18" charset="0"/>
              </a:rPr>
              <a:t>God does exist, and we are never alone.</a:t>
            </a:r>
          </a:p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en-US" sz="2100" dirty="0">
                <a:latin typeface="Times" panose="02020603050405020304" pitchFamily="18" charset="0"/>
                <a:cs typeface="Times" panose="02020603050405020304" pitchFamily="18" charset="0"/>
              </a:rPr>
              <a:t>He </a:t>
            </a:r>
            <a:r>
              <a:rPr lang="en-US" sz="2100" i="1" dirty="0">
                <a:latin typeface="Times" panose="02020603050405020304" pitchFamily="18" charset="0"/>
                <a:cs typeface="Times" panose="02020603050405020304" pitchFamily="18" charset="0"/>
              </a:rPr>
              <a:t>is</a:t>
            </a:r>
            <a:r>
              <a:rPr lang="en-US" sz="2100" dirty="0">
                <a:latin typeface="Times" panose="02020603050405020304" pitchFamily="18" charset="0"/>
                <a:cs typeface="Times" panose="02020603050405020304" pitchFamily="18" charset="0"/>
              </a:rPr>
              <a:t> holy, righteous, and good.</a:t>
            </a:r>
          </a:p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en-US" sz="2100" dirty="0">
                <a:latin typeface="Times" panose="02020603050405020304" pitchFamily="18" charset="0"/>
                <a:cs typeface="Times" panose="02020603050405020304" pitchFamily="18" charset="0"/>
              </a:rPr>
              <a:t>He has reasons for His seeming silence</a:t>
            </a:r>
            <a:r>
              <a:rPr lang="en-US" sz="2100" kern="100" dirty="0">
                <a:effectLst/>
                <a:latin typeface="Times" panose="02020603050405020304" pitchFamily="18" charset="0"/>
                <a:ea typeface="Aptos" panose="020B0004020202020204" pitchFamily="34" charset="0"/>
                <a:cs typeface="Times" panose="02020603050405020304" pitchFamily="18" charset="0"/>
              </a:rPr>
              <a:t> and absence</a:t>
            </a:r>
            <a:r>
              <a:rPr lang="en-US" sz="2100" dirty="0">
                <a:latin typeface="Times" panose="02020603050405020304" pitchFamily="18" charset="0"/>
                <a:cs typeface="Times" panose="02020603050405020304" pitchFamily="18" charset="0"/>
              </a:rPr>
              <a:t>.</a:t>
            </a:r>
          </a:p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en-US" sz="2100" kern="100" dirty="0">
                <a:effectLst/>
                <a:latin typeface="Times" panose="02020603050405020304" pitchFamily="18" charset="0"/>
                <a:ea typeface="Aptos" panose="020B0004020202020204" pitchFamily="34" charset="0"/>
                <a:cs typeface="Times" panose="02020603050405020304" pitchFamily="18" charset="0"/>
              </a:rPr>
              <a:t>Some of those answers, we </a:t>
            </a:r>
            <a:r>
              <a:rPr lang="en-US" sz="2100" i="1" kern="100" dirty="0">
                <a:effectLst/>
                <a:latin typeface="Times" panose="02020603050405020304" pitchFamily="18" charset="0"/>
                <a:ea typeface="Aptos" panose="020B0004020202020204" pitchFamily="34" charset="0"/>
                <a:cs typeface="Times" panose="02020603050405020304" pitchFamily="18" charset="0"/>
              </a:rPr>
              <a:t>can </a:t>
            </a:r>
            <a:r>
              <a:rPr lang="en-US" sz="2100" kern="100" dirty="0">
                <a:effectLst/>
                <a:latin typeface="Times" panose="02020603050405020304" pitchFamily="18" charset="0"/>
                <a:ea typeface="Aptos" panose="020B0004020202020204" pitchFamily="34" charset="0"/>
                <a:cs typeface="Times" panose="02020603050405020304" pitchFamily="18" charset="0"/>
              </a:rPr>
              <a:t>discern and comprehend</a:t>
            </a:r>
            <a:r>
              <a:rPr lang="en-US" sz="2100" dirty="0">
                <a:latin typeface="Times" panose="02020603050405020304" pitchFamily="18" charset="0"/>
                <a:cs typeface="Times" panose="02020603050405020304" pitchFamily="18" charset="0"/>
              </a:rPr>
              <a:t>.</a:t>
            </a:r>
          </a:p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en-US" sz="2100" kern="100" dirty="0">
                <a:effectLst/>
                <a:latin typeface="Times" panose="02020603050405020304" pitchFamily="18" charset="0"/>
                <a:ea typeface="Aptos" panose="020B0004020202020204" pitchFamily="34" charset="0"/>
                <a:cs typeface="Times" panose="02020603050405020304" pitchFamily="18" charset="0"/>
              </a:rPr>
              <a:t>Once the heart has been calmed, </a:t>
            </a:r>
            <a:r>
              <a:rPr lang="en-US" sz="2100" i="1" kern="100" dirty="0">
                <a:effectLst/>
                <a:latin typeface="Times" panose="02020603050405020304" pitchFamily="18" charset="0"/>
                <a:ea typeface="Aptos" panose="020B0004020202020204" pitchFamily="34" charset="0"/>
                <a:cs typeface="Times" panose="02020603050405020304" pitchFamily="18" charset="0"/>
              </a:rPr>
              <a:t>then </a:t>
            </a:r>
            <a:r>
              <a:rPr lang="en-US" sz="2100" kern="100" dirty="0">
                <a:effectLst/>
                <a:latin typeface="Times" panose="02020603050405020304" pitchFamily="18" charset="0"/>
                <a:ea typeface="Aptos" panose="020B0004020202020204" pitchFamily="34" charset="0"/>
                <a:cs typeface="Times" panose="02020603050405020304" pitchFamily="18" charset="0"/>
              </a:rPr>
              <a:t>explanations can be offered; for example</a:t>
            </a:r>
            <a:r>
              <a:rPr lang="en-US" sz="2100" dirty="0">
                <a:latin typeface="Times" panose="02020603050405020304" pitchFamily="18" charset="0"/>
                <a:cs typeface="Times" panose="02020603050405020304" pitchFamily="18" charset="0"/>
              </a:rPr>
              <a:t>…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609600"/>
            <a:ext cx="6553200" cy="914400"/>
          </a:xfrm>
        </p:spPr>
        <p:txBody>
          <a:bodyPr wrap="square" anchor="ctr">
            <a:normAutofit/>
          </a:bodyPr>
          <a:lstStyle/>
          <a:p>
            <a:r>
              <a:rPr lang="en-US" b="1"/>
              <a:t>Reasons God allows suffering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8001000" cy="3962400"/>
          </a:xfrm>
        </p:spPr>
        <p:txBody>
          <a:bodyPr wrap="square" anchor="t">
            <a:normAutofit/>
          </a:bodyPr>
          <a:lstStyle/>
          <a:p>
            <a:pPr marL="0" marR="0">
              <a:lnSpc>
                <a:spcPct val="90000"/>
              </a:lnSpc>
              <a:buNone/>
            </a:pPr>
            <a:r>
              <a:rPr lang="en-US" sz="1800" b="1" i="1" kern="100" dirty="0">
                <a:effectLst/>
                <a:latin typeface="Times" panose="02020603050405020304" pitchFamily="18" charset="0"/>
                <a:cs typeface="Times" panose="02020603050405020304" pitchFamily="18" charset="0"/>
              </a:rPr>
              <a:t>He allows the evil in order to capture our attention</a:t>
            </a:r>
          </a:p>
          <a:p>
            <a:pPr marL="548640" marR="0" lvl="0" indent="-342900">
              <a:lnSpc>
                <a:spcPct val="90000"/>
              </a:lnSpc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Times" panose="02020603050405020304" pitchFamily="18" charset="0"/>
                <a:cs typeface="Times" panose="02020603050405020304" pitchFamily="18" charset="0"/>
              </a:rPr>
              <a:t>Deut. 8:11-14; Prov. 1:25-26</a:t>
            </a:r>
          </a:p>
          <a:p>
            <a:pPr marL="0" marR="0">
              <a:lnSpc>
                <a:spcPct val="90000"/>
              </a:lnSpc>
              <a:buNone/>
            </a:pPr>
            <a:r>
              <a:rPr lang="en-US" sz="1800" kern="100" dirty="0">
                <a:effectLst/>
                <a:latin typeface="Times" panose="02020603050405020304" pitchFamily="18" charset="0"/>
                <a:cs typeface="Times" panose="02020603050405020304" pitchFamily="18" charset="0"/>
              </a:rPr>
              <a:t> </a:t>
            </a:r>
          </a:p>
          <a:p>
            <a:pPr marL="0" marR="0">
              <a:lnSpc>
                <a:spcPct val="90000"/>
              </a:lnSpc>
              <a:buNone/>
            </a:pPr>
            <a:r>
              <a:rPr lang="en-US" sz="1800" b="1" i="1" kern="100" dirty="0">
                <a:effectLst/>
                <a:latin typeface="Times" panose="02020603050405020304" pitchFamily="18" charset="0"/>
                <a:cs typeface="Times" panose="02020603050405020304" pitchFamily="18" charset="0"/>
              </a:rPr>
              <a:t>He allows the evil, because we’ve walked away</a:t>
            </a:r>
          </a:p>
          <a:p>
            <a:pPr marL="548640" marR="0" lvl="0" indent="-342900">
              <a:lnSpc>
                <a:spcPct val="90000"/>
              </a:lnSpc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Times" panose="02020603050405020304" pitchFamily="18" charset="0"/>
                <a:cs typeface="Times" panose="02020603050405020304" pitchFamily="18" charset="0"/>
              </a:rPr>
              <a:t>Psalm 81:12; Rom. 1:24, 26, 28</a:t>
            </a:r>
          </a:p>
          <a:p>
            <a:pPr marL="0" marR="0">
              <a:lnSpc>
                <a:spcPct val="90000"/>
              </a:lnSpc>
              <a:buNone/>
            </a:pPr>
            <a:r>
              <a:rPr lang="en-US" sz="1800" kern="100" dirty="0">
                <a:effectLst/>
                <a:latin typeface="Times" panose="02020603050405020304" pitchFamily="18" charset="0"/>
                <a:cs typeface="Times" panose="02020603050405020304" pitchFamily="18" charset="0"/>
              </a:rPr>
              <a:t> </a:t>
            </a:r>
          </a:p>
          <a:p>
            <a:pPr marL="0" marR="0">
              <a:lnSpc>
                <a:spcPct val="90000"/>
              </a:lnSpc>
              <a:buNone/>
            </a:pPr>
            <a:r>
              <a:rPr lang="en-US" sz="1800" b="1" i="1" kern="100" dirty="0">
                <a:effectLst/>
                <a:latin typeface="Times" panose="02020603050405020304" pitchFamily="18" charset="0"/>
                <a:cs typeface="Times" panose="02020603050405020304" pitchFamily="18" charset="0"/>
              </a:rPr>
              <a:t>He allows the evil, because He’s architecting a </a:t>
            </a:r>
          </a:p>
          <a:p>
            <a:pPr marL="0" marR="0">
              <a:lnSpc>
                <a:spcPct val="90000"/>
              </a:lnSpc>
              <a:buNone/>
            </a:pPr>
            <a:r>
              <a:rPr lang="en-US" sz="1800" b="1" i="1" kern="100" dirty="0">
                <a:effectLst/>
                <a:latin typeface="Times" panose="02020603050405020304" pitchFamily="18" charset="0"/>
                <a:cs typeface="Times" panose="02020603050405020304" pitchFamily="18" charset="0"/>
              </a:rPr>
              <a:t>      greater good</a:t>
            </a:r>
          </a:p>
          <a:p>
            <a:pPr marL="548640" marR="0" lvl="0" indent="-342900">
              <a:lnSpc>
                <a:spcPct val="90000"/>
              </a:lnSpc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Times" panose="02020603050405020304" pitchFamily="18" charset="0"/>
                <a:cs typeface="Times" panose="02020603050405020304" pitchFamily="18" charset="0"/>
              </a:rPr>
              <a:t>Luke 24:25-26</a:t>
            </a:r>
          </a:p>
          <a:p>
            <a:pPr marL="0" marR="0">
              <a:lnSpc>
                <a:spcPct val="90000"/>
              </a:lnSpc>
              <a:buNone/>
            </a:pPr>
            <a:r>
              <a:rPr lang="en-US" sz="1800" kern="100" dirty="0">
                <a:effectLst/>
                <a:latin typeface="Times" panose="02020603050405020304" pitchFamily="18" charset="0"/>
                <a:cs typeface="Times" panose="02020603050405020304" pitchFamily="18" charset="0"/>
              </a:rPr>
              <a:t> </a:t>
            </a:r>
          </a:p>
          <a:p>
            <a:pPr marL="0" marR="0">
              <a:lnSpc>
                <a:spcPct val="90000"/>
              </a:lnSpc>
              <a:buNone/>
            </a:pPr>
            <a:r>
              <a:rPr lang="en-US" sz="1800" b="1" i="1" kern="100" dirty="0">
                <a:effectLst/>
                <a:latin typeface="Times" panose="02020603050405020304" pitchFamily="18" charset="0"/>
                <a:cs typeface="Times" panose="02020603050405020304" pitchFamily="18" charset="0"/>
              </a:rPr>
              <a:t>He allows the evil, because He’s waiting for us to </a:t>
            </a:r>
          </a:p>
          <a:p>
            <a:pPr marL="0" marR="0">
              <a:lnSpc>
                <a:spcPct val="90000"/>
              </a:lnSpc>
              <a:buNone/>
            </a:pPr>
            <a:r>
              <a:rPr lang="en-US" sz="1800" b="1" i="1" kern="100" dirty="0">
                <a:latin typeface="Times" panose="02020603050405020304" pitchFamily="18" charset="0"/>
                <a:cs typeface="Times" panose="02020603050405020304" pitchFamily="18" charset="0"/>
              </a:rPr>
              <a:t>      </a:t>
            </a:r>
            <a:r>
              <a:rPr lang="en-US" sz="1800" b="1" i="1" kern="100" dirty="0">
                <a:effectLst/>
                <a:latin typeface="Times" panose="02020603050405020304" pitchFamily="18" charset="0"/>
                <a:cs typeface="Times" panose="02020603050405020304" pitchFamily="18" charset="0"/>
              </a:rPr>
              <a:t>come to our senses and repent</a:t>
            </a:r>
          </a:p>
          <a:p>
            <a:pPr marL="548640" marR="0" lvl="0" indent="-342900">
              <a:lnSpc>
                <a:spcPct val="90000"/>
              </a:lnSpc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Times" panose="02020603050405020304" pitchFamily="18" charset="0"/>
                <a:cs typeface="Times" panose="02020603050405020304" pitchFamily="18" charset="0"/>
              </a:rPr>
              <a:t>2 Peter 3:9</a:t>
            </a:r>
          </a:p>
        </p:txBody>
      </p:sp>
      <p:pic>
        <p:nvPicPr>
          <p:cNvPr id="3074" name="Picture 2" descr="Reading Without Seeing: How Not to Study the Bible | Desiring God">
            <a:extLst>
              <a:ext uri="{FF2B5EF4-FFF2-40B4-BE49-F238E27FC236}">
                <a16:creationId xmlns:a16="http://schemas.microsoft.com/office/drawing/2014/main" id="{FF4A2444-BA8C-9391-546B-334D1B89E6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3" r="44783"/>
          <a:stretch/>
        </p:blipFill>
        <p:spPr bwMode="auto">
          <a:xfrm>
            <a:off x="5638800" y="2094689"/>
            <a:ext cx="3200400" cy="3848911"/>
          </a:xfrm>
          <a:prstGeom prst="rect">
            <a:avLst/>
          </a:prstGeom>
          <a:solidFill>
            <a:srgbClr val="FFFFFF"/>
          </a:solidFill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1" dirty="0">
                <a:latin typeface="Times" panose="02020603050405020304" pitchFamily="18" charset="0"/>
                <a:cs typeface="Times" panose="02020603050405020304" pitchFamily="18" charset="0"/>
              </a:rPr>
              <a:t>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marR="0" lvl="0" indent="-342900" rtl="0">
              <a:buFont typeface="Symbol" panose="05050102010706020507" pitchFamily="18" charset="2"/>
              <a:buChar char=""/>
            </a:pPr>
            <a:r>
              <a:rPr lang="en-US" sz="2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Coming back to Mr. Goldfarb</a:t>
            </a:r>
          </a:p>
          <a:p>
            <a:pPr marL="342900" marR="0" lvl="0" indent="-342900">
              <a:buFont typeface="Symbol" panose="05050102010706020507" pitchFamily="18" charset="2"/>
              <a:buChar char=""/>
            </a:pPr>
            <a:r>
              <a:rPr lang="en-US" sz="2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What the death of the 6,000, proves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1752600" y="3086911"/>
            <a:ext cx="6553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/>
                <a:ea typeface="ＭＳ Ｐゴシック" panose="020B0600070205080204" pitchFamily="34" charset="-128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badi MT Condensed Extra Bold" pitchFamily="-65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badi MT Condensed Extra Bold" pitchFamily="-65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badi MT Condensed Extra Bold" pitchFamily="-65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badi MT Condensed Extra Bold" pitchFamily="-65" charset="0"/>
              </a:defRPr>
            </a:lvl9pPr>
          </a:lstStyle>
          <a:p>
            <a:r>
              <a:rPr lang="en-US" b="1" kern="0" dirty="0">
                <a:latin typeface="Times" panose="02020603050405020304" pitchFamily="18" charset="0"/>
                <a:cs typeface="Times" panose="02020603050405020304" pitchFamily="18" charset="0"/>
              </a:rPr>
              <a:t>Contact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990600" y="4114800"/>
            <a:ext cx="76200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/>
                <a:ea typeface="ＭＳ Ｐゴシック" panose="020B0600070205080204" pitchFamily="34" charset="-128"/>
                <a:cs typeface="Arial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/>
                <a:ea typeface="ＭＳ Ｐゴシック" pitchFamily="-65" charset="-128"/>
                <a:cs typeface="Arial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Arial"/>
                <a:ea typeface="ＭＳ Ｐゴシック" pitchFamily="-65" charset="-128"/>
                <a:cs typeface="Arial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Arial"/>
                <a:ea typeface="ＭＳ Ｐゴシック" pitchFamily="-65" charset="-128"/>
                <a:cs typeface="Arial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/>
                <a:ea typeface="ＭＳ Ｐゴシック" pitchFamily="-65" charset="-128"/>
                <a:cs typeface="Arial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9pPr>
          </a:lstStyle>
          <a:p>
            <a:pPr marL="0" indent="0">
              <a:buNone/>
            </a:pPr>
            <a:r>
              <a:rPr lang="en-US" sz="2400" kern="0" dirty="0">
                <a:latin typeface="Times" panose="02020603050405020304" pitchFamily="18" charset="0"/>
                <a:cs typeface="Times" panose="02020603050405020304" pitchFamily="18" charset="0"/>
              </a:rPr>
              <a:t>Avi Snyder</a:t>
            </a:r>
          </a:p>
          <a:p>
            <a:pPr marL="0" indent="0">
              <a:buNone/>
            </a:pPr>
            <a:r>
              <a:rPr lang="en-US" sz="2400" kern="0" dirty="0">
                <a:latin typeface="Times" panose="02020603050405020304" pitchFamily="18" charset="0"/>
                <a:cs typeface="Times" panose="02020603050405020304" pitchFamily="18" charset="0"/>
              </a:rPr>
              <a:t>Jews for Jesus</a:t>
            </a:r>
          </a:p>
          <a:p>
            <a:pPr marL="0" indent="0">
              <a:buNone/>
            </a:pPr>
            <a:r>
              <a:rPr lang="en-US" sz="2400" kern="0" dirty="0">
                <a:latin typeface="Times" panose="02020603050405020304" pitchFamily="18" charset="0"/>
                <a:cs typeface="Times" panose="02020603050405020304" pitchFamily="18" charset="0"/>
              </a:rPr>
              <a:t>WhatsApp: +1-423-284-5217</a:t>
            </a:r>
          </a:p>
          <a:p>
            <a:pPr marL="0" indent="0">
              <a:buNone/>
            </a:pPr>
            <a:r>
              <a:rPr lang="en-US" sz="2400" kern="0" dirty="0">
                <a:latin typeface="Times" panose="02020603050405020304" pitchFamily="18" charset="0"/>
                <a:cs typeface="Times" panose="02020603050405020304" pitchFamily="18" charset="0"/>
              </a:rPr>
              <a:t>Email: </a:t>
            </a:r>
            <a:r>
              <a:rPr lang="en-US" sz="2400" u="sng" kern="0" dirty="0">
                <a:solidFill>
                  <a:srgbClr val="3070A5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avi.snyder@jewsforjesus.org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0838B68-8A12-4A9A-9A1E-6600471539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55E7FF9-2DF1-F1F7-29B2-6DEECD3C2F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badi MT Condensed Extra Bold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65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2709</TotalTime>
  <Words>545</Words>
  <Application>Microsoft Office PowerPoint</Application>
  <PresentationFormat>On-screen Show (4:3)</PresentationFormat>
  <Paragraphs>70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Abadi MT Condensed Extra Bold</vt:lpstr>
      <vt:lpstr>Arial</vt:lpstr>
      <vt:lpstr>Arial Narrow</vt:lpstr>
      <vt:lpstr>Blackadder ITC</vt:lpstr>
      <vt:lpstr>Courier New</vt:lpstr>
      <vt:lpstr>Symbol</vt:lpstr>
      <vt:lpstr>Times</vt:lpstr>
      <vt:lpstr>Times New Roman</vt:lpstr>
      <vt:lpstr>Blank Presentation</vt:lpstr>
      <vt:lpstr>  BETRAYED BY GOD    © Avi Snyder</vt:lpstr>
      <vt:lpstr>BETRAYED BY GOD</vt:lpstr>
      <vt:lpstr>The cry of the prophets</vt:lpstr>
      <vt:lpstr>Four less-than-satisfying answers</vt:lpstr>
      <vt:lpstr>Four less-than-satisfying answers</vt:lpstr>
      <vt:lpstr>A more comforting and plausible explanation</vt:lpstr>
      <vt:lpstr>Reasons God allows suffering</vt:lpstr>
      <vt:lpstr>Conclusion</vt:lpstr>
      <vt:lpstr>PowerPoint Presentation</vt:lpstr>
    </vt:vector>
  </TitlesOfParts>
  <Company>Jews For Jesus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Paige Saunders</dc:creator>
  <cp:lastModifiedBy>Irina Orf</cp:lastModifiedBy>
  <cp:revision>58</cp:revision>
  <dcterms:created xsi:type="dcterms:W3CDTF">2008-08-29T16:42:29Z</dcterms:created>
  <dcterms:modified xsi:type="dcterms:W3CDTF">2025-03-11T17:34:53Z</dcterms:modified>
</cp:coreProperties>
</file>