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1pPr>
    <a:lvl2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2pPr>
    <a:lvl3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3pPr>
    <a:lvl4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4pPr>
    <a:lvl5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5pPr>
    <a:lvl6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6pPr>
    <a:lvl7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7pPr>
    <a:lvl8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8pPr>
    <a:lvl9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AC9C88"/>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25400" cap="flat">
              <a:solidFill>
                <a:srgbClr val="AC9C88"/>
              </a:solidFill>
              <a:prstDash val="solid"/>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25400" cap="flat">
              <a:solidFill>
                <a:srgbClr val="AC9C88"/>
              </a:solidFill>
              <a:prstDash val="solid"/>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68"/>
  </p:normalViewPr>
  <p:slideViewPr>
    <p:cSldViewPr snapToGrid="0">
      <p:cViewPr varScale="1">
        <p:scale>
          <a:sx n="26" d="100"/>
          <a:sy n="26" d="100"/>
        </p:scale>
        <p:origin x="69" y="2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xfrm>
            <a:off x="1143000" y="685800"/>
            <a:ext cx="4572000" cy="3429000"/>
          </a:xfrm>
          <a:prstGeom prst="rect">
            <a:avLst/>
          </a:prstGeom>
        </p:spPr>
        <p:txBody>
          <a:bodyPr/>
          <a:lstStyle/>
          <a:p>
            <a:endParaRPr/>
          </a:p>
        </p:txBody>
      </p:sp>
      <p:sp>
        <p:nvSpPr>
          <p:cNvPr id="141" name="Shape 14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nversantfaith.com/2012/05/04/the-history-of-liar-lunatic-lord-trilemm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t>May 4, 2012 by Kyle Barton THE HISTORY OF THE LIAR, LUNATIC, LORD TRILEMMA</a:t>
            </a:r>
            <a:br/>
            <a:r>
              <a:rPr u="sng">
                <a:hlinkClick r:id="rId3"/>
              </a:rPr>
              <a:t>https://conversantfaith.com/2012/05/04/the-history-of-liar-lunatic-lord-trilemma/</a:t>
            </a:r>
            <a:r>
              <a:t> </a:t>
            </a:r>
          </a:p>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381000" y="685800"/>
            <a:ext cx="6096000" cy="3429000"/>
          </a:xfrm>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r>
              <a:t>•	</a:t>
            </a:r>
            <a:r>
              <a:rPr b="1"/>
              <a:t>"Not a stand-alone argument.” </a:t>
            </a:r>
            <a:r>
              <a:t>The argument as such does not exclude other possibilities.  No one can seriously regard Jesus as just a great moral teacher, like say BUDDHA or GANDHI. In Lewis’ own words: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xfrm>
            <a:off x="381000" y="685800"/>
            <a:ext cx="6096000" cy="3429000"/>
          </a:xfrm>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t>Note: Lewis refers to “pericope adulterae” (John 7:53-8:11) which is not found in best and earlies manuscripts and in some manuscripts, it is found in other places (after John 7:36, John 21:25, and even Luke 21:38). There is a consensus among scholars, evangelicals as well, that the pericope is not original to John’s Gospel. Question to ponder: How might this weaken Lewis’ argument against Jesus Legend?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t>* Premise #1 is not (necessarily) presuming belief in the inerrant Scriptrure. According to reportage model (Lydia MacGrew), Gospels as Eyewitness testimony (Richard Bauckham) or by mainstream historical critical scholarship (e.g. Mark+Q-source: Son of Man -sayings; parable of the King [God] preparing wedding feast for his son [Jesus]).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t>Henry Parry Liddon (1829–1890), also known as H. P. Liddon, was an English theologian. From 1870 to 1882, he was Dean Ireland's Professor of the Exegesis of Holy Scripture at the University of Oxford.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p>
            <a:r>
              <a:t>Died 1928 - Sermon : R. A. Torrey, Some Reasons Why I Believe The Bible To Be The Word of God (1918)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r>
              <a:t>Died 1928 - Sermon : R. A. Torrey, Some Reasons Why I Believe The Bible To Be The Word of God (1918)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xfrm>
            <a:off x="381000" y="685800"/>
            <a:ext cx="6096000" cy="3429000"/>
          </a:xfrm>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r>
              <a:t>Died 1928 - Sermon : R. A. Torrey, Some Reasons Why I Believe The Bible To Be The Word of God (1918)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xfrm>
            <a:off x="381000" y="685800"/>
            <a:ext cx="6096000" cy="3429000"/>
          </a:xfrm>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t>Hitchens 2007 God is not great!</a:t>
            </a:r>
          </a:p>
          <a:p>
            <a:endParaRPr/>
          </a:p>
          <a:p>
            <a:r>
              <a:t>It is worth noting that Lewis assumes without any solid evidence/evidence that Jesus really was a 'historical person'. But let's go. He deserves some credit for accepting the logic and morality of what he has just stated.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t>Kari Kuula, At Home in Christianity (2012) p. 163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t>Jesus himself was sincere, but wrong. Believed everything that Christians later attributed to him, but it's just not true? He was, by the way, intelligent, rational and even wise. LUNATIC</a:t>
            </a:r>
          </a:p>
          <a:p>
            <a:r>
              <a:t>Lying for a good cause. Jesus was lying ("a modified truth"), but he meant well. Children are told about Santa Claus. "He may have been a liar, but not in a bad way."  LIAR. A good moral teacher?</a:t>
            </a:r>
          </a:p>
          <a:p>
            <a:r>
              <a:t>Authority. He said he was the Son of God because that's how people took him seriously. LIAR</a:t>
            </a:r>
          </a:p>
          <a:p>
            <a:r>
              <a:t>Visionary cult leader. Even today there are "crazy" visionary cult leaders with lots of followers. DELUSIONAL</a:t>
            </a:r>
          </a:p>
          <a:p>
            <a:r>
              <a:t>Benign insanity, not clinical. In progressive Christianity, Jesus is considered radical. Radicals are not always understood and their wisdom is only realised later. LUNATIC</a:t>
            </a:r>
          </a:p>
          <a:p>
            <a:r>
              <a:t>Jesus was a "politician". He was politically astute and set himself against the Roman emperors. LIAR</a:t>
            </a:r>
          </a:p>
          <a:p>
            <a:r>
              <a:t>Even Jesus' contemporaries didn't believe everything he said, but thought he was out of his mind. LUNATI LIAR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381000" y="685800"/>
            <a:ext cx="6096000" cy="3429000"/>
          </a:xfrm>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t>•	</a:t>
            </a:r>
            <a:r>
              <a:rPr b="1"/>
              <a:t>"Not a stand-alone argument.” </a:t>
            </a:r>
            <a:r>
              <a:t>The argument as such does not exclude other possibilities.  No one can seriously regard Jesus as just a great moral teacher, like say BUDDHA or GANDHI. In Lewis’ own words: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Nimi">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Otsikkoteksti"/>
          <p:cNvSpPr txBox="1">
            <a:spLocks noGrp="1"/>
          </p:cNvSpPr>
          <p:nvPr>
            <p:ph type="title"/>
          </p:nvPr>
        </p:nvSpPr>
        <p:spPr>
          <a:xfrm>
            <a:off x="2374900" y="2730500"/>
            <a:ext cx="19621500" cy="4216400"/>
          </a:xfrm>
          <a:prstGeom prst="rect">
            <a:avLst/>
          </a:prstGeom>
        </p:spPr>
        <p:txBody>
          <a:bodyPr anchor="b"/>
          <a:lstStyle>
            <a:lvl1pPr>
              <a:defRPr sz="9000" spc="-180"/>
            </a:lvl1pPr>
          </a:lstStyle>
          <a:p>
            <a:r>
              <a:t>Otsikkoteksti</a:t>
            </a:r>
          </a:p>
        </p:txBody>
      </p:sp>
      <p:sp>
        <p:nvSpPr>
          <p:cNvPr id="12" name="Leipätekstin taso yksi…"/>
          <p:cNvSpPr txBox="1">
            <a:spLocks noGrp="1"/>
          </p:cNvSpPr>
          <p:nvPr>
            <p:ph type="body" sz="quarter" idx="1"/>
          </p:nvPr>
        </p:nvSpPr>
        <p:spPr>
          <a:xfrm>
            <a:off x="2374900" y="7073900"/>
            <a:ext cx="19621500" cy="3073400"/>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3" name="Dian numero"/>
          <p:cNvSpPr txBox="1">
            <a:spLocks noGrp="1"/>
          </p:cNvSpPr>
          <p:nvPr>
            <p:ph type="sldNum" sz="quarter" idx="2"/>
          </p:nvPr>
        </p:nvSpPr>
        <p:spPr>
          <a:xfrm>
            <a:off x="11951685" y="12708534"/>
            <a:ext cx="504445" cy="465532"/>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Lainau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3" name="– Johnny Appleseed"/>
          <p:cNvSpPr txBox="1">
            <a:spLocks noGrp="1"/>
          </p:cNvSpPr>
          <p:nvPr>
            <p:ph type="body" sz="quarter" idx="21"/>
          </p:nvPr>
        </p:nvSpPr>
        <p:spPr>
          <a:xfrm>
            <a:off x="2387600" y="8953500"/>
            <a:ext cx="19621500" cy="850900"/>
          </a:xfrm>
          <a:prstGeom prst="rect">
            <a:avLst/>
          </a:prstGeom>
        </p:spPr>
        <p:txBody>
          <a:bodyPr anchor="t">
            <a:spAutoFit/>
          </a:bodyPr>
          <a:lstStyle>
            <a:lvl1pPr marL="0" indent="0" algn="ctr">
              <a:spcBef>
                <a:spcPts val="1700"/>
              </a:spcBef>
              <a:buClr>
                <a:srgbClr val="A29A85"/>
              </a:buClr>
              <a:buSzTx/>
              <a:buNone/>
              <a:defRPr sz="5000">
                <a:solidFill>
                  <a:srgbClr val="222222"/>
                </a:solidFill>
              </a:defRPr>
            </a:lvl1pPr>
          </a:lstStyle>
          <a:p>
            <a:r>
              <a:t>– Johnny Appleseed</a:t>
            </a:r>
          </a:p>
        </p:txBody>
      </p:sp>
      <p:sp>
        <p:nvSpPr>
          <p:cNvPr id="104" name="”Kirjoita lainaus tähän.”"/>
          <p:cNvSpPr txBox="1">
            <a:spLocks noGrp="1"/>
          </p:cNvSpPr>
          <p:nvPr>
            <p:ph type="body" sz="quarter" idx="22"/>
          </p:nvPr>
        </p:nvSpPr>
        <p:spPr>
          <a:xfrm>
            <a:off x="2387600" y="5994400"/>
            <a:ext cx="19621500" cy="990600"/>
          </a:xfrm>
          <a:prstGeom prst="rect">
            <a:avLst/>
          </a:prstGeom>
        </p:spPr>
        <p:txBody>
          <a:bodyPr>
            <a:spAutoFit/>
          </a:bodyPr>
          <a:lstStyle>
            <a:lvl1pPr marL="0" indent="0" algn="ctr">
              <a:lnSpc>
                <a:spcPct val="120000"/>
              </a:lnSpc>
              <a:buSzTx/>
              <a:buNone/>
              <a:defRPr sz="5800" b="1" spc="-174">
                <a:latin typeface="+mn-lt"/>
                <a:ea typeface="+mn-ea"/>
                <a:cs typeface="+mn-cs"/>
                <a:sym typeface="Superclarendon Regular"/>
              </a:defRPr>
            </a:lvl1pPr>
          </a:lstStyle>
          <a:p>
            <a:r>
              <a:t>”Kirjoita lainaus tähän.” </a:t>
            </a:r>
          </a:p>
        </p:txBody>
      </p:sp>
      <p:sp>
        <p:nvSpPr>
          <p:cNvPr id="105"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Kuv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 name="Mustavalkokuva rumpujen soittajasta"/>
          <p:cNvSpPr>
            <a:spLocks noGrp="1"/>
          </p:cNvSpPr>
          <p:nvPr>
            <p:ph type="pic" idx="21"/>
          </p:nvPr>
        </p:nvSpPr>
        <p:spPr>
          <a:xfrm>
            <a:off x="0" y="-1524000"/>
            <a:ext cx="24390354" cy="16263057"/>
          </a:xfrm>
          <a:prstGeom prst="rect">
            <a:avLst/>
          </a:prstGeom>
        </p:spPr>
        <p:txBody>
          <a:bodyPr lIns="91439" tIns="45719" rIns="91439" bIns="45719" anchor="t">
            <a:noAutofit/>
          </a:bodyPr>
          <a:lstStyle/>
          <a:p>
            <a:endParaRPr/>
          </a:p>
        </p:txBody>
      </p:sp>
      <p:sp>
        <p:nvSpPr>
          <p:cNvPr id="113"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yhjä">
    <p:spTree>
      <p:nvGrpSpPr>
        <p:cNvPr id="1" name=""/>
        <p:cNvGrpSpPr/>
        <p:nvPr/>
      </p:nvGrpSpPr>
      <p:grpSpPr>
        <a:xfrm>
          <a:off x="0" y="0"/>
          <a:ext cx="0" cy="0"/>
          <a:chOff x="0" y="0"/>
          <a:chExt cx="0" cy="0"/>
        </a:xfrm>
      </p:grpSpPr>
      <p:sp>
        <p:nvSpPr>
          <p:cNvPr id="120"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yhjä – vaihtoehtoine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yhjä – vaihtoehtoinen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Kuva – vaaka">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 name="Viiva Viiva" descr="Viiva Viiva"/>
          <p:cNvPicPr>
            <a:picLocks/>
          </p:cNvPicPr>
          <p:nvPr/>
        </p:nvPicPr>
        <p:blipFill>
          <a:blip r:embed="rId3"/>
          <a:stretch>
            <a:fillRect/>
          </a:stretch>
        </p:blipFill>
        <p:spPr>
          <a:xfrm>
            <a:off x="8899589" y="11524798"/>
            <a:ext cx="6438417" cy="89804"/>
          </a:xfrm>
          <a:prstGeom prst="rect">
            <a:avLst/>
          </a:prstGeom>
        </p:spPr>
      </p:pic>
      <p:sp>
        <p:nvSpPr>
          <p:cNvPr id="22" name="Mustavalkokuva rumpujen soittajasta"/>
          <p:cNvSpPr>
            <a:spLocks noGrp="1"/>
          </p:cNvSpPr>
          <p:nvPr>
            <p:ph type="pic" idx="21"/>
          </p:nvPr>
        </p:nvSpPr>
        <p:spPr>
          <a:xfrm>
            <a:off x="609600" y="-2747120"/>
            <a:ext cx="23164800" cy="15445881"/>
          </a:xfrm>
          <a:prstGeom prst="rect">
            <a:avLst/>
          </a:prstGeom>
          <a:ln w="9525">
            <a:round/>
          </a:ln>
        </p:spPr>
        <p:txBody>
          <a:bodyPr lIns="91439" tIns="45719" rIns="91439" bIns="45719" anchor="t">
            <a:noAutofit/>
          </a:bodyPr>
          <a:lstStyle/>
          <a:p>
            <a:endParaRPr/>
          </a:p>
        </p:txBody>
      </p:sp>
      <p:sp>
        <p:nvSpPr>
          <p:cNvPr id="23" name="Otsikkoteksti"/>
          <p:cNvSpPr txBox="1">
            <a:spLocks noGrp="1"/>
          </p:cNvSpPr>
          <p:nvPr>
            <p:ph type="title"/>
          </p:nvPr>
        </p:nvSpPr>
        <p:spPr>
          <a:xfrm>
            <a:off x="1181100" y="9626600"/>
            <a:ext cx="22009100" cy="1714500"/>
          </a:xfrm>
          <a:prstGeom prst="rect">
            <a:avLst/>
          </a:prstGeom>
        </p:spPr>
        <p:txBody>
          <a:bodyPr anchor="b"/>
          <a:lstStyle>
            <a:lvl1pPr>
              <a:defRPr sz="9000" spc="-180"/>
            </a:lvl1pPr>
          </a:lstStyle>
          <a:p>
            <a:r>
              <a:t>Otsikkoteksti</a:t>
            </a:r>
          </a:p>
        </p:txBody>
      </p:sp>
      <p:sp>
        <p:nvSpPr>
          <p:cNvPr id="24" name="Leipätekstin taso yksi…"/>
          <p:cNvSpPr txBox="1">
            <a:spLocks noGrp="1"/>
          </p:cNvSpPr>
          <p:nvPr>
            <p:ph type="body" sz="quarter" idx="1"/>
          </p:nvPr>
        </p:nvSpPr>
        <p:spPr>
          <a:xfrm>
            <a:off x="1181100" y="11696700"/>
            <a:ext cx="22009100" cy="1231900"/>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5"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Otsikko – keski">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Otsikkoteksti"/>
          <p:cNvSpPr txBox="1">
            <a:spLocks noGrp="1"/>
          </p:cNvSpPr>
          <p:nvPr>
            <p:ph type="title"/>
          </p:nvPr>
        </p:nvSpPr>
        <p:spPr>
          <a:xfrm>
            <a:off x="2374900" y="4940300"/>
            <a:ext cx="19621500" cy="3835400"/>
          </a:xfrm>
          <a:prstGeom prst="rect">
            <a:avLst/>
          </a:prstGeom>
        </p:spPr>
        <p:txBody>
          <a:bodyPr/>
          <a:lstStyle>
            <a:lvl1pPr>
              <a:defRPr sz="9000" spc="-180"/>
            </a:lvl1pPr>
          </a:lstStyle>
          <a:p>
            <a:r>
              <a:t>Otsikkoteksti</a:t>
            </a:r>
          </a:p>
        </p:txBody>
      </p:sp>
      <p:sp>
        <p:nvSpPr>
          <p:cNvPr id="33"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Kuva – pysty">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0" name="Viiva Viiva" descr="Viiva Viiva"/>
          <p:cNvPicPr>
            <a:picLocks/>
          </p:cNvPicPr>
          <p:nvPr/>
        </p:nvPicPr>
        <p:blipFill>
          <a:blip r:embed="rId3"/>
          <a:stretch>
            <a:fillRect/>
          </a:stretch>
        </p:blipFill>
        <p:spPr>
          <a:xfrm>
            <a:off x="2433788" y="7155998"/>
            <a:ext cx="8416268" cy="89804"/>
          </a:xfrm>
          <a:prstGeom prst="rect">
            <a:avLst/>
          </a:prstGeom>
        </p:spPr>
      </p:pic>
      <p:sp>
        <p:nvSpPr>
          <p:cNvPr id="42" name="Mustavalkoinen lähikuva pianonsoitosta"/>
          <p:cNvSpPr>
            <a:spLocks noGrp="1"/>
          </p:cNvSpPr>
          <p:nvPr>
            <p:ph type="pic" idx="21"/>
          </p:nvPr>
        </p:nvSpPr>
        <p:spPr>
          <a:xfrm>
            <a:off x="12230100" y="-990600"/>
            <a:ext cx="11303000" cy="16594026"/>
          </a:xfrm>
          <a:prstGeom prst="rect">
            <a:avLst/>
          </a:prstGeom>
          <a:ln w="9525">
            <a:round/>
          </a:ln>
        </p:spPr>
        <p:txBody>
          <a:bodyPr lIns="91439" tIns="45719" rIns="91439" bIns="45719" anchor="t">
            <a:noAutofit/>
          </a:bodyPr>
          <a:lstStyle/>
          <a:p>
            <a:endParaRPr/>
          </a:p>
        </p:txBody>
      </p:sp>
      <p:sp>
        <p:nvSpPr>
          <p:cNvPr id="43" name="Otsikkoteksti"/>
          <p:cNvSpPr txBox="1">
            <a:spLocks noGrp="1"/>
          </p:cNvSpPr>
          <p:nvPr>
            <p:ph type="title"/>
          </p:nvPr>
        </p:nvSpPr>
        <p:spPr>
          <a:xfrm>
            <a:off x="1435100" y="1092200"/>
            <a:ext cx="10464800" cy="5765800"/>
          </a:xfrm>
          <a:prstGeom prst="rect">
            <a:avLst/>
          </a:prstGeom>
        </p:spPr>
        <p:txBody>
          <a:bodyPr anchor="b"/>
          <a:lstStyle/>
          <a:p>
            <a:r>
              <a:t>Otsikkoteksti</a:t>
            </a:r>
          </a:p>
        </p:txBody>
      </p:sp>
      <p:sp>
        <p:nvSpPr>
          <p:cNvPr id="44" name="Leipätekstin taso yksi…"/>
          <p:cNvSpPr txBox="1">
            <a:spLocks noGrp="1"/>
          </p:cNvSpPr>
          <p:nvPr>
            <p:ph type="body" sz="quarter" idx="1"/>
          </p:nvPr>
        </p:nvSpPr>
        <p:spPr>
          <a:xfrm>
            <a:off x="1435100" y="7556500"/>
            <a:ext cx="10464800" cy="5092700"/>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5"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tsikko – ylä">
    <p:spTree>
      <p:nvGrpSpPr>
        <p:cNvPr id="1" name=""/>
        <p:cNvGrpSpPr/>
        <p:nvPr/>
      </p:nvGrpSpPr>
      <p:grpSpPr>
        <a:xfrm>
          <a:off x="0" y="0"/>
          <a:ext cx="0" cy="0"/>
          <a:chOff x="0" y="0"/>
          <a:chExt cx="0" cy="0"/>
        </a:xfrm>
      </p:grpSpPr>
      <p:pic>
        <p:nvPicPr>
          <p:cNvPr id="52" name="Viiva Viiva" descr="Viiva Viiva"/>
          <p:cNvPicPr>
            <a:picLocks/>
          </p:cNvPicPr>
          <p:nvPr/>
        </p:nvPicPr>
        <p:blipFill>
          <a:blip r:embed="rId2"/>
          <a:stretch>
            <a:fillRect/>
          </a:stretch>
        </p:blipFill>
        <p:spPr>
          <a:xfrm>
            <a:off x="2010107" y="3853998"/>
            <a:ext cx="20407882" cy="89804"/>
          </a:xfrm>
          <a:prstGeom prst="rect">
            <a:avLst/>
          </a:prstGeom>
        </p:spPr>
      </p:pic>
      <p:sp>
        <p:nvSpPr>
          <p:cNvPr id="54" name="Otsikkoteksti"/>
          <p:cNvSpPr txBox="1">
            <a:spLocks noGrp="1"/>
          </p:cNvSpPr>
          <p:nvPr>
            <p:ph type="title"/>
          </p:nvPr>
        </p:nvSpPr>
        <p:spPr>
          <a:xfrm>
            <a:off x="2374900" y="977900"/>
            <a:ext cx="19621500" cy="2679700"/>
          </a:xfrm>
          <a:prstGeom prst="rect">
            <a:avLst/>
          </a:prstGeom>
        </p:spPr>
        <p:txBody>
          <a:bodyPr/>
          <a:lstStyle/>
          <a:p>
            <a:r>
              <a:t>Otsikkoteksti</a:t>
            </a:r>
          </a:p>
        </p:txBody>
      </p:sp>
      <p:sp>
        <p:nvSpPr>
          <p:cNvPr id="55"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tsikko ja luettelo">
    <p:spTree>
      <p:nvGrpSpPr>
        <p:cNvPr id="1" name=""/>
        <p:cNvGrpSpPr/>
        <p:nvPr/>
      </p:nvGrpSpPr>
      <p:grpSpPr>
        <a:xfrm>
          <a:off x="0" y="0"/>
          <a:ext cx="0" cy="0"/>
          <a:chOff x="0" y="0"/>
          <a:chExt cx="0" cy="0"/>
        </a:xfrm>
      </p:grpSpPr>
      <p:pic>
        <p:nvPicPr>
          <p:cNvPr id="62" name="Viiva Viiva" descr="Viiva Viiva"/>
          <p:cNvPicPr>
            <a:picLocks/>
          </p:cNvPicPr>
          <p:nvPr/>
        </p:nvPicPr>
        <p:blipFill>
          <a:blip r:embed="rId2"/>
          <a:stretch>
            <a:fillRect/>
          </a:stretch>
        </p:blipFill>
        <p:spPr>
          <a:xfrm>
            <a:off x="2010107" y="3853998"/>
            <a:ext cx="20407882" cy="89804"/>
          </a:xfrm>
          <a:prstGeom prst="rect">
            <a:avLst/>
          </a:prstGeom>
        </p:spPr>
      </p:pic>
      <p:sp>
        <p:nvSpPr>
          <p:cNvPr id="64" name="Otsikkoteksti"/>
          <p:cNvSpPr txBox="1">
            <a:spLocks noGrp="1"/>
          </p:cNvSpPr>
          <p:nvPr>
            <p:ph type="title"/>
          </p:nvPr>
        </p:nvSpPr>
        <p:spPr>
          <a:xfrm>
            <a:off x="2374900" y="977900"/>
            <a:ext cx="19621500" cy="2679700"/>
          </a:xfrm>
          <a:prstGeom prst="rect">
            <a:avLst/>
          </a:prstGeom>
        </p:spPr>
        <p:txBody>
          <a:bodyPr/>
          <a:lstStyle/>
          <a:p>
            <a:r>
              <a:t>Otsikkoteksti</a:t>
            </a:r>
          </a:p>
        </p:txBody>
      </p:sp>
      <p:sp>
        <p:nvSpPr>
          <p:cNvPr id="65" name="Leipätekstin taso yksi…"/>
          <p:cNvSpPr txBox="1">
            <a:spLocks noGrp="1"/>
          </p:cNvSpPr>
          <p:nvPr>
            <p:ph type="body" idx="1"/>
          </p:nvPr>
        </p:nvSpPr>
        <p:spPr>
          <a:xfrm>
            <a:off x="2374900" y="4584700"/>
            <a:ext cx="19621500" cy="80391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tsikko, luettelo ja kuva">
    <p:spTree>
      <p:nvGrpSpPr>
        <p:cNvPr id="1" name=""/>
        <p:cNvGrpSpPr/>
        <p:nvPr/>
      </p:nvGrpSpPr>
      <p:grpSpPr>
        <a:xfrm>
          <a:off x="0" y="0"/>
          <a:ext cx="0" cy="0"/>
          <a:chOff x="0" y="0"/>
          <a:chExt cx="0" cy="0"/>
        </a:xfrm>
      </p:grpSpPr>
      <p:pic>
        <p:nvPicPr>
          <p:cNvPr id="73" name="Viiva Viiva" descr="Viiva Viiva"/>
          <p:cNvPicPr>
            <a:picLocks/>
          </p:cNvPicPr>
          <p:nvPr/>
        </p:nvPicPr>
        <p:blipFill>
          <a:blip r:embed="rId2"/>
          <a:stretch>
            <a:fillRect/>
          </a:stretch>
        </p:blipFill>
        <p:spPr>
          <a:xfrm>
            <a:off x="2010107" y="3853998"/>
            <a:ext cx="20407882" cy="89804"/>
          </a:xfrm>
          <a:prstGeom prst="rect">
            <a:avLst/>
          </a:prstGeom>
        </p:spPr>
      </p:pic>
      <p:sp>
        <p:nvSpPr>
          <p:cNvPr id="75" name="Mustavalkoinen lähikuva pianonsoitosta"/>
          <p:cNvSpPr>
            <a:spLocks noGrp="1"/>
          </p:cNvSpPr>
          <p:nvPr>
            <p:ph type="pic" idx="21"/>
          </p:nvPr>
        </p:nvSpPr>
        <p:spPr>
          <a:xfrm>
            <a:off x="2388450" y="965200"/>
            <a:ext cx="9968392" cy="14634676"/>
          </a:xfrm>
          <a:prstGeom prst="rect">
            <a:avLst/>
          </a:prstGeom>
          <a:ln w="9525">
            <a:round/>
          </a:ln>
        </p:spPr>
        <p:txBody>
          <a:bodyPr lIns="91439" tIns="45719" rIns="91439" bIns="45719" anchor="t">
            <a:noAutofit/>
          </a:bodyPr>
          <a:lstStyle/>
          <a:p>
            <a:endParaRPr/>
          </a:p>
        </p:txBody>
      </p:sp>
      <p:sp>
        <p:nvSpPr>
          <p:cNvPr id="76" name="Otsikkoteksti"/>
          <p:cNvSpPr txBox="1">
            <a:spLocks noGrp="1"/>
          </p:cNvSpPr>
          <p:nvPr>
            <p:ph type="title"/>
          </p:nvPr>
        </p:nvSpPr>
        <p:spPr>
          <a:xfrm>
            <a:off x="2374900" y="977900"/>
            <a:ext cx="19621500" cy="2679700"/>
          </a:xfrm>
          <a:prstGeom prst="rect">
            <a:avLst/>
          </a:prstGeom>
        </p:spPr>
        <p:txBody>
          <a:bodyPr/>
          <a:lstStyle/>
          <a:p>
            <a:r>
              <a:t>Otsikkoteksti</a:t>
            </a:r>
          </a:p>
        </p:txBody>
      </p:sp>
      <p:sp>
        <p:nvSpPr>
          <p:cNvPr id="77" name="Leipätekstin taso yksi…"/>
          <p:cNvSpPr txBox="1">
            <a:spLocks noGrp="1"/>
          </p:cNvSpPr>
          <p:nvPr>
            <p:ph type="body" sz="half" idx="1"/>
          </p:nvPr>
        </p:nvSpPr>
        <p:spPr>
          <a:xfrm>
            <a:off x="13500100" y="4699000"/>
            <a:ext cx="9055100" cy="7569200"/>
          </a:xfrm>
          <a:prstGeom prst="rect">
            <a:avLst/>
          </a:prstGeom>
        </p:spPr>
        <p:txBody>
          <a:bodyPr/>
          <a:lstStyle>
            <a:lvl1pPr marL="635000" indent="-635000">
              <a:spcBef>
                <a:spcPts val="4200"/>
              </a:spcBef>
              <a:buBlip>
                <a:blip r:embed="rId3"/>
              </a:buBlip>
              <a:defRPr sz="3600"/>
            </a:lvl1pPr>
            <a:lvl2pPr marL="1270000" indent="-635000">
              <a:spcBef>
                <a:spcPts val="4200"/>
              </a:spcBef>
              <a:buBlip>
                <a:blip r:embed="rId3"/>
              </a:buBlip>
              <a:defRPr sz="3600"/>
            </a:lvl2pPr>
            <a:lvl3pPr marL="1905000" indent="-635000">
              <a:spcBef>
                <a:spcPts val="4200"/>
              </a:spcBef>
              <a:buBlip>
                <a:blip r:embed="rId3"/>
              </a:buBlip>
              <a:defRPr sz="3600"/>
            </a:lvl3pPr>
            <a:lvl4pPr marL="2540000" indent="-635000">
              <a:spcBef>
                <a:spcPts val="4200"/>
              </a:spcBef>
              <a:buBlip>
                <a:blip r:embed="rId3"/>
              </a:buBlip>
              <a:defRPr sz="3600"/>
            </a:lvl4pPr>
            <a:lvl5pPr marL="3175000" indent="-635000">
              <a:spcBef>
                <a:spcPts val="4200"/>
              </a:spcBef>
              <a:buBlip>
                <a:blip r:embed="rId3"/>
              </a:buBlip>
              <a:defRPr sz="36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78"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Luettelomerkit">
    <p:spTree>
      <p:nvGrpSpPr>
        <p:cNvPr id="1" name=""/>
        <p:cNvGrpSpPr/>
        <p:nvPr/>
      </p:nvGrpSpPr>
      <p:grpSpPr>
        <a:xfrm>
          <a:off x="0" y="0"/>
          <a:ext cx="0" cy="0"/>
          <a:chOff x="0" y="0"/>
          <a:chExt cx="0" cy="0"/>
        </a:xfrm>
      </p:grpSpPr>
      <p:sp>
        <p:nvSpPr>
          <p:cNvPr id="85" name="Leipätekstin taso yksi…"/>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8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Kuva – 3 kuva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3" name="Mustavalkoinen lähikuva saksofoninsoitosta"/>
          <p:cNvSpPr>
            <a:spLocks noGrp="1"/>
          </p:cNvSpPr>
          <p:nvPr>
            <p:ph type="pic" sz="half" idx="21"/>
          </p:nvPr>
        </p:nvSpPr>
        <p:spPr>
          <a:xfrm>
            <a:off x="11442700" y="6108700"/>
            <a:ext cx="11978045" cy="8089398"/>
          </a:xfrm>
          <a:prstGeom prst="rect">
            <a:avLst/>
          </a:prstGeom>
          <a:ln w="9525">
            <a:round/>
          </a:ln>
        </p:spPr>
        <p:txBody>
          <a:bodyPr lIns="91439" tIns="45719" rIns="91439" bIns="45719" anchor="t">
            <a:noAutofit/>
          </a:bodyPr>
          <a:lstStyle/>
          <a:p>
            <a:endParaRPr/>
          </a:p>
        </p:txBody>
      </p:sp>
      <p:sp>
        <p:nvSpPr>
          <p:cNvPr id="94" name="Mustavalkokuva rumpujen soittajasta"/>
          <p:cNvSpPr>
            <a:spLocks noGrp="1"/>
          </p:cNvSpPr>
          <p:nvPr>
            <p:ph type="pic" sz="half" idx="22"/>
          </p:nvPr>
        </p:nvSpPr>
        <p:spPr>
          <a:xfrm>
            <a:off x="12509500" y="215278"/>
            <a:ext cx="10744200" cy="7164044"/>
          </a:xfrm>
          <a:prstGeom prst="rect">
            <a:avLst/>
          </a:prstGeom>
          <a:ln w="9525">
            <a:round/>
          </a:ln>
        </p:spPr>
        <p:txBody>
          <a:bodyPr lIns="91439" tIns="45719" rIns="91439" bIns="45719" anchor="t">
            <a:noAutofit/>
          </a:bodyPr>
          <a:lstStyle/>
          <a:p>
            <a:endParaRPr/>
          </a:p>
        </p:txBody>
      </p:sp>
      <p:sp>
        <p:nvSpPr>
          <p:cNvPr id="95" name="Mustavalkoinen lähikuva pianonsoitosta"/>
          <p:cNvSpPr>
            <a:spLocks noGrp="1"/>
          </p:cNvSpPr>
          <p:nvPr>
            <p:ph type="pic" idx="23"/>
          </p:nvPr>
        </p:nvSpPr>
        <p:spPr>
          <a:xfrm>
            <a:off x="1066800" y="-1079500"/>
            <a:ext cx="10858500" cy="15941454"/>
          </a:xfrm>
          <a:prstGeom prst="rect">
            <a:avLst/>
          </a:prstGeom>
          <a:ln w="9525">
            <a:round/>
          </a:ln>
        </p:spPr>
        <p:txBody>
          <a:bodyPr lIns="91439" tIns="45719" rIns="91439" bIns="45719" anchor="t">
            <a:noAutofit/>
          </a:bodyPr>
          <a:lstStyle/>
          <a:p>
            <a:endParaRPr/>
          </a:p>
        </p:txBody>
      </p:sp>
      <p:sp>
        <p:nvSpPr>
          <p:cNvPr id="9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Leipätekstin taso yksi…"/>
          <p:cNvSpPr txBox="1">
            <a:spLocks noGrp="1"/>
          </p:cNvSpPr>
          <p:nvPr>
            <p:ph type="body" idx="1"/>
          </p:nvPr>
        </p:nvSpPr>
        <p:spPr>
          <a:xfrm>
            <a:off x="2374900" y="1778000"/>
            <a:ext cx="19621500" cy="10147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 name="Otsikkoteksti"/>
          <p:cNvSpPr txBox="1">
            <a:spLocks noGrp="1"/>
          </p:cNvSpPr>
          <p:nvPr>
            <p:ph type="title"/>
          </p:nvPr>
        </p:nvSpPr>
        <p:spPr>
          <a:xfrm>
            <a:off x="2387600" y="977900"/>
            <a:ext cx="19621500" cy="2679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Otsikkoteksti</a:t>
            </a:r>
          </a:p>
        </p:txBody>
      </p:sp>
      <p:sp>
        <p:nvSpPr>
          <p:cNvPr id="4" name="Dian numero"/>
          <p:cNvSpPr txBox="1">
            <a:spLocks noGrp="1"/>
          </p:cNvSpPr>
          <p:nvPr>
            <p:ph type="sldNum" sz="quarter" idx="2"/>
          </p:nvPr>
        </p:nvSpPr>
        <p:spPr>
          <a:xfrm>
            <a:off x="11927872" y="12674600"/>
            <a:ext cx="504445" cy="465532"/>
          </a:xfrm>
          <a:prstGeom prst="rect">
            <a:avLst/>
          </a:prstGeom>
          <a:ln w="12700">
            <a:miter lim="400000"/>
          </a:ln>
        </p:spPr>
        <p:txBody>
          <a:bodyPr wrap="none" lIns="50800" tIns="50800" rIns="50800" bIns="50800">
            <a:spAutoFit/>
          </a:bodyPr>
          <a:lstStyle>
            <a:lvl1pPr>
              <a:defRPr sz="2400" b="1">
                <a:solidFill>
                  <a:srgbClr val="F1F1F1"/>
                </a:solidFill>
                <a:latin typeface="+mn-lt"/>
                <a:ea typeface="+mn-ea"/>
                <a:cs typeface="+mn-cs"/>
                <a:sym typeface="Superclarendon Regular"/>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1pPr>
      <a:lvl2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2pPr>
      <a:lvl3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3pPr>
      <a:lvl4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4pPr>
      <a:lvl5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5pPr>
      <a:lvl6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6pPr>
      <a:lvl7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7pPr>
      <a:lvl8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8pPr>
      <a:lvl9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9pPr>
    </p:titleStyle>
    <p:bodyStyle>
      <a:lvl1pPr marL="8128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1pPr>
      <a:lvl2pPr marL="16256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2pPr>
      <a:lvl3pPr marL="24384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3pPr>
      <a:lvl4pPr marL="32512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4pPr>
      <a:lvl5pPr marL="40640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5pPr>
      <a:lvl6pPr marL="48768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6pPr>
      <a:lvl7pPr marL="56896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7pPr>
      <a:lvl8pPr marL="65024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8pPr>
      <a:lvl9pPr marL="73152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1pPr>
      <a:lvl2pPr marL="0" marR="0" indent="2286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2pPr>
      <a:lvl3pPr marL="0" marR="0" indent="4572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3pPr>
      <a:lvl4pPr marL="0" marR="0" indent="6858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4pPr>
      <a:lvl5pPr marL="0" marR="0" indent="9144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5pPr>
      <a:lvl6pPr marL="0" marR="0" indent="11430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6pPr>
      <a:lvl7pPr marL="0" marR="0" indent="13716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7pPr>
      <a:lvl8pPr marL="0" marR="0" indent="16002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8pPr>
      <a:lvl9pPr marL="0" marR="0" indent="18288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liar, lord or lunatic…"/>
          <p:cNvSpPr txBox="1"/>
          <p:nvPr/>
        </p:nvSpPr>
        <p:spPr>
          <a:xfrm>
            <a:off x="3826602" y="1125948"/>
            <a:ext cx="15627605" cy="11811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spcBef>
                <a:spcPts val="1600"/>
              </a:spcBef>
              <a:defRPr sz="15000">
                <a:solidFill>
                  <a:srgbClr val="EBEBEB"/>
                </a:solidFill>
                <a:latin typeface="Bebas Neue Regular"/>
                <a:ea typeface="Bebas Neue Regular"/>
                <a:cs typeface="Bebas Neue Regular"/>
                <a:sym typeface="Bebas Neue Regular"/>
              </a:defRPr>
            </a:pPr>
            <a:r>
              <a:t>    </a:t>
            </a:r>
            <a:r>
              <a:rPr>
                <a:solidFill>
                  <a:srgbClr val="FFD479"/>
                </a:solidFill>
              </a:rPr>
              <a:t>liar, lord or lunatic</a:t>
            </a:r>
          </a:p>
          <a:p>
            <a:pPr algn="l" defTabSz="457200">
              <a:spcBef>
                <a:spcPts val="1600"/>
              </a:spcBef>
              <a:defRPr sz="8000">
                <a:solidFill>
                  <a:srgbClr val="EBEBEB"/>
                </a:solidFill>
                <a:latin typeface="Bebas Neue Regular"/>
                <a:ea typeface="Bebas Neue Regular"/>
                <a:cs typeface="Bebas Neue Regular"/>
                <a:sym typeface="Bebas Neue Regular"/>
              </a:defRPr>
            </a:pPr>
            <a:r>
              <a:t>         I. Trilemma by c. s. lewis in his own words</a:t>
            </a:r>
          </a:p>
          <a:p>
            <a:pPr algn="l" defTabSz="457200">
              <a:spcBef>
                <a:spcPts val="1600"/>
              </a:spcBef>
              <a:defRPr sz="8000">
                <a:solidFill>
                  <a:srgbClr val="EBEBEB"/>
                </a:solidFill>
                <a:latin typeface="Bebas Neue Regular"/>
                <a:ea typeface="Bebas Neue Regular"/>
                <a:cs typeface="Bebas Neue Regular"/>
                <a:sym typeface="Bebas Neue Regular"/>
              </a:defRPr>
            </a:pPr>
            <a:r>
              <a:t>         II. Trilemma in history beyond lewis</a:t>
            </a:r>
          </a:p>
          <a:p>
            <a:pPr algn="l" defTabSz="457200">
              <a:spcBef>
                <a:spcPts val="1600"/>
              </a:spcBef>
              <a:defRPr sz="8000">
                <a:solidFill>
                  <a:srgbClr val="EBEBEB"/>
                </a:solidFill>
                <a:latin typeface="Bebas Neue Regular"/>
                <a:ea typeface="Bebas Neue Regular"/>
                <a:cs typeface="Bebas Neue Regular"/>
                <a:sym typeface="Bebas Neue Regular"/>
              </a:defRPr>
            </a:pPr>
            <a:r>
              <a:t>         III. trilemma and its critics</a:t>
            </a:r>
          </a:p>
          <a:p>
            <a:pPr lvl="3" algn="l" defTabSz="457200">
              <a:spcBef>
                <a:spcPts val="1600"/>
              </a:spcBef>
              <a:defRPr sz="8000">
                <a:solidFill>
                  <a:srgbClr val="EBEBEB"/>
                </a:solidFill>
                <a:latin typeface="Bebas Neue Regular"/>
                <a:ea typeface="Bebas Neue Regular"/>
                <a:cs typeface="Bebas Neue Regular"/>
                <a:sym typeface="Bebas Neue Regular"/>
              </a:defRPr>
            </a:pPr>
            <a:r>
              <a:t>         IV.  responding to criticism</a:t>
            </a:r>
          </a:p>
          <a:p>
            <a:pPr lvl="3" algn="l" defTabSz="457200">
              <a:spcBef>
                <a:spcPts val="1600"/>
              </a:spcBef>
              <a:defRPr sz="8000">
                <a:solidFill>
                  <a:srgbClr val="EBEBEB"/>
                </a:solidFill>
                <a:latin typeface="Bebas Neue Regular"/>
                <a:ea typeface="Bebas Neue Regular"/>
                <a:cs typeface="Bebas Neue Regular"/>
                <a:sym typeface="Bebas Neue Regular"/>
              </a:defRPr>
            </a:pPr>
            <a:r>
              <a:t>         V. how lewis himself responds to critics</a:t>
            </a:r>
          </a:p>
          <a:p>
            <a:pPr lvl="3" algn="l" defTabSz="457200">
              <a:spcBef>
                <a:spcPts val="1600"/>
              </a:spcBef>
              <a:defRPr sz="8000">
                <a:solidFill>
                  <a:srgbClr val="EBEBEB"/>
                </a:solidFill>
                <a:latin typeface="Bebas Neue Regular"/>
                <a:ea typeface="Bebas Neue Regular"/>
                <a:cs typeface="Bebas Neue Regular"/>
                <a:sym typeface="Bebas Neue Regular"/>
              </a:defRPr>
            </a:pPr>
            <a:r>
              <a:t>         VI. TRILEMMA 2.0. UPDATE</a:t>
            </a:r>
            <a:endParaRPr>
              <a:latin typeface="Times New Roman"/>
              <a:ea typeface="Times New Roman"/>
              <a:cs typeface="Times New Roman"/>
              <a:sym typeface="Times New Roman"/>
            </a:endParaRPr>
          </a:p>
          <a:p>
            <a:pPr algn="l" defTabSz="457200">
              <a:spcBef>
                <a:spcPts val="1600"/>
              </a:spcBef>
              <a:defRPr sz="1600" b="1">
                <a:solidFill>
                  <a:srgbClr val="000000"/>
                </a:solidFill>
                <a:latin typeface="Times Roman"/>
                <a:ea typeface="Times Roman"/>
                <a:cs typeface="Times Roman"/>
                <a:sym typeface="Times Roman"/>
              </a:defRPr>
            </a:pPr>
            <a:endParaRPr b="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 A. Torrey , 1918…"/>
          <p:cNvSpPr txBox="1"/>
          <p:nvPr/>
        </p:nvSpPr>
        <p:spPr>
          <a:xfrm>
            <a:off x="1642128" y="5386182"/>
            <a:ext cx="20958436" cy="5355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3000"/>
              </a:spcBef>
              <a:defRPr sz="4500">
                <a:solidFill>
                  <a:srgbClr val="FFD479"/>
                </a:solidFill>
                <a:latin typeface="Bebas Neue Regular"/>
                <a:ea typeface="Bebas Neue Regular"/>
                <a:cs typeface="Bebas Neue Regular"/>
                <a:sym typeface="Bebas Neue Regular"/>
              </a:defRPr>
            </a:pPr>
            <a:r>
              <a:rPr>
                <a:latin typeface="Futura Condensed"/>
                <a:ea typeface="Futura Condensed"/>
                <a:cs typeface="Futura Condensed"/>
                <a:sym typeface="Futura Condensed"/>
              </a:rPr>
              <a:t>R. A. Torrey , 1918</a:t>
            </a:r>
          </a:p>
          <a:p>
            <a:pPr algn="just" defTabSz="457200">
              <a:spcBef>
                <a:spcPts val="3000"/>
              </a:spcBef>
              <a:defRPr sz="4500">
                <a:solidFill>
                  <a:srgbClr val="FFD479"/>
                </a:solidFill>
                <a:latin typeface="Bebas Neue Regular"/>
                <a:ea typeface="Bebas Neue Regular"/>
                <a:cs typeface="Bebas Neue Regular"/>
                <a:sym typeface="Bebas Neue Regular"/>
              </a:defRPr>
            </a:pPr>
            <a:r>
              <a:rPr>
                <a:solidFill>
                  <a:srgbClr val="EBEBEB"/>
                </a:solidFill>
                <a:latin typeface="Futura Condensed"/>
                <a:ea typeface="Futura Condensed"/>
                <a:cs typeface="Futura Condensed"/>
                <a:sym typeface="Futura Condensed"/>
              </a:rPr>
              <a:t>Jesus Christ was beyond peradventure one of three things. He was either the son of God in a unique sense, a divine person incarnate in human form or else he was the most daring imposter that ever lived or else one of the most hopeless lunatics … Was his influence upon subsequent history the influence of a lunatic? No one but a lunatic would say so. Was his influence upon subsequent history the influence of an impostor? No one but one whose own heart was thoroughly tainted with deceit and fraud would think of saying so. Not an impostor. Not a lunatic. We have only one alternative left. He was what he claimed to be, the Son of God, God the Son.</a:t>
            </a:r>
          </a:p>
        </p:txBody>
      </p:sp>
      <p:sp>
        <p:nvSpPr>
          <p:cNvPr id="174" name="II   TRILEMMA beyond lewis"/>
          <p:cNvSpPr txBox="1">
            <a:spLocks noGrp="1"/>
          </p:cNvSpPr>
          <p:nvPr>
            <p:ph type="title"/>
          </p:nvPr>
        </p:nvSpPr>
        <p:spPr>
          <a:xfrm>
            <a:off x="2010106" y="1264101"/>
            <a:ext cx="19621501" cy="2679701"/>
          </a:xfrm>
          <a:prstGeom prst="rect">
            <a:avLst/>
          </a:prstGeom>
        </p:spPr>
        <p:txBody>
          <a:bodyPr/>
          <a:lstStyle>
            <a:lvl1pPr algn="l" defTabSz="457200">
              <a:spcBef>
                <a:spcPts val="1600"/>
              </a:spcBef>
              <a:defRPr sz="15000" b="0" spc="0">
                <a:solidFill>
                  <a:srgbClr val="EBEBEB"/>
                </a:solidFill>
                <a:latin typeface="Bebas Neue Regular"/>
                <a:ea typeface="Bebas Neue Regular"/>
                <a:cs typeface="Bebas Neue Regular"/>
                <a:sym typeface="Bebas Neue Regular"/>
              </a:defRPr>
            </a:lvl1pPr>
          </a:lstStyle>
          <a:p>
            <a:r>
              <a:t>II   TRILEMMA beyond lewis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 K. Chesterton, 1925…"/>
          <p:cNvSpPr txBox="1"/>
          <p:nvPr/>
        </p:nvSpPr>
        <p:spPr>
          <a:xfrm>
            <a:off x="1712782" y="4782767"/>
            <a:ext cx="20958437" cy="6752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3000"/>
              </a:spcBef>
              <a:defRPr sz="4500">
                <a:solidFill>
                  <a:srgbClr val="FFD479"/>
                </a:solidFill>
                <a:latin typeface="Bebas Neue Regular"/>
                <a:ea typeface="Bebas Neue Regular"/>
                <a:cs typeface="Bebas Neue Regular"/>
                <a:sym typeface="Bebas Neue Regular"/>
              </a:defRPr>
            </a:pPr>
            <a:r>
              <a:rPr>
                <a:latin typeface="Futura Condensed"/>
                <a:ea typeface="Futura Condensed"/>
                <a:cs typeface="Futura Condensed"/>
                <a:sym typeface="Futura Condensed"/>
              </a:rPr>
              <a:t>G. K. Chesterton, 1925</a:t>
            </a:r>
          </a:p>
          <a:p>
            <a:pPr algn="just" defTabSz="457200">
              <a:spcBef>
                <a:spcPts val="3000"/>
              </a:spcBef>
              <a:defRPr sz="4500">
                <a:solidFill>
                  <a:srgbClr val="EBEBEB"/>
                </a:solidFill>
                <a:latin typeface="Futura Condensed"/>
                <a:ea typeface="Futura Condensed"/>
                <a:cs typeface="Futura Condensed"/>
                <a:sym typeface="Futura Condensed"/>
              </a:defRPr>
            </a:pPr>
            <a:r>
              <a:t>This impossibility of letting in daylight on a delusion does sometimes cover and conceal a delusion of divinity. It can be found, not among prophets and sages and founders of religions, but only among a low set of lunatics. But this is exactly where the argument becomes intensely interesting; because the argument proves too much. For nobody supposes that Jesus of Nazareth was that sort of person. No modem critic in his five wits thinks that the preacher of the Sermon on the Mount was a horrible half witted imbecile that might be scrawling stars on the walls of a cell. No atheist or blasphemer believes that the author of the Parable of the Prodigal Son was a monster with one mad idea like a Cyclops with one eye. Upon any possible historical criticism, he must be put higher in the scale of human beings than that. Yet by all analogy we have really to put him there or else in the highest place of all.</a:t>
            </a:r>
          </a:p>
        </p:txBody>
      </p:sp>
      <p:sp>
        <p:nvSpPr>
          <p:cNvPr id="179" name="II   TRILEMMA beyond lewis"/>
          <p:cNvSpPr txBox="1">
            <a:spLocks noGrp="1"/>
          </p:cNvSpPr>
          <p:nvPr>
            <p:ph type="title"/>
          </p:nvPr>
        </p:nvSpPr>
        <p:spPr>
          <a:xfrm>
            <a:off x="2010106" y="1264101"/>
            <a:ext cx="19621501" cy="2679701"/>
          </a:xfrm>
          <a:prstGeom prst="rect">
            <a:avLst/>
          </a:prstGeom>
        </p:spPr>
        <p:txBody>
          <a:bodyPr/>
          <a:lstStyle>
            <a:lvl1pPr algn="l" defTabSz="457200">
              <a:spcBef>
                <a:spcPts val="1600"/>
              </a:spcBef>
              <a:defRPr sz="15000" b="0" spc="0">
                <a:solidFill>
                  <a:srgbClr val="EBEBEB"/>
                </a:solidFill>
                <a:latin typeface="Bebas Neue Regular"/>
                <a:ea typeface="Bebas Neue Regular"/>
                <a:cs typeface="Bebas Neue Regular"/>
                <a:sym typeface="Bebas Neue Regular"/>
              </a:defRPr>
            </a:lvl1pPr>
          </a:lstStyle>
          <a:p>
            <a:r>
              <a:t>II   TRILEMMA beyond lewis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Watchman Nee, 1936…"/>
          <p:cNvSpPr txBox="1"/>
          <p:nvPr/>
        </p:nvSpPr>
        <p:spPr>
          <a:xfrm>
            <a:off x="1712782" y="3441269"/>
            <a:ext cx="20958437" cy="9720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3000"/>
              </a:spcBef>
              <a:defRPr sz="4500">
                <a:solidFill>
                  <a:srgbClr val="FFD479"/>
                </a:solidFill>
                <a:latin typeface="Bebas Neue Regular"/>
                <a:ea typeface="Bebas Neue Regular"/>
                <a:cs typeface="Bebas Neue Regular"/>
                <a:sym typeface="Bebas Neue Regular"/>
              </a:defRPr>
            </a:pPr>
            <a:r>
              <a:rPr sz="4000" dirty="0">
                <a:latin typeface="Futura Condensed"/>
                <a:ea typeface="Futura Condensed"/>
                <a:cs typeface="Futura Condensed"/>
                <a:sym typeface="Futura Condensed"/>
              </a:rPr>
              <a:t>Watchman Nee, 1936</a:t>
            </a:r>
          </a:p>
          <a:p>
            <a:pPr algn="just" defTabSz="457200">
              <a:spcBef>
                <a:spcPts val="3000"/>
              </a:spcBef>
              <a:defRPr sz="4500">
                <a:solidFill>
                  <a:srgbClr val="EBEBEB"/>
                </a:solidFill>
                <a:latin typeface="Futura Condensed"/>
                <a:ea typeface="Futura Condensed"/>
                <a:cs typeface="Futura Condensed"/>
                <a:sym typeface="Futura Condensed"/>
              </a:defRPr>
            </a:pPr>
            <a:r>
              <a:rPr sz="4000" dirty="0"/>
              <a:t>How can Jesus of Nazareth claim to be God? Before going on, we have to pause for a moment to seriously consider the matter. It is not a light thing to claim to be God. A person who makes such a claim falls into one of three categories. He must belong to one of these three categories; he cannot belong to all three. First, if he claims to be God and yet in fact is not, he has to be a madman or a lunatic. Second, if he is neither God nor a lunatic, he has to be a liar, deceiving others by his lie. Third, if he is neither of these, he must be God. You can only choose one of the three possibilities. If you do not believe that he is God, you have to consider him a madman. If you cannot take him for either of the two, you have to take him for a liar. There is no need for us to prove if Jesus of Nazareth is God or not. All we have to do is find out if He is a lunatic or a liar. If He is neither, He must be the Son of God … Was Jesus insane? Did He speak pure nonsense just to cause people to kill Him? Or was He a swindler setting up some kind of a scheme? If so, what was He trying to gain? Was He trying to gain death?</a:t>
            </a:r>
          </a:p>
        </p:txBody>
      </p:sp>
      <p:sp>
        <p:nvSpPr>
          <p:cNvPr id="184" name="II   TRILEMMA beyond lewis"/>
          <p:cNvSpPr txBox="1">
            <a:spLocks noGrp="1"/>
          </p:cNvSpPr>
          <p:nvPr>
            <p:ph type="title"/>
          </p:nvPr>
        </p:nvSpPr>
        <p:spPr>
          <a:xfrm>
            <a:off x="2010106" y="1264101"/>
            <a:ext cx="19621501" cy="2679701"/>
          </a:xfrm>
          <a:prstGeom prst="rect">
            <a:avLst/>
          </a:prstGeom>
        </p:spPr>
        <p:txBody>
          <a:bodyPr/>
          <a:lstStyle>
            <a:lvl1pPr algn="l" defTabSz="457200">
              <a:spcBef>
                <a:spcPts val="1600"/>
              </a:spcBef>
              <a:defRPr sz="15000" b="0" spc="0">
                <a:solidFill>
                  <a:srgbClr val="EBEBEB"/>
                </a:solidFill>
                <a:latin typeface="Bebas Neue Regular"/>
                <a:ea typeface="Bebas Neue Regular"/>
                <a:cs typeface="Bebas Neue Regular"/>
                <a:sym typeface="Bebas Neue Regular"/>
              </a:defRPr>
            </a:lvl1pPr>
          </a:lstStyle>
          <a:p>
            <a:r>
              <a:t>II   TRILEMMA beyond lewis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hristopher Hitchens, 2007…"/>
          <p:cNvSpPr txBox="1"/>
          <p:nvPr/>
        </p:nvSpPr>
        <p:spPr>
          <a:xfrm>
            <a:off x="1250268" y="3844131"/>
            <a:ext cx="21883464" cy="9105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3000"/>
              </a:spcBef>
              <a:defRPr sz="4500">
                <a:solidFill>
                  <a:srgbClr val="FFD479"/>
                </a:solidFill>
                <a:latin typeface="Bebas Neue Regular"/>
                <a:ea typeface="Bebas Neue Regular"/>
                <a:cs typeface="Bebas Neue Regular"/>
                <a:sym typeface="Bebas Neue Regular"/>
              </a:defRPr>
            </a:pPr>
            <a:r>
              <a:rPr sz="4000" dirty="0">
                <a:latin typeface="Futura Condensed"/>
                <a:ea typeface="Futura Condensed"/>
                <a:cs typeface="Futura Condensed"/>
                <a:sym typeface="Futura Condensed"/>
              </a:rPr>
              <a:t>Christopher Hitchens, 2007</a:t>
            </a:r>
          </a:p>
          <a:p>
            <a:pPr algn="just" defTabSz="457200">
              <a:spcBef>
                <a:spcPts val="3000"/>
              </a:spcBef>
              <a:defRPr sz="4500">
                <a:solidFill>
                  <a:srgbClr val="EBEBEB"/>
                </a:solidFill>
                <a:latin typeface="Futura Condensed"/>
                <a:ea typeface="Futura Condensed"/>
                <a:cs typeface="Futura Condensed"/>
                <a:sym typeface="Futura Condensed"/>
              </a:defRPr>
            </a:pPr>
            <a:r>
              <a:rPr sz="4000" dirty="0"/>
              <a:t>We can all understand someone forgiving offences committed against themselves. If you step on my toes, I will forgive you. You steal money from me and I forgive you. But what are we to think of a man from whom no one has stolen and no one has stepped on his toes, who declares that he forgives you for stepping on other people's toes and stealing other people's money? Such </a:t>
            </a:r>
            <a:r>
              <a:rPr sz="4000" dirty="0" err="1"/>
              <a:t>behaviour</a:t>
            </a:r>
            <a:r>
              <a:rPr sz="4000" dirty="0"/>
              <a:t> can be considered, if we want to describe it nicely, as utterly ass-like foolishness... Yet that is exactly what Jesus did. He told people that their sins were forgiven, and he never consulted or asked the people who had undoubtedly been harmed by those sins. He behaved without further ado as if it was mainly about Him and He was the one against whom all the transgressions were committed. This only makes sense if He was really God, whose laws had been broken and whose love had been wounded by every sin. In the mouth of any speaker who is not God, these words would, judging by other historical figures, show nothing but unparalleled stupidity. </a:t>
            </a:r>
          </a:p>
        </p:txBody>
      </p:sp>
      <p:sp>
        <p:nvSpPr>
          <p:cNvPr id="189" name="II   TRILEMMA beyond lewis"/>
          <p:cNvSpPr txBox="1">
            <a:spLocks noGrp="1"/>
          </p:cNvSpPr>
          <p:nvPr>
            <p:ph type="title"/>
          </p:nvPr>
        </p:nvSpPr>
        <p:spPr>
          <a:xfrm>
            <a:off x="2010106" y="1264101"/>
            <a:ext cx="19621501" cy="2679701"/>
          </a:xfrm>
          <a:prstGeom prst="rect">
            <a:avLst/>
          </a:prstGeom>
        </p:spPr>
        <p:txBody>
          <a:bodyPr/>
          <a:lstStyle>
            <a:lvl1pPr algn="l" defTabSz="457200">
              <a:spcBef>
                <a:spcPts val="1600"/>
              </a:spcBef>
              <a:defRPr sz="15000" b="0" spc="0">
                <a:solidFill>
                  <a:srgbClr val="EBEBEB"/>
                </a:solidFill>
                <a:latin typeface="Bebas Neue Regular"/>
                <a:ea typeface="Bebas Neue Regular"/>
                <a:cs typeface="Bebas Neue Regular"/>
                <a:sym typeface="Bebas Neue Regular"/>
              </a:defRPr>
            </a:lvl1pPr>
          </a:lstStyle>
          <a:p>
            <a:r>
              <a:t>II   TRILEMMA beyond lewis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Kari Kuula, 2012…"/>
          <p:cNvSpPr txBox="1"/>
          <p:nvPr/>
        </p:nvSpPr>
        <p:spPr>
          <a:xfrm>
            <a:off x="1250268" y="5369730"/>
            <a:ext cx="21883464" cy="6053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3000"/>
              </a:spcBef>
              <a:defRPr sz="4500">
                <a:solidFill>
                  <a:srgbClr val="FFD479"/>
                </a:solidFill>
                <a:latin typeface="Bebas Neue Regular"/>
                <a:ea typeface="Bebas Neue Regular"/>
                <a:cs typeface="Bebas Neue Regular"/>
                <a:sym typeface="Bebas Neue Regular"/>
              </a:defRPr>
            </a:pPr>
            <a:r>
              <a:rPr>
                <a:latin typeface="Futura Condensed"/>
                <a:ea typeface="Futura Condensed"/>
                <a:cs typeface="Futura Condensed"/>
                <a:sym typeface="Futura Condensed"/>
              </a:rPr>
              <a:t>Kari Kuula, 2012</a:t>
            </a:r>
          </a:p>
          <a:p>
            <a:pPr algn="just" defTabSz="457200">
              <a:spcBef>
                <a:spcPts val="3000"/>
              </a:spcBef>
              <a:defRPr sz="4500">
                <a:solidFill>
                  <a:srgbClr val="EBEBEB"/>
                </a:solidFill>
                <a:latin typeface="Futura Condensed"/>
                <a:ea typeface="Futura Condensed"/>
                <a:cs typeface="Futura Condensed"/>
                <a:sym typeface="Futura Condensed"/>
              </a:defRPr>
            </a:pPr>
            <a:r>
              <a:t>It is clear that the Gospel is based on a real man called Jesus, who was born, lived and died in Israel during first half of first century A.D. It is equally undeniable that Jesus attracted great attention for his preaching and healing work. He spoke of the kingdom of God and called people to live by it. He gathered disciples around him who followed him on his preaching journeys. To his followers he was a man of God, to his opponents he was a madman, a demon or an impostor. Those in the middle saw him as a wise teacher and miracle worker with rather high hopes for himself. He was killed in Jerusalem during the Passover by crucifixion and buried. Soon some of his disciples became convinced that he was not dead, but had been raised from the dead by God. This miniature core is the consensus of scholars.</a:t>
            </a:r>
          </a:p>
        </p:txBody>
      </p:sp>
      <p:sp>
        <p:nvSpPr>
          <p:cNvPr id="194" name="II   TRILEMMA beyond lewis"/>
          <p:cNvSpPr txBox="1">
            <a:spLocks noGrp="1"/>
          </p:cNvSpPr>
          <p:nvPr>
            <p:ph type="title"/>
          </p:nvPr>
        </p:nvSpPr>
        <p:spPr>
          <a:xfrm>
            <a:off x="2010106" y="1264101"/>
            <a:ext cx="19621501" cy="2679701"/>
          </a:xfrm>
          <a:prstGeom prst="rect">
            <a:avLst/>
          </a:prstGeom>
        </p:spPr>
        <p:txBody>
          <a:bodyPr/>
          <a:lstStyle>
            <a:lvl1pPr algn="l" defTabSz="457200">
              <a:spcBef>
                <a:spcPts val="1600"/>
              </a:spcBef>
              <a:defRPr sz="15000" b="0" spc="0">
                <a:solidFill>
                  <a:srgbClr val="EBEBEB"/>
                </a:solidFill>
                <a:latin typeface="Bebas Neue Regular"/>
                <a:ea typeface="Bebas Neue Regular"/>
                <a:cs typeface="Bebas Neue Regular"/>
                <a:sym typeface="Bebas Neue Regular"/>
              </a:defRPr>
            </a:lvl1pPr>
          </a:lstStyle>
          <a:p>
            <a:r>
              <a:t>II   TRILEMMA beyond lewis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I.3. Trilemma – The argument:"/>
          <p:cNvSpPr txBox="1">
            <a:spLocks noGrp="1"/>
          </p:cNvSpPr>
          <p:nvPr>
            <p:ph type="title"/>
          </p:nvPr>
        </p:nvSpPr>
        <p:spPr>
          <a:xfrm>
            <a:off x="2010106" y="1264101"/>
            <a:ext cx="19621501" cy="2679701"/>
          </a:xfrm>
          <a:prstGeom prst="rect">
            <a:avLst/>
          </a:prstGeom>
        </p:spPr>
        <p:txBody>
          <a:bodyPr/>
          <a:lstStyle>
            <a:lvl1pPr algn="l" defTabSz="457200">
              <a:spcBef>
                <a:spcPts val="1600"/>
              </a:spcBef>
              <a:defRPr sz="15000" b="0" spc="0">
                <a:solidFill>
                  <a:srgbClr val="EBEBEB"/>
                </a:solidFill>
                <a:latin typeface="Bebas Neue Regular"/>
                <a:ea typeface="Bebas Neue Regular"/>
                <a:cs typeface="Bebas Neue Regular"/>
                <a:sym typeface="Bebas Neue Regular"/>
              </a:defRPr>
            </a:lvl1pPr>
          </a:lstStyle>
          <a:p>
            <a:r>
              <a:t> I.3. Trilemma – The argument: </a:t>
            </a:r>
          </a:p>
        </p:txBody>
      </p:sp>
      <p:sp>
        <p:nvSpPr>
          <p:cNvPr id="199" name="Premise #1 If Jesus is not God, he was a liar or delusional       Premise #2 Jesus was neither a liar nor delusional. Conclusion: Therefore, Jesus is God."/>
          <p:cNvSpPr txBox="1"/>
          <p:nvPr/>
        </p:nvSpPr>
        <p:spPr>
          <a:xfrm>
            <a:off x="2627352" y="5185669"/>
            <a:ext cx="19004255" cy="5277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103630" lvl="2" algn="l" defTabSz="457200">
              <a:spcBef>
                <a:spcPts val="1600"/>
              </a:spcBef>
              <a:defRPr sz="5000">
                <a:solidFill>
                  <a:srgbClr val="EBEBEB"/>
                </a:solidFill>
                <a:latin typeface="Futura Condensed"/>
                <a:ea typeface="Futura Condensed"/>
                <a:cs typeface="Futura Condensed"/>
                <a:sym typeface="Futura Condensed"/>
              </a:defRPr>
            </a:pPr>
            <a:endParaRPr>
              <a:latin typeface="Times New Roman"/>
              <a:ea typeface="Times New Roman"/>
              <a:cs typeface="Times New Roman"/>
              <a:sym typeface="Times New Roman"/>
            </a:endParaRPr>
          </a:p>
          <a:p>
            <a:pPr marL="1100455" algn="l" defTabSz="457200">
              <a:spcBef>
                <a:spcPts val="1600"/>
              </a:spcBef>
              <a:defRPr sz="7000">
                <a:solidFill>
                  <a:srgbClr val="EBEBEB"/>
                </a:solidFill>
                <a:latin typeface="Futura Condensed"/>
                <a:ea typeface="Futura Condensed"/>
                <a:cs typeface="Futura Condensed"/>
                <a:sym typeface="Futura Condensed"/>
              </a:defRPr>
            </a:pPr>
            <a:r>
              <a:rPr>
                <a:solidFill>
                  <a:srgbClr val="FFD479"/>
                </a:solidFill>
              </a:rPr>
              <a:t>Premise #1</a:t>
            </a:r>
            <a:r>
              <a:t> If Jesus is not God, he was a liar or delusional      </a:t>
            </a:r>
            <a:br/>
            <a:r>
              <a:rPr>
                <a:solidFill>
                  <a:srgbClr val="FFD479"/>
                </a:solidFill>
              </a:rPr>
              <a:t>Premise #2</a:t>
            </a:r>
            <a:r>
              <a:t> Jesus was neither a liar nor delusional.</a:t>
            </a:r>
            <a:br/>
            <a:r>
              <a:rPr>
                <a:solidFill>
                  <a:srgbClr val="FFD479"/>
                </a:solidFill>
              </a:rPr>
              <a:t>Conclusion:</a:t>
            </a:r>
            <a:r>
              <a:t> Therefore, Jesus is God.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III TRILEMMA AND ITS CRITICS…"/>
          <p:cNvSpPr txBox="1"/>
          <p:nvPr/>
        </p:nvSpPr>
        <p:spPr>
          <a:xfrm>
            <a:off x="3741420" y="3838644"/>
            <a:ext cx="16901161" cy="5676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spcBef>
                <a:spcPts val="1600"/>
              </a:spcBef>
              <a:defRPr sz="15000">
                <a:solidFill>
                  <a:srgbClr val="FFD479"/>
                </a:solidFill>
                <a:latin typeface="Bebas Neue Regular"/>
                <a:ea typeface="Bebas Neue Regular"/>
                <a:cs typeface="Bebas Neue Regular"/>
                <a:sym typeface="Bebas Neue Regular"/>
              </a:defRPr>
            </a:pPr>
            <a:r>
              <a:t>III TRILEMMA AND ITS CRITICS</a:t>
            </a:r>
          </a:p>
          <a:p>
            <a:pPr algn="l" defTabSz="457200">
              <a:spcBef>
                <a:spcPts val="1600"/>
              </a:spcBef>
              <a:defRPr sz="8000">
                <a:solidFill>
                  <a:srgbClr val="EBEBEB"/>
                </a:solidFill>
                <a:latin typeface="Bebas Neue Regular"/>
                <a:ea typeface="Bebas Neue Regular"/>
                <a:cs typeface="Bebas Neue Regular"/>
                <a:sym typeface="Bebas Neue Regular"/>
              </a:defRPr>
            </a:pPr>
            <a:r>
              <a:t>         III.1. OTHER REASONABLE OPTIONS? </a:t>
            </a:r>
          </a:p>
          <a:p>
            <a:pPr algn="l" defTabSz="457200">
              <a:spcBef>
                <a:spcPts val="1600"/>
              </a:spcBef>
              <a:defRPr sz="8000">
                <a:solidFill>
                  <a:srgbClr val="EBEBEB"/>
                </a:solidFill>
                <a:latin typeface="Bebas Neue Regular"/>
                <a:ea typeface="Bebas Neue Regular"/>
                <a:cs typeface="Bebas Neue Regular"/>
                <a:sym typeface="Bebas Neue Regular"/>
              </a:defRPr>
            </a:pPr>
            <a:r>
              <a:t>         III.2. THE FOURTH OPTION: LLL+LEGEND?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III.1. OTHER REASONABLE OPTIONS?"/>
          <p:cNvSpPr txBox="1">
            <a:spLocks noGrp="1"/>
          </p:cNvSpPr>
          <p:nvPr>
            <p:ph type="title"/>
          </p:nvPr>
        </p:nvSpPr>
        <p:spPr>
          <a:xfrm>
            <a:off x="2010106" y="1264101"/>
            <a:ext cx="19621501" cy="2679701"/>
          </a:xfrm>
          <a:prstGeom prst="rect">
            <a:avLst/>
          </a:prstGeom>
        </p:spPr>
        <p:txBody>
          <a:bodyPr/>
          <a:lstStyle>
            <a:lvl1pPr algn="l" defTabSz="434340">
              <a:spcBef>
                <a:spcPts val="1500"/>
              </a:spcBef>
              <a:defRPr sz="14250" b="0" spc="0">
                <a:solidFill>
                  <a:srgbClr val="EBEBEB"/>
                </a:solidFill>
                <a:latin typeface="Bebas Neue Regular"/>
                <a:ea typeface="Bebas Neue Regular"/>
                <a:cs typeface="Bebas Neue Regular"/>
                <a:sym typeface="Bebas Neue Regular"/>
              </a:defRPr>
            </a:lvl1pPr>
          </a:lstStyle>
          <a:p>
            <a:r>
              <a:t> III.1. OTHER REASONABLE OPTIONS?</a:t>
            </a:r>
          </a:p>
        </p:txBody>
      </p:sp>
      <p:sp>
        <p:nvSpPr>
          <p:cNvPr id="204" name="HEMANT MEHTA - The Atheist Voice…"/>
          <p:cNvSpPr txBox="1"/>
          <p:nvPr/>
        </p:nvSpPr>
        <p:spPr>
          <a:xfrm>
            <a:off x="10206410" y="5723082"/>
            <a:ext cx="13051173" cy="4244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100455" defTabSz="457200">
              <a:spcBef>
                <a:spcPts val="1600"/>
              </a:spcBef>
              <a:defRPr sz="6000">
                <a:solidFill>
                  <a:srgbClr val="FFD479"/>
                </a:solidFill>
                <a:latin typeface="Futura Condensed"/>
                <a:ea typeface="Futura Condensed"/>
                <a:cs typeface="Futura Condensed"/>
                <a:sym typeface="Futura Condensed"/>
              </a:defRPr>
            </a:pPr>
            <a:r>
              <a:t>HEMANT MEHTA - The Atheist Voice</a:t>
            </a:r>
          </a:p>
          <a:p>
            <a:pPr marL="1100455" defTabSz="457200">
              <a:spcBef>
                <a:spcPts val="1600"/>
              </a:spcBef>
              <a:defRPr sz="6000">
                <a:solidFill>
                  <a:srgbClr val="EBEBEB"/>
                </a:solidFill>
                <a:latin typeface="Futura Condensed"/>
                <a:ea typeface="Futura Condensed"/>
                <a:cs typeface="Futura Condensed"/>
                <a:sym typeface="Futura Condensed"/>
              </a:defRPr>
            </a:pPr>
            <a:r>
              <a:t>“That [LLL] is a possibility. </a:t>
            </a:r>
            <a:br/>
            <a:r>
              <a:t>There are many reasonable alternatives.” </a:t>
            </a:r>
          </a:p>
        </p:txBody>
      </p:sp>
      <p:pic>
        <p:nvPicPr>
          <p:cNvPr id="205" name="Kuva" descr="Kuva"/>
          <p:cNvPicPr>
            <a:picLocks noChangeAspect="1"/>
          </p:cNvPicPr>
          <p:nvPr/>
        </p:nvPicPr>
        <p:blipFill>
          <a:blip r:embed="rId2"/>
          <a:stretch>
            <a:fillRect/>
          </a:stretch>
        </p:blipFill>
        <p:spPr>
          <a:xfrm>
            <a:off x="1638963" y="4443961"/>
            <a:ext cx="10181894" cy="640328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III.1. OTHER REASONABLE OPTIONS?"/>
          <p:cNvSpPr txBox="1">
            <a:spLocks noGrp="1"/>
          </p:cNvSpPr>
          <p:nvPr>
            <p:ph type="title"/>
          </p:nvPr>
        </p:nvSpPr>
        <p:spPr>
          <a:xfrm>
            <a:off x="2010106" y="1264101"/>
            <a:ext cx="19621501" cy="2679701"/>
          </a:xfrm>
          <a:prstGeom prst="rect">
            <a:avLst/>
          </a:prstGeom>
        </p:spPr>
        <p:txBody>
          <a:bodyPr/>
          <a:lstStyle>
            <a:lvl1pPr algn="l" defTabSz="434340">
              <a:spcBef>
                <a:spcPts val="1500"/>
              </a:spcBef>
              <a:defRPr sz="14250" b="0" spc="0">
                <a:solidFill>
                  <a:srgbClr val="EBEBEB"/>
                </a:solidFill>
                <a:latin typeface="Bebas Neue Regular"/>
                <a:ea typeface="Bebas Neue Regular"/>
                <a:cs typeface="Bebas Neue Regular"/>
                <a:sym typeface="Bebas Neue Regular"/>
              </a:defRPr>
            </a:lvl1pPr>
          </a:lstStyle>
          <a:p>
            <a:r>
              <a:t> III.1. OTHER REASONABLE OPTIONS?</a:t>
            </a:r>
          </a:p>
        </p:txBody>
      </p:sp>
      <p:sp>
        <p:nvSpPr>
          <p:cNvPr id="208" name="Jesus himself was sincere, but wrong. Believed everything that Christians later attributed to him, but it's just not true? He was, by the way, intelligent, rational and even wise. LUNATIC…"/>
          <p:cNvSpPr txBox="1"/>
          <p:nvPr/>
        </p:nvSpPr>
        <p:spPr>
          <a:xfrm>
            <a:off x="977113" y="4333761"/>
            <a:ext cx="22429773" cy="81047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530086" indent="-530086" algn="l">
              <a:buSzPct val="125000"/>
              <a:buChar char="•"/>
              <a:defRPr sz="4500">
                <a:latin typeface="Futura Condensed"/>
                <a:ea typeface="Futura Condensed"/>
                <a:cs typeface="Futura Condensed"/>
                <a:sym typeface="Futura Condensed"/>
              </a:defRPr>
            </a:pPr>
            <a:r>
              <a:rPr sz="4000" dirty="0">
                <a:solidFill>
                  <a:srgbClr val="FFD479"/>
                </a:solidFill>
                <a:latin typeface="Bebas Neue Regular"/>
                <a:ea typeface="Bebas Neue Regular"/>
                <a:cs typeface="Bebas Neue Regular"/>
                <a:sym typeface="Bebas Neue Regular"/>
              </a:rPr>
              <a:t>Jesus himself was sincere, but wrong. </a:t>
            </a:r>
            <a:r>
              <a:rPr sz="4000" dirty="0"/>
              <a:t>Believed everything that Christians later attributed to him, but it's just not true? He was, by the way, intelligent, rational and even wise. </a:t>
            </a:r>
            <a:r>
              <a:rPr sz="4000" dirty="0">
                <a:solidFill>
                  <a:srgbClr val="FFD479"/>
                </a:solidFill>
              </a:rPr>
              <a:t>LUNATIC</a:t>
            </a:r>
          </a:p>
          <a:p>
            <a:pPr marL="530086" indent="-530086" algn="l">
              <a:buSzPct val="125000"/>
              <a:buChar char="•"/>
              <a:defRPr sz="4500">
                <a:latin typeface="Futura Condensed"/>
                <a:ea typeface="Futura Condensed"/>
                <a:cs typeface="Futura Condensed"/>
                <a:sym typeface="Futura Condensed"/>
              </a:defRPr>
            </a:pPr>
            <a:r>
              <a:rPr sz="4000" dirty="0">
                <a:solidFill>
                  <a:srgbClr val="FFD479"/>
                </a:solidFill>
                <a:latin typeface="Bebas Neue Regular"/>
                <a:ea typeface="Bebas Neue Regular"/>
                <a:cs typeface="Bebas Neue Regular"/>
                <a:sym typeface="Bebas Neue Regular"/>
              </a:rPr>
              <a:t>Lying for a good cause.</a:t>
            </a:r>
            <a:r>
              <a:rPr sz="4000" dirty="0">
                <a:solidFill>
                  <a:srgbClr val="FFD479"/>
                </a:solidFill>
                <a:latin typeface="Gill Sans Light"/>
                <a:ea typeface="Gill Sans Light"/>
                <a:cs typeface="Gill Sans Light"/>
                <a:sym typeface="Gill Sans Light"/>
              </a:rPr>
              <a:t> </a:t>
            </a:r>
            <a:r>
              <a:rPr sz="4000" dirty="0"/>
              <a:t>Jesus was lying ("a modified truth"), but he meant well. Children are told about Santa Claus. "He may have been a liar, but not in a bad way."  </a:t>
            </a:r>
            <a:r>
              <a:rPr sz="4000" dirty="0">
                <a:solidFill>
                  <a:srgbClr val="FFD479"/>
                </a:solidFill>
              </a:rPr>
              <a:t>LIAR. A good moral teacher?</a:t>
            </a:r>
          </a:p>
          <a:p>
            <a:pPr marL="530086" indent="-530086" algn="l">
              <a:buSzPct val="125000"/>
              <a:buChar char="•"/>
              <a:defRPr sz="4500">
                <a:latin typeface="Futura Condensed"/>
                <a:ea typeface="Futura Condensed"/>
                <a:cs typeface="Futura Condensed"/>
                <a:sym typeface="Futura Condensed"/>
              </a:defRPr>
            </a:pPr>
            <a:r>
              <a:rPr sz="4000" dirty="0">
                <a:solidFill>
                  <a:srgbClr val="FFD479"/>
                </a:solidFill>
                <a:latin typeface="Bebas Neue Regular"/>
                <a:ea typeface="Bebas Neue Regular"/>
                <a:cs typeface="Bebas Neue Regular"/>
                <a:sym typeface="Bebas Neue Regular"/>
              </a:rPr>
              <a:t>Authority.</a:t>
            </a:r>
            <a:r>
              <a:rPr sz="4000" dirty="0"/>
              <a:t> He said he was the Son of God because that's how people took him seriously. </a:t>
            </a:r>
            <a:r>
              <a:rPr sz="4000" dirty="0">
                <a:solidFill>
                  <a:srgbClr val="FFD479"/>
                </a:solidFill>
              </a:rPr>
              <a:t>LIAR</a:t>
            </a:r>
          </a:p>
          <a:p>
            <a:pPr marL="530086" indent="-530086" algn="l">
              <a:buSzPct val="125000"/>
              <a:buChar char="•"/>
              <a:defRPr sz="4500">
                <a:latin typeface="Futura Condensed"/>
                <a:ea typeface="Futura Condensed"/>
                <a:cs typeface="Futura Condensed"/>
                <a:sym typeface="Futura Condensed"/>
              </a:defRPr>
            </a:pPr>
            <a:r>
              <a:rPr sz="4000" dirty="0">
                <a:solidFill>
                  <a:srgbClr val="FFD479"/>
                </a:solidFill>
                <a:latin typeface="Bebas Neue Regular"/>
                <a:ea typeface="Bebas Neue Regular"/>
                <a:cs typeface="Bebas Neue Regular"/>
                <a:sym typeface="Bebas Neue Regular"/>
              </a:rPr>
              <a:t>Visionary cult leader.</a:t>
            </a:r>
            <a:r>
              <a:rPr sz="4000" dirty="0">
                <a:latin typeface="Bebas Neue Regular"/>
                <a:ea typeface="Bebas Neue Regular"/>
                <a:cs typeface="Bebas Neue Regular"/>
                <a:sym typeface="Bebas Neue Regular"/>
              </a:rPr>
              <a:t> </a:t>
            </a:r>
            <a:r>
              <a:rPr sz="4000" dirty="0"/>
              <a:t>Even today there are "crazy" visionary cult leaders with lots of followers. </a:t>
            </a:r>
            <a:r>
              <a:rPr sz="4000" dirty="0">
                <a:solidFill>
                  <a:srgbClr val="FFD479"/>
                </a:solidFill>
              </a:rPr>
              <a:t>DELUSIONAL</a:t>
            </a:r>
          </a:p>
          <a:p>
            <a:pPr marL="530086" indent="-530086" algn="l">
              <a:buSzPct val="125000"/>
              <a:buChar char="•"/>
              <a:defRPr sz="4500">
                <a:latin typeface="Futura Condensed"/>
                <a:ea typeface="Futura Condensed"/>
                <a:cs typeface="Futura Condensed"/>
                <a:sym typeface="Futura Condensed"/>
              </a:defRPr>
            </a:pPr>
            <a:r>
              <a:rPr sz="4000" dirty="0">
                <a:solidFill>
                  <a:srgbClr val="FFD479"/>
                </a:solidFill>
                <a:latin typeface="Bebas Neue Regular"/>
                <a:ea typeface="Bebas Neue Regular"/>
                <a:cs typeface="Bebas Neue Regular"/>
                <a:sym typeface="Bebas Neue Regular"/>
              </a:rPr>
              <a:t>Benign insanity, not clinical. </a:t>
            </a:r>
            <a:r>
              <a:rPr sz="4000" dirty="0"/>
              <a:t>In progressive Christianity, Jesus is considered radical. Radicals are not always understood and their wisdom is only </a:t>
            </a:r>
            <a:r>
              <a:rPr sz="4000" dirty="0" err="1"/>
              <a:t>realised</a:t>
            </a:r>
            <a:r>
              <a:rPr sz="4000" dirty="0"/>
              <a:t> later. </a:t>
            </a:r>
            <a:r>
              <a:rPr sz="4000" dirty="0">
                <a:solidFill>
                  <a:srgbClr val="FFD479"/>
                </a:solidFill>
              </a:rPr>
              <a:t>LUNATIC</a:t>
            </a:r>
          </a:p>
          <a:p>
            <a:pPr marL="530086" indent="-530086" algn="l">
              <a:buSzPct val="125000"/>
              <a:buChar char="•"/>
              <a:defRPr sz="4500">
                <a:latin typeface="Futura Condensed"/>
                <a:ea typeface="Futura Condensed"/>
                <a:cs typeface="Futura Condensed"/>
                <a:sym typeface="Futura Condensed"/>
              </a:defRPr>
            </a:pPr>
            <a:r>
              <a:rPr sz="4000" dirty="0">
                <a:solidFill>
                  <a:srgbClr val="FFD479"/>
                </a:solidFill>
                <a:latin typeface="Bebas Neue Regular"/>
                <a:ea typeface="Bebas Neue Regular"/>
                <a:cs typeface="Bebas Neue Regular"/>
                <a:sym typeface="Bebas Neue Regular"/>
              </a:rPr>
              <a:t>Jesus was a "politician".</a:t>
            </a:r>
            <a:r>
              <a:rPr sz="4000" b="1" dirty="0"/>
              <a:t> </a:t>
            </a:r>
            <a:r>
              <a:rPr sz="4000" dirty="0"/>
              <a:t>He was politically astute and set himself against the Roman emperors. </a:t>
            </a:r>
            <a:r>
              <a:rPr sz="4000" dirty="0">
                <a:solidFill>
                  <a:srgbClr val="FFD479"/>
                </a:solidFill>
              </a:rPr>
              <a:t>LIAR</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III.2. THE FOURTH OIPTION: LEGEND?"/>
          <p:cNvSpPr txBox="1">
            <a:spLocks noGrp="1"/>
          </p:cNvSpPr>
          <p:nvPr>
            <p:ph type="title"/>
          </p:nvPr>
        </p:nvSpPr>
        <p:spPr>
          <a:xfrm>
            <a:off x="2010106" y="1264101"/>
            <a:ext cx="19621501" cy="2679701"/>
          </a:xfrm>
          <a:prstGeom prst="rect">
            <a:avLst/>
          </a:prstGeom>
        </p:spPr>
        <p:txBody>
          <a:bodyPr/>
          <a:lstStyle>
            <a:lvl1pPr algn="l" defTabSz="429768">
              <a:spcBef>
                <a:spcPts val="1500"/>
              </a:spcBef>
              <a:defRPr sz="14100" b="0" spc="0">
                <a:solidFill>
                  <a:srgbClr val="EBEBEB"/>
                </a:solidFill>
                <a:latin typeface="Bebas Neue Regular"/>
                <a:ea typeface="Bebas Neue Regular"/>
                <a:cs typeface="Bebas Neue Regular"/>
                <a:sym typeface="Bebas Neue Regular"/>
              </a:defRPr>
            </a:lvl1pPr>
          </a:lstStyle>
          <a:p>
            <a:r>
              <a:t> III.2. THE FOURTH OIPTION: LEGEND?</a:t>
            </a:r>
          </a:p>
        </p:txBody>
      </p:sp>
      <p:sp>
        <p:nvSpPr>
          <p:cNvPr id="213" name="1)    He spoke the truth and is therefore God.…"/>
          <p:cNvSpPr txBox="1"/>
          <p:nvPr/>
        </p:nvSpPr>
        <p:spPr>
          <a:xfrm>
            <a:off x="1481873" y="5252223"/>
            <a:ext cx="21420255" cy="6349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914400" indent="-304800" algn="l" defTabSz="457200">
              <a:spcBef>
                <a:spcPts val="1600"/>
              </a:spcBef>
              <a:defRPr sz="7000">
                <a:solidFill>
                  <a:srgbClr val="EBEBEB"/>
                </a:solidFill>
                <a:latin typeface="Futura Condensed"/>
                <a:ea typeface="Futura Condensed"/>
                <a:cs typeface="Futura Condensed"/>
                <a:sym typeface="Futura Condensed"/>
              </a:defRPr>
            </a:pPr>
            <a:r>
              <a:rPr>
                <a:solidFill>
                  <a:srgbClr val="FFD479"/>
                </a:solidFill>
              </a:rPr>
              <a:t>1)</a:t>
            </a:r>
            <a:r>
              <a:t>    He spoke the truth and is therefore God.</a:t>
            </a:r>
          </a:p>
          <a:p>
            <a:pPr marL="914400" indent="-304800" algn="l" defTabSz="457200">
              <a:spcBef>
                <a:spcPts val="1600"/>
              </a:spcBef>
              <a:defRPr sz="7000">
                <a:solidFill>
                  <a:srgbClr val="EBEBEB"/>
                </a:solidFill>
                <a:latin typeface="Futura Condensed"/>
                <a:ea typeface="Futura Condensed"/>
                <a:cs typeface="Futura Condensed"/>
                <a:sym typeface="Futura Condensed"/>
              </a:defRPr>
            </a:pPr>
            <a:r>
              <a:rPr>
                <a:solidFill>
                  <a:srgbClr val="FFD479"/>
                </a:solidFill>
              </a:rPr>
              <a:t>2) </a:t>
            </a:r>
            <a:r>
              <a:t>   He sincerely believed what he said, but he was mistaken, delusional.</a:t>
            </a:r>
          </a:p>
          <a:p>
            <a:pPr marL="914400" indent="-304800" algn="l" defTabSz="457200">
              <a:spcBef>
                <a:spcPts val="1600"/>
              </a:spcBef>
              <a:defRPr sz="7000">
                <a:solidFill>
                  <a:srgbClr val="EBEBEB"/>
                </a:solidFill>
                <a:latin typeface="Futura Condensed"/>
                <a:ea typeface="Futura Condensed"/>
                <a:cs typeface="Futura Condensed"/>
                <a:sym typeface="Futura Condensed"/>
              </a:defRPr>
            </a:pPr>
            <a:r>
              <a:rPr>
                <a:solidFill>
                  <a:srgbClr val="FFD479"/>
                </a:solidFill>
              </a:rPr>
              <a:t>3)</a:t>
            </a:r>
            <a:r>
              <a:t>    He knew he was lying and was therefore a liar. (MacDowell)</a:t>
            </a:r>
          </a:p>
          <a:p>
            <a:pPr marL="914400" indent="-304800" algn="l" defTabSz="457200">
              <a:spcBef>
                <a:spcPts val="1600"/>
              </a:spcBef>
              <a:defRPr sz="7000">
                <a:solidFill>
                  <a:srgbClr val="EBEBEB"/>
                </a:solidFill>
                <a:latin typeface="Futura Condensed"/>
                <a:ea typeface="Futura Condensed"/>
                <a:cs typeface="Futura Condensed"/>
                <a:sym typeface="Futura Condensed"/>
              </a:defRPr>
            </a:pPr>
            <a:r>
              <a:rPr>
                <a:solidFill>
                  <a:srgbClr val="FFD479"/>
                </a:solidFill>
              </a:rPr>
              <a:t>4)</a:t>
            </a:r>
            <a:r>
              <a:t>    He was a literary creation and we do not know exactly what he said.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I   TRILEMMA BY C.S. LEWIS…"/>
          <p:cNvSpPr txBox="1"/>
          <p:nvPr/>
        </p:nvSpPr>
        <p:spPr>
          <a:xfrm>
            <a:off x="3848750" y="2816606"/>
            <a:ext cx="15562581" cy="7543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spcBef>
                <a:spcPts val="1600"/>
              </a:spcBef>
              <a:defRPr sz="15000">
                <a:solidFill>
                  <a:srgbClr val="FFD479"/>
                </a:solidFill>
                <a:latin typeface="Bebas Neue Regular"/>
                <a:ea typeface="Bebas Neue Regular"/>
                <a:cs typeface="Bebas Neue Regular"/>
                <a:sym typeface="Bebas Neue Regular"/>
              </a:defRPr>
            </a:pPr>
            <a:r>
              <a:t>I   TRILEMMA BY C.S. LEWIS</a:t>
            </a:r>
          </a:p>
          <a:p>
            <a:pPr algn="l" defTabSz="457200">
              <a:spcBef>
                <a:spcPts val="1600"/>
              </a:spcBef>
              <a:defRPr sz="8000">
                <a:solidFill>
                  <a:srgbClr val="EBEBEB"/>
                </a:solidFill>
                <a:latin typeface="Bebas Neue Regular"/>
                <a:ea typeface="Bebas Neue Regular"/>
                <a:cs typeface="Bebas Neue Regular"/>
                <a:sym typeface="Bebas Neue Regular"/>
              </a:defRPr>
            </a:pPr>
            <a:r>
              <a:t>         I.1. Who is this man who speaks like this? </a:t>
            </a:r>
          </a:p>
          <a:p>
            <a:pPr algn="l" defTabSz="457200">
              <a:spcBef>
                <a:spcPts val="1600"/>
              </a:spcBef>
              <a:defRPr sz="8000">
                <a:solidFill>
                  <a:srgbClr val="EBEBEB"/>
                </a:solidFill>
                <a:latin typeface="Bebas Neue Regular"/>
                <a:ea typeface="Bebas Neue Regular"/>
                <a:cs typeface="Bebas Neue Regular"/>
                <a:sym typeface="Bebas Neue Regular"/>
              </a:defRPr>
            </a:pPr>
            <a:r>
              <a:t>         I.2. Trilemma in Lewis’ own words </a:t>
            </a:r>
          </a:p>
          <a:p>
            <a:pPr algn="l" defTabSz="457200">
              <a:spcBef>
                <a:spcPts val="1600"/>
              </a:spcBef>
              <a:defRPr sz="8000">
                <a:solidFill>
                  <a:srgbClr val="EBEBEB"/>
                </a:solidFill>
                <a:latin typeface="Bebas Neue Regular"/>
                <a:ea typeface="Bebas Neue Regular"/>
                <a:cs typeface="Bebas Neue Regular"/>
                <a:sym typeface="Bebas Neue Regular"/>
              </a:defRPr>
            </a:pPr>
            <a:r>
              <a:t>         I.3. Trilemma – The argument </a:t>
            </a:r>
            <a:endParaRPr>
              <a:latin typeface="Times New Roman"/>
              <a:ea typeface="Times New Roman"/>
              <a:cs typeface="Times New Roman"/>
              <a:sym typeface="Times New Roman"/>
            </a:endParaRPr>
          </a:p>
          <a:p>
            <a:pPr algn="l" defTabSz="457200">
              <a:spcBef>
                <a:spcPts val="1600"/>
              </a:spcBef>
              <a:defRPr sz="1600" b="1">
                <a:solidFill>
                  <a:srgbClr val="000000"/>
                </a:solidFill>
                <a:latin typeface="Times Roman"/>
                <a:ea typeface="Times Roman"/>
                <a:cs typeface="Times Roman"/>
                <a:sym typeface="Times Roman"/>
              </a:defRPr>
            </a:pPr>
            <a:endParaRPr b="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IV   responding to critics…"/>
          <p:cNvSpPr txBox="1"/>
          <p:nvPr/>
        </p:nvSpPr>
        <p:spPr>
          <a:xfrm>
            <a:off x="3741420" y="4549844"/>
            <a:ext cx="15723871" cy="425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spcBef>
                <a:spcPts val="1600"/>
              </a:spcBef>
              <a:defRPr sz="15000">
                <a:solidFill>
                  <a:srgbClr val="FFD479"/>
                </a:solidFill>
                <a:latin typeface="Bebas Neue Regular"/>
                <a:ea typeface="Bebas Neue Regular"/>
                <a:cs typeface="Bebas Neue Regular"/>
                <a:sym typeface="Bebas Neue Regular"/>
              </a:defRPr>
            </a:pPr>
            <a:r>
              <a:t>IV   responding to critics</a:t>
            </a:r>
          </a:p>
          <a:p>
            <a:pPr algn="l" defTabSz="457200">
              <a:spcBef>
                <a:spcPts val="1600"/>
              </a:spcBef>
              <a:defRPr sz="8000">
                <a:solidFill>
                  <a:srgbClr val="EBEBEB"/>
                </a:solidFill>
                <a:latin typeface="Bebas Neue Regular"/>
                <a:ea typeface="Bebas Neue Regular"/>
                <a:cs typeface="Bebas Neue Regular"/>
                <a:sym typeface="Bebas Neue Regular"/>
              </a:defRPr>
            </a:pPr>
            <a:r>
              <a:t>             IV.1. trilemma is valid providing …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IV.1. trilemma valid providing…"/>
          <p:cNvSpPr txBox="1">
            <a:spLocks noGrp="1"/>
          </p:cNvSpPr>
          <p:nvPr>
            <p:ph type="title"/>
          </p:nvPr>
        </p:nvSpPr>
        <p:spPr>
          <a:xfrm>
            <a:off x="2010106" y="1264101"/>
            <a:ext cx="19621501" cy="2679701"/>
          </a:xfrm>
          <a:prstGeom prst="rect">
            <a:avLst/>
          </a:prstGeom>
        </p:spPr>
        <p:txBody>
          <a:bodyPr>
            <a:normAutofit/>
          </a:bodyPr>
          <a:lstStyle>
            <a:lvl1pPr algn="l" defTabSz="448055">
              <a:spcBef>
                <a:spcPts val="1500"/>
              </a:spcBef>
              <a:defRPr sz="14700" b="0" spc="0">
                <a:solidFill>
                  <a:srgbClr val="EBEBEB"/>
                </a:solidFill>
                <a:latin typeface="Bebas Neue Regular"/>
                <a:ea typeface="Bebas Neue Regular"/>
                <a:cs typeface="Bebas Neue Regular"/>
                <a:sym typeface="Bebas Neue Regular"/>
              </a:defRPr>
            </a:lvl1pPr>
          </a:lstStyle>
          <a:p>
            <a:r>
              <a:rPr sz="10000" dirty="0"/>
              <a:t> IV.1. trilemma valid providing…</a:t>
            </a:r>
          </a:p>
        </p:txBody>
      </p:sp>
      <p:sp>
        <p:nvSpPr>
          <p:cNvPr id="218" name="LLL is a useful and valid argument when the Gospels are presumed to be reasonably reliable sources, so that we know roughly what he thought and believed about himself, and it is believed that Jesus at least existed as a historical person; it is not neces"/>
          <p:cNvSpPr txBox="1"/>
          <p:nvPr/>
        </p:nvSpPr>
        <p:spPr>
          <a:xfrm>
            <a:off x="1353537" y="4619801"/>
            <a:ext cx="21420255" cy="74892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4930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sz="4000" dirty="0"/>
              <a:t>LLL is a useful and valid argument when the Gospels are presumed to be reasonably reliable sources, so that we know roughly what he thought and believed about himself, and it is believed that Jesus at least existed as a historical person; it is not necessary to believe in Jesus’ deity for the trilemma to be valid. </a:t>
            </a:r>
          </a:p>
          <a:p>
            <a:pPr marL="14930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sz="4000" dirty="0"/>
              <a:t>MacDowell in Evidence -book first argues for reliability of the NT in 6 chapters and only in chapter 7 introduces the trilemma argument.</a:t>
            </a:r>
          </a:p>
          <a:p>
            <a:pPr marL="14930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sz="4000" dirty="0"/>
              <a:t>Mehta’s dilemma: At times, when it suits him, Mehta’s “other reasonable options” (What if) presupposes that NT texts can be trusted and at times his criticism is based on presumption of unreliability of the Gospels. </a:t>
            </a:r>
          </a:p>
          <a:p>
            <a:pPr marL="14930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sz="4000" dirty="0"/>
              <a:t>“What if” -is the area on the map "where the sea monsters are located."</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V   LEWIS RESPONDS TO CRITICS…"/>
          <p:cNvSpPr txBox="1"/>
          <p:nvPr/>
        </p:nvSpPr>
        <p:spPr>
          <a:xfrm>
            <a:off x="3227069" y="4019550"/>
            <a:ext cx="17929861" cy="5676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spcBef>
                <a:spcPts val="1600"/>
              </a:spcBef>
              <a:defRPr sz="15000">
                <a:solidFill>
                  <a:srgbClr val="FFD479"/>
                </a:solidFill>
                <a:latin typeface="Bebas Neue Regular"/>
                <a:ea typeface="Bebas Neue Regular"/>
                <a:cs typeface="Bebas Neue Regular"/>
                <a:sym typeface="Bebas Neue Regular"/>
              </a:defRPr>
            </a:pPr>
            <a:r>
              <a:t>V   LEWIS RESPONDS TO CRITICS</a:t>
            </a:r>
          </a:p>
          <a:p>
            <a:pPr algn="l" defTabSz="457200">
              <a:spcBef>
                <a:spcPts val="1600"/>
              </a:spcBef>
              <a:defRPr sz="8000">
                <a:solidFill>
                  <a:srgbClr val="EBEBEB"/>
                </a:solidFill>
                <a:latin typeface="Bebas Neue Regular"/>
                <a:ea typeface="Bebas Neue Regular"/>
                <a:cs typeface="Bebas Neue Regular"/>
                <a:sym typeface="Bebas Neue Regular"/>
              </a:defRPr>
            </a:pPr>
            <a:r>
              <a:t>          V.1. THE INTENDED SCOPE OF TRILEMMA</a:t>
            </a:r>
          </a:p>
          <a:p>
            <a:pPr algn="l" defTabSz="457200">
              <a:spcBef>
                <a:spcPts val="1600"/>
              </a:spcBef>
              <a:defRPr sz="8000">
                <a:solidFill>
                  <a:srgbClr val="EBEBEB"/>
                </a:solidFill>
                <a:latin typeface="Bebas Neue Regular"/>
                <a:ea typeface="Bebas Neue Regular"/>
                <a:cs typeface="Bebas Neue Regular"/>
                <a:sym typeface="Bebas Neue Regular"/>
              </a:defRPr>
            </a:pPr>
            <a:r>
              <a:t>          V.2. LEWIS’ RESPONSE TO FOURTH OPTION - LEGEND?</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V.1. THE INTENDED SCOPE OF TRILEMMA"/>
          <p:cNvSpPr txBox="1">
            <a:spLocks noGrp="1"/>
          </p:cNvSpPr>
          <p:nvPr>
            <p:ph type="title"/>
          </p:nvPr>
        </p:nvSpPr>
        <p:spPr>
          <a:xfrm>
            <a:off x="2010106" y="1264101"/>
            <a:ext cx="19621501" cy="2679701"/>
          </a:xfrm>
          <a:prstGeom prst="rect">
            <a:avLst/>
          </a:prstGeom>
        </p:spPr>
        <p:txBody>
          <a:bodyPr/>
          <a:lstStyle>
            <a:lvl1pPr algn="l" defTabSz="393192">
              <a:spcBef>
                <a:spcPts val="1300"/>
              </a:spcBef>
              <a:defRPr sz="12900" b="0" spc="0">
                <a:solidFill>
                  <a:srgbClr val="EBEBEB"/>
                </a:solidFill>
                <a:latin typeface="Bebas Neue Regular"/>
                <a:ea typeface="Bebas Neue Regular"/>
                <a:cs typeface="Bebas Neue Regular"/>
                <a:sym typeface="Bebas Neue Regular"/>
              </a:defRPr>
            </a:lvl1pPr>
          </a:lstStyle>
          <a:p>
            <a:r>
              <a:t>V.1. THE INTENDED SCOPE OF TRILEMMA</a:t>
            </a:r>
          </a:p>
        </p:txBody>
      </p:sp>
      <p:sp>
        <p:nvSpPr>
          <p:cNvPr id="223" name="“On the one side clear, definite moral teaching. On the other, claims which, if not true, are those of a megalomaniac, compared with whom Hitler was the most same and humble of men. There is no halfway house and there is no parallel in other religions. I"/>
          <p:cNvSpPr txBox="1"/>
          <p:nvPr/>
        </p:nvSpPr>
        <p:spPr>
          <a:xfrm>
            <a:off x="2366263" y="4558208"/>
            <a:ext cx="19651474" cy="81047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defTabSz="457200">
              <a:spcBef>
                <a:spcPts val="1600"/>
              </a:spcBef>
              <a:defRPr sz="5000">
                <a:solidFill>
                  <a:srgbClr val="EBEBEB"/>
                </a:solidFill>
                <a:latin typeface="Futura Condensed"/>
                <a:ea typeface="Futura Condensed"/>
                <a:cs typeface="Futura Condensed"/>
                <a:sym typeface="Futura Condensed"/>
              </a:defRPr>
            </a:pPr>
            <a:r>
              <a:rPr sz="4000" dirty="0"/>
              <a:t>“On the one side clear, definite moral teaching. On the other, claims which, if not true, are those of a megalomaniac, compared with whom Hitler was the most same and humble of men. There is no halfway house and there is no parallel in other religions. If you had gone to Buddha and asked him: ‘Are you the son of Brahma?’ he would have said, ‘My son, you are still in the vale of illusion.’ If you had gone to Socrates and asked, ‘Are you Zeus?’ he would have laughed at you. If you had gone to Mohammed and asked, ‘Are you Allah?’ he would first have rent his clothes and then cut your head off. If you had asked Confucius, ‘Are you Heaven?’ I think he would have probably replied, ‘Remarks which are not in accordance with nature are in bad taste.’ The idea of a great moral teacher saying what Christ said is out of the question. approval.”  </a:t>
            </a:r>
            <a:br>
              <a:rPr sz="4000" dirty="0"/>
            </a:br>
            <a:r>
              <a:rPr sz="4000" dirty="0">
                <a:solidFill>
                  <a:srgbClr val="FFD479"/>
                </a:solidFill>
              </a:rPr>
              <a:t>C. S. Lewis: God in the Dock – What are we to make of Jesus Christ?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V.1. THE INTENDED SCOPE OF TRILEMMA"/>
          <p:cNvSpPr txBox="1">
            <a:spLocks noGrp="1"/>
          </p:cNvSpPr>
          <p:nvPr>
            <p:ph type="title"/>
          </p:nvPr>
        </p:nvSpPr>
        <p:spPr>
          <a:xfrm>
            <a:off x="2010106" y="1264101"/>
            <a:ext cx="19621501" cy="2679701"/>
          </a:xfrm>
          <a:prstGeom prst="rect">
            <a:avLst/>
          </a:prstGeom>
        </p:spPr>
        <p:txBody>
          <a:bodyPr/>
          <a:lstStyle>
            <a:lvl1pPr algn="l" defTabSz="393192">
              <a:spcBef>
                <a:spcPts val="1300"/>
              </a:spcBef>
              <a:defRPr sz="12900" b="0" spc="0">
                <a:solidFill>
                  <a:srgbClr val="EBEBEB"/>
                </a:solidFill>
                <a:latin typeface="Bebas Neue Regular"/>
                <a:ea typeface="Bebas Neue Regular"/>
                <a:cs typeface="Bebas Neue Regular"/>
                <a:sym typeface="Bebas Neue Regular"/>
              </a:defRPr>
            </a:lvl1pPr>
          </a:lstStyle>
          <a:p>
            <a:r>
              <a:t>V.1. THE INTENDED SCOPE OF TRILEMMA</a:t>
            </a:r>
          </a:p>
        </p:txBody>
      </p:sp>
      <p:sp>
        <p:nvSpPr>
          <p:cNvPr id="228" name="”In my opinion, the only person who can say that sort of thing is either God or a complete lunatic suffering from that form of delusion, which undermines the whole mind of man. If you think you are a poached egg, when you are not looking for a piece of t"/>
          <p:cNvSpPr txBox="1"/>
          <p:nvPr/>
        </p:nvSpPr>
        <p:spPr>
          <a:xfrm>
            <a:off x="2010106" y="5481538"/>
            <a:ext cx="19651475" cy="62581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spcBef>
                <a:spcPts val="1600"/>
              </a:spcBef>
              <a:defRPr sz="5000">
                <a:solidFill>
                  <a:srgbClr val="EBEBEB"/>
                </a:solidFill>
                <a:latin typeface="Futura Condensed"/>
                <a:ea typeface="Futura Condensed"/>
                <a:cs typeface="Futura Condensed"/>
                <a:sym typeface="Futura Condensed"/>
              </a:defRPr>
            </a:pPr>
            <a:r>
              <a:rPr sz="4000" dirty="0"/>
              <a:t>”In my opinion, the only person who can say that sort of thing is either God or a complete lunatic suffering from that form of delusion, which undermines the whole mind of man. If you think you are a poached egg, when you are not looking for a piece of toast to suit you </a:t>
            </a:r>
            <a:r>
              <a:rPr sz="4000" dirty="0" err="1"/>
              <a:t>you</a:t>
            </a:r>
            <a:r>
              <a:rPr sz="4000" dirty="0"/>
              <a:t> may be sane, but if you think you are God, there is no chance for you. We may note in passing that He was never regarded as a mere moral teacher. He did not produce that effect on any of the people who actually met him. He produced mainly three effects — Hatred — Terror — Adoration. There was no trace of people expressing mild approval.”  </a:t>
            </a:r>
            <a:br>
              <a:rPr sz="4000" dirty="0"/>
            </a:br>
            <a:r>
              <a:rPr sz="4000" dirty="0">
                <a:solidFill>
                  <a:srgbClr val="FFD479"/>
                </a:solidFill>
              </a:rPr>
              <a:t>C. S. Lewis: God in the Dock – What are we to make of Jesus Christ?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V.2. LEWIS RESPOND TO ”LEGEND”"/>
          <p:cNvSpPr txBox="1">
            <a:spLocks noGrp="1"/>
          </p:cNvSpPr>
          <p:nvPr>
            <p:ph type="title"/>
          </p:nvPr>
        </p:nvSpPr>
        <p:spPr>
          <a:xfrm>
            <a:off x="2010106" y="1264101"/>
            <a:ext cx="19621501" cy="2679701"/>
          </a:xfrm>
          <a:prstGeom prst="rect">
            <a:avLst/>
          </a:prstGeom>
        </p:spPr>
        <p:txBody>
          <a:bodyPr/>
          <a:lstStyle>
            <a:lvl1pPr algn="l" defTabSz="457200">
              <a:spcBef>
                <a:spcPts val="1600"/>
              </a:spcBef>
              <a:defRPr sz="15000" b="0" spc="0">
                <a:solidFill>
                  <a:srgbClr val="EBEBEB"/>
                </a:solidFill>
                <a:latin typeface="Bebas Neue Regular"/>
                <a:ea typeface="Bebas Neue Regular"/>
                <a:cs typeface="Bebas Neue Regular"/>
                <a:sym typeface="Bebas Neue Regular"/>
              </a:defRPr>
            </a:lvl1pPr>
          </a:lstStyle>
          <a:p>
            <a:r>
              <a:t>V.2. LEWIS RESPOND TO ”LEGEND”</a:t>
            </a:r>
          </a:p>
        </p:txBody>
      </p:sp>
      <p:sp>
        <p:nvSpPr>
          <p:cNvPr id="233" name="“What are we to do about reconciling the two contradictory phenomena? One attempt consists in saying that the man did not really say these things; but that His followers exaggerated the story, and so the legend grew up that he had said them. This is diff"/>
          <p:cNvSpPr txBox="1"/>
          <p:nvPr/>
        </p:nvSpPr>
        <p:spPr>
          <a:xfrm>
            <a:off x="2366263" y="4678840"/>
            <a:ext cx="19651474" cy="70552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spcBef>
                <a:spcPts val="1600"/>
              </a:spcBef>
              <a:defRPr sz="5000">
                <a:solidFill>
                  <a:srgbClr val="EBEBEB"/>
                </a:solidFill>
                <a:latin typeface="Futura Condensed"/>
                <a:ea typeface="Futura Condensed"/>
                <a:cs typeface="Futura Condensed"/>
                <a:sym typeface="Futura Condensed"/>
              </a:defRPr>
            </a:pPr>
            <a:r>
              <a:rPr sz="4000" dirty="0"/>
              <a:t>“What are we to do about reconciling the two contradictory phenomena? One attempt consists in saying that the man did not really say these things; but that His followers exaggerated the story, and so the legend grew up that he had said them. This is difficult because His followers were all Jews; that is, they belonged to that Nation which of all others was most convinced that there was only one God — that there could not possibly be another. It is very odd that this horrible invention about a religious leader should grow up among the one people in the whole earth least likely to make such a mistake. On the contrary we get the impression that none of His immediate followers or even of the New Testament writers embraced the doctrine at all easily.” </a:t>
            </a:r>
            <a:br>
              <a:rPr sz="4000" dirty="0"/>
            </a:br>
            <a:r>
              <a:rPr sz="4000" dirty="0">
                <a:solidFill>
                  <a:srgbClr val="FFD479"/>
                </a:solidFill>
              </a:rPr>
              <a:t>C. S. Lewis – God in the Dock</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V.2. LEWIS RESPOND TO ”LEGEND”"/>
          <p:cNvSpPr txBox="1">
            <a:spLocks noGrp="1"/>
          </p:cNvSpPr>
          <p:nvPr>
            <p:ph type="title"/>
          </p:nvPr>
        </p:nvSpPr>
        <p:spPr>
          <a:xfrm>
            <a:off x="2010106" y="1264101"/>
            <a:ext cx="19621501" cy="2679701"/>
          </a:xfrm>
          <a:prstGeom prst="rect">
            <a:avLst/>
          </a:prstGeom>
        </p:spPr>
        <p:txBody>
          <a:bodyPr/>
          <a:lstStyle>
            <a:lvl1pPr algn="l" defTabSz="457200">
              <a:spcBef>
                <a:spcPts val="1600"/>
              </a:spcBef>
              <a:defRPr sz="15000" b="0" spc="0">
                <a:solidFill>
                  <a:srgbClr val="EBEBEB"/>
                </a:solidFill>
                <a:latin typeface="Bebas Neue Regular"/>
                <a:ea typeface="Bebas Neue Regular"/>
                <a:cs typeface="Bebas Neue Regular"/>
                <a:sym typeface="Bebas Neue Regular"/>
              </a:defRPr>
            </a:lvl1pPr>
          </a:lstStyle>
          <a:p>
            <a:r>
              <a:t>V.2. LEWIS RESPOND TO ”LEGEND”</a:t>
            </a:r>
          </a:p>
        </p:txBody>
      </p:sp>
      <p:sp>
        <p:nvSpPr>
          <p:cNvPr id="236" name="“Another point is that, on that view, you would have to regard the accounts of the Man as being legends. Now, as a literary historian, I am perfectly convinced that, whatever else the Gospels are, they are not legends. I have read a great deal of legend "/>
          <p:cNvSpPr txBox="1"/>
          <p:nvPr/>
        </p:nvSpPr>
        <p:spPr>
          <a:xfrm>
            <a:off x="1454825" y="4214151"/>
            <a:ext cx="21518446" cy="8412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spcBef>
                <a:spcPts val="1600"/>
              </a:spcBef>
              <a:defRPr sz="4000">
                <a:solidFill>
                  <a:srgbClr val="EBEBEB"/>
                </a:solidFill>
                <a:latin typeface="Futura Condensed"/>
                <a:ea typeface="Futura Condensed"/>
                <a:cs typeface="Futura Condensed"/>
                <a:sym typeface="Futura Condensed"/>
              </a:defRPr>
            </a:pPr>
            <a:r>
              <a:rPr sz="3600" dirty="0"/>
              <a:t>“Another point is that, on that view, you would have to regard the accounts of the Man as being legends. Now, as a literary historian, I am perfectly convinced that, whatever else the Gospels are, they are not legends. I have read a great deal of legend and I am quite clear that they are not the same sort of thing. They are not artistic enough to be legends. From an imaginative point of view they are clumsy, they don’t work up to things properly. Most of the life of Jesus is totally unknown to us, as is the life of anyone else who lived at that time, and no people building up a legend would allow that to be so. Apart from bits of the Platonic dialogues, there is no conversation that I know of in ancient literature like the Fourth Gospel. There is nothing, even in modern literature, until about a hundred years ago when the realistic novel came into existence. In the story of the woman taken in adultery we are told Christ bent down and scribbled in the dust with His finger. Nothing comes of this. No one has ever based any doctrine on it. And the art of inventing little irrelevant details to make an imaginary scene more convincing is a purely modern art. Surely the only explanation of this passage is that the thing really happened? The author put it in simply because he had seen it.”  </a:t>
            </a:r>
            <a:br>
              <a:rPr sz="3600" dirty="0"/>
            </a:br>
            <a:r>
              <a:rPr sz="3600" dirty="0">
                <a:solidFill>
                  <a:srgbClr val="FFD479"/>
                </a:solidFill>
              </a:rPr>
              <a:t>C. S. Lewis: God in the Dock – What are we to make of Jesus Christ?</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VI   trilemma updated with a         NEW PREMISE"/>
          <p:cNvSpPr txBox="1"/>
          <p:nvPr/>
        </p:nvSpPr>
        <p:spPr>
          <a:xfrm>
            <a:off x="3654952" y="4298949"/>
            <a:ext cx="18118456" cy="511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spcBef>
                <a:spcPts val="1600"/>
              </a:spcBef>
              <a:defRPr sz="15000">
                <a:solidFill>
                  <a:srgbClr val="FFD479"/>
                </a:solidFill>
                <a:latin typeface="Bebas Neue Regular"/>
                <a:ea typeface="Bebas Neue Regular"/>
                <a:cs typeface="Bebas Neue Regular"/>
                <a:sym typeface="Bebas Neue Regular"/>
              </a:defRPr>
            </a:pPr>
            <a:r>
              <a:t>VI   trilemma updated with a </a:t>
            </a:r>
            <a:br/>
            <a:r>
              <a:t>       NEW PREMISE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VI. Trilemma WITH AN UPDATE"/>
          <p:cNvSpPr txBox="1">
            <a:spLocks noGrp="1"/>
          </p:cNvSpPr>
          <p:nvPr>
            <p:ph type="title"/>
          </p:nvPr>
        </p:nvSpPr>
        <p:spPr>
          <a:xfrm>
            <a:off x="2010106" y="1264101"/>
            <a:ext cx="19621501" cy="2679701"/>
          </a:xfrm>
          <a:prstGeom prst="rect">
            <a:avLst/>
          </a:prstGeom>
        </p:spPr>
        <p:txBody>
          <a:bodyPr/>
          <a:lstStyle>
            <a:lvl1pPr algn="l" defTabSz="457200">
              <a:spcBef>
                <a:spcPts val="1600"/>
              </a:spcBef>
              <a:defRPr sz="15000" b="0" spc="0">
                <a:solidFill>
                  <a:srgbClr val="EBEBEB"/>
                </a:solidFill>
                <a:latin typeface="Bebas Neue Regular"/>
                <a:ea typeface="Bebas Neue Regular"/>
                <a:cs typeface="Bebas Neue Regular"/>
                <a:sym typeface="Bebas Neue Regular"/>
              </a:defRPr>
            </a:lvl1pPr>
          </a:lstStyle>
          <a:p>
            <a:r>
              <a:t> VI. Trilemma WITH AN UPDATE</a:t>
            </a:r>
          </a:p>
        </p:txBody>
      </p:sp>
      <p:sp>
        <p:nvSpPr>
          <p:cNvPr id="243" name="Premise #1 Historical Jesus* made claims of being a Divine Savior.…"/>
          <p:cNvSpPr txBox="1"/>
          <p:nvPr/>
        </p:nvSpPr>
        <p:spPr>
          <a:xfrm>
            <a:off x="1069404" y="4774586"/>
            <a:ext cx="22245192" cy="5488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indent="795655" algn="l" defTabSz="457200">
              <a:defRPr sz="7000">
                <a:solidFill>
                  <a:srgbClr val="EBEBEB"/>
                </a:solidFill>
                <a:latin typeface="Futura Condensed"/>
                <a:ea typeface="Futura Condensed"/>
                <a:cs typeface="Futura Condensed"/>
                <a:sym typeface="Futura Condensed"/>
              </a:defRPr>
            </a:pPr>
            <a:r>
              <a:rPr dirty="0">
                <a:solidFill>
                  <a:srgbClr val="FFD479"/>
                </a:solidFill>
              </a:rPr>
              <a:t>Premise #1</a:t>
            </a:r>
            <a:r>
              <a:rPr dirty="0"/>
              <a:t> Historical Jesus* made claims of</a:t>
            </a:r>
            <a:br>
              <a:rPr lang="en-US" dirty="0"/>
            </a:br>
            <a:r>
              <a:rPr dirty="0"/>
              <a:t> being a Divine Savior.</a:t>
            </a:r>
          </a:p>
          <a:p>
            <a:pPr indent="795655" algn="l" defTabSz="457200">
              <a:defRPr sz="7000">
                <a:solidFill>
                  <a:srgbClr val="EBEBEB"/>
                </a:solidFill>
                <a:latin typeface="Futura Condensed"/>
                <a:ea typeface="Futura Condensed"/>
                <a:cs typeface="Futura Condensed"/>
                <a:sym typeface="Futura Condensed"/>
              </a:defRPr>
            </a:pPr>
            <a:r>
              <a:rPr dirty="0">
                <a:solidFill>
                  <a:srgbClr val="FFD479"/>
                </a:solidFill>
              </a:rPr>
              <a:t>Premise #2</a:t>
            </a:r>
            <a:r>
              <a:rPr dirty="0"/>
              <a:t> If Jesus is not God, he was a</a:t>
            </a:r>
            <a:br>
              <a:rPr lang="en-US" dirty="0"/>
            </a:br>
            <a:r>
              <a:rPr dirty="0"/>
              <a:t> liar or delusional.            </a:t>
            </a:r>
          </a:p>
          <a:p>
            <a:pPr indent="795655" algn="l" defTabSz="457200">
              <a:defRPr sz="7000">
                <a:solidFill>
                  <a:srgbClr val="EBEBEB"/>
                </a:solidFill>
                <a:latin typeface="Futura Condensed"/>
                <a:ea typeface="Futura Condensed"/>
                <a:cs typeface="Futura Condensed"/>
                <a:sym typeface="Futura Condensed"/>
              </a:defRPr>
            </a:pPr>
            <a:r>
              <a:rPr dirty="0">
                <a:solidFill>
                  <a:srgbClr val="FFD479"/>
                </a:solidFill>
              </a:rPr>
              <a:t>Premise #3</a:t>
            </a:r>
            <a:r>
              <a:rPr dirty="0"/>
              <a:t> Jesus was neither a liar nor delusional.</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onclusion:  Jesus is God."/>
          <p:cNvSpPr txBox="1"/>
          <p:nvPr/>
        </p:nvSpPr>
        <p:spPr>
          <a:xfrm>
            <a:off x="8248649" y="4298949"/>
            <a:ext cx="7886701" cy="511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spcBef>
                <a:spcPts val="1600"/>
              </a:spcBef>
              <a:defRPr sz="15000">
                <a:solidFill>
                  <a:srgbClr val="EBEBEB"/>
                </a:solidFill>
                <a:latin typeface="Bebas Neue Regular"/>
                <a:ea typeface="Bebas Neue Regular"/>
                <a:cs typeface="Bebas Neue Regular"/>
                <a:sym typeface="Bebas Neue Regular"/>
              </a:defRPr>
            </a:pPr>
            <a:r>
              <a:rPr>
                <a:solidFill>
                  <a:srgbClr val="FFD479"/>
                </a:solidFill>
              </a:rPr>
              <a:t>Conclusion:</a:t>
            </a:r>
            <a:r>
              <a:t> </a:t>
            </a:r>
            <a:br/>
            <a:r>
              <a:t>Jesus is God.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I.1. Who is this man who speaks like this?"/>
          <p:cNvSpPr txBox="1">
            <a:spLocks noGrp="1"/>
          </p:cNvSpPr>
          <p:nvPr>
            <p:ph type="title"/>
          </p:nvPr>
        </p:nvSpPr>
        <p:spPr>
          <a:xfrm>
            <a:off x="2010106" y="1264101"/>
            <a:ext cx="19621501" cy="2679701"/>
          </a:xfrm>
          <a:prstGeom prst="rect">
            <a:avLst/>
          </a:prstGeom>
        </p:spPr>
        <p:txBody>
          <a:bodyPr/>
          <a:lstStyle>
            <a:lvl1pPr algn="l" defTabSz="342900">
              <a:spcBef>
                <a:spcPts val="1200"/>
              </a:spcBef>
              <a:defRPr sz="11250" b="0" spc="0">
                <a:solidFill>
                  <a:srgbClr val="EBEBEB"/>
                </a:solidFill>
                <a:latin typeface="Bebas Neue Regular"/>
                <a:ea typeface="Bebas Neue Regular"/>
                <a:cs typeface="Bebas Neue Regular"/>
                <a:sym typeface="Bebas Neue Regular"/>
              </a:defRPr>
            </a:lvl1pPr>
          </a:lstStyle>
          <a:p>
            <a:r>
              <a:t>I.1. Who is this man who speaks like this? </a:t>
            </a:r>
          </a:p>
        </p:txBody>
      </p:sp>
      <p:sp>
        <p:nvSpPr>
          <p:cNvPr id="148" name="“Among these Jews there suddenly turns up a man who goes about talking as if He was God. He claims to forgive sins. He says He has always existed. He says He is coming to judge the world at the end of time. Now let us get this clear. Among Pantheists, li"/>
          <p:cNvSpPr txBox="1"/>
          <p:nvPr/>
        </p:nvSpPr>
        <p:spPr>
          <a:xfrm>
            <a:off x="1176854" y="4501703"/>
            <a:ext cx="21288005" cy="92142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103630" lvl="2" algn="l" defTabSz="457200">
              <a:spcBef>
                <a:spcPts val="1600"/>
              </a:spcBef>
              <a:defRPr sz="5000">
                <a:solidFill>
                  <a:srgbClr val="EBEBEB"/>
                </a:solidFill>
                <a:latin typeface="Futura Condensed"/>
                <a:ea typeface="Futura Condensed"/>
                <a:cs typeface="Futura Condensed"/>
                <a:sym typeface="Futura Condensed"/>
              </a:defRPr>
            </a:pPr>
            <a:r>
              <a:t>“Among these Jews there suddenly turns up a man who goes about talking as if He was God. He claims to forgive sins. He says He has always existed. He says He is coming to judge the world at the end of time. Now let us get this clear. Among Pantheists, like the Indians, anyone might say that he was a part of God, or one with God: there would be nothing very odd about it. But this man, since He was a Jew, could not mean that kind of God. God, in their language, meant the Being outside the world, who had made it and was infinitely different from anything else. And when you have grasped that, you will see that what this man said was, quite simply, the most shocking thing that has ever been uttered by human lips.” </a:t>
            </a:r>
          </a:p>
          <a:p>
            <a:pPr marL="1103630" lvl="2" algn="l" defTabSz="457200">
              <a:spcBef>
                <a:spcPts val="1600"/>
              </a:spcBef>
              <a:defRPr sz="5000">
                <a:solidFill>
                  <a:srgbClr val="EBEBEB"/>
                </a:solidFill>
                <a:latin typeface="Futura Condensed"/>
                <a:ea typeface="Futura Condensed"/>
                <a:cs typeface="Futura Condensed"/>
                <a:sym typeface="Futura Condensed"/>
              </a:defRPr>
            </a:pPr>
            <a:endParaRPr/>
          </a:p>
          <a:p>
            <a:pPr marL="1103630" lvl="2" algn="l" defTabSz="457200">
              <a:spcBef>
                <a:spcPts val="1600"/>
              </a:spcBef>
              <a:defRPr sz="5000">
                <a:solidFill>
                  <a:srgbClr val="FFD479"/>
                </a:solidFill>
                <a:latin typeface="Futura Condensed"/>
                <a:ea typeface="Futura Condensed"/>
                <a:cs typeface="Futura Condensed"/>
                <a:sym typeface="Futura Condensed"/>
              </a:defRPr>
            </a:pPr>
            <a:r>
              <a:t>C. S. Lewis – Mere Christianity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I.2. Trilemma in Lewis’ own words:"/>
          <p:cNvSpPr txBox="1">
            <a:spLocks noGrp="1"/>
          </p:cNvSpPr>
          <p:nvPr>
            <p:ph type="title"/>
          </p:nvPr>
        </p:nvSpPr>
        <p:spPr>
          <a:xfrm>
            <a:off x="2010106" y="1264101"/>
            <a:ext cx="19621501" cy="2679701"/>
          </a:xfrm>
          <a:prstGeom prst="rect">
            <a:avLst/>
          </a:prstGeom>
        </p:spPr>
        <p:txBody>
          <a:bodyPr/>
          <a:lstStyle>
            <a:lvl1pPr algn="l" defTabSz="406908">
              <a:spcBef>
                <a:spcPts val="1400"/>
              </a:spcBef>
              <a:defRPr sz="13350" b="0" spc="0">
                <a:solidFill>
                  <a:srgbClr val="EBEBEB"/>
                </a:solidFill>
                <a:latin typeface="Bebas Neue Regular"/>
                <a:ea typeface="Bebas Neue Regular"/>
                <a:cs typeface="Bebas Neue Regular"/>
                <a:sym typeface="Bebas Neue Regular"/>
              </a:defRPr>
            </a:lvl1pPr>
          </a:lstStyle>
          <a:p>
            <a:r>
              <a:t> I.2. Trilemma in Lewis’ own words: </a:t>
            </a:r>
          </a:p>
        </p:txBody>
      </p:sp>
      <p:sp>
        <p:nvSpPr>
          <p:cNvPr id="151" name="“I am trying here to prevent anyone saying the really foolish thing that people often say about Him: I’m ready to accept Jesus as a great moral teacher, but I don’t accept his claim to be God. That is the one thing we must not say. A man who was merely a"/>
          <p:cNvSpPr txBox="1"/>
          <p:nvPr/>
        </p:nvSpPr>
        <p:spPr>
          <a:xfrm>
            <a:off x="892921" y="4180795"/>
            <a:ext cx="21855872" cy="9988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103630" lvl="2" algn="l" defTabSz="457200">
              <a:spcBef>
                <a:spcPts val="1600"/>
              </a:spcBef>
              <a:defRPr sz="5000">
                <a:solidFill>
                  <a:srgbClr val="EBEBEB"/>
                </a:solidFill>
                <a:latin typeface="Futura Condensed"/>
                <a:ea typeface="Futura Condensed"/>
                <a:cs typeface="Futura Condensed"/>
                <a:sym typeface="Futura Condensed"/>
              </a:defRPr>
            </a:pPr>
            <a:r>
              <a:t>“I am trying here to prevent anyone saying the really foolish thing that people often say about Him: I’m ready to accept Jesus as a great moral teacher, but I don’t accept his claim to be God. That is the one thing we must not say. A man who was merely a man and said the sort of things Jesus said would not be a great moral teacher. He would either be a lunatic — on the level with the man who says he is a poached egg — or else he would be the Devil of Hell. You must make your choice. Either this man was, and is, the Son of God, or else a madman or something worse. You can shut him up for a fool, you can spit at him and kill him as a demon or you can fall at his feet and call him Lord and God, but let us not come with any patronizing nonsense about his being a great human teacher. He has not left that open to us. He did not intend to.”</a:t>
            </a:r>
            <a:r>
              <a:rPr sz="1200">
                <a:latin typeface="Times Roman"/>
                <a:ea typeface="Times Roman"/>
                <a:cs typeface="Times Roman"/>
                <a:sym typeface="Times Roman"/>
              </a:rPr>
              <a:t> </a:t>
            </a:r>
          </a:p>
          <a:p>
            <a:pPr marL="1103630" lvl="2" algn="l" defTabSz="457200">
              <a:spcBef>
                <a:spcPts val="1600"/>
              </a:spcBef>
              <a:defRPr sz="5000">
                <a:solidFill>
                  <a:srgbClr val="EBEBEB"/>
                </a:solidFill>
                <a:latin typeface="Futura Condensed"/>
                <a:ea typeface="Futura Condensed"/>
                <a:cs typeface="Futura Condensed"/>
                <a:sym typeface="Futura Condensed"/>
              </a:defRPr>
            </a:pPr>
            <a:endParaRPr sz="1200">
              <a:latin typeface="Times Roman"/>
              <a:ea typeface="Times Roman"/>
              <a:cs typeface="Times Roman"/>
              <a:sym typeface="Times Roman"/>
            </a:endParaRPr>
          </a:p>
          <a:p>
            <a:pPr marL="1103630" lvl="2" algn="l" defTabSz="457200">
              <a:spcBef>
                <a:spcPts val="1600"/>
              </a:spcBef>
              <a:defRPr sz="5000">
                <a:solidFill>
                  <a:srgbClr val="FFD479"/>
                </a:solidFill>
                <a:latin typeface="Futura Condensed"/>
                <a:ea typeface="Futura Condensed"/>
                <a:cs typeface="Futura Condensed"/>
                <a:sym typeface="Futura Condensed"/>
              </a:defRPr>
            </a:pPr>
            <a:r>
              <a:t>C. S. Lewis – Mere Christianity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I.3. Trilemma – The argument:"/>
          <p:cNvSpPr txBox="1">
            <a:spLocks noGrp="1"/>
          </p:cNvSpPr>
          <p:nvPr>
            <p:ph type="title"/>
          </p:nvPr>
        </p:nvSpPr>
        <p:spPr>
          <a:xfrm>
            <a:off x="2010106" y="1264101"/>
            <a:ext cx="19621501" cy="2679701"/>
          </a:xfrm>
          <a:prstGeom prst="rect">
            <a:avLst/>
          </a:prstGeom>
        </p:spPr>
        <p:txBody>
          <a:bodyPr/>
          <a:lstStyle>
            <a:lvl1pPr algn="l" defTabSz="457200">
              <a:spcBef>
                <a:spcPts val="1600"/>
              </a:spcBef>
              <a:defRPr sz="15000" b="0" spc="0">
                <a:solidFill>
                  <a:srgbClr val="EBEBEB"/>
                </a:solidFill>
                <a:latin typeface="Bebas Neue Regular"/>
                <a:ea typeface="Bebas Neue Regular"/>
                <a:cs typeface="Bebas Neue Regular"/>
                <a:sym typeface="Bebas Neue Regular"/>
              </a:defRPr>
            </a:lvl1pPr>
          </a:lstStyle>
          <a:p>
            <a:r>
              <a:t> I.3. Trilemma – The argument: </a:t>
            </a:r>
          </a:p>
        </p:txBody>
      </p:sp>
      <p:sp>
        <p:nvSpPr>
          <p:cNvPr id="154" name="Premise #1 If Jesus is not God, he was a liar or delusional       Premise #2 Jesus was neither a liar nor delusional. Conclusion: Therefore, Jesus is God."/>
          <p:cNvSpPr txBox="1"/>
          <p:nvPr/>
        </p:nvSpPr>
        <p:spPr>
          <a:xfrm>
            <a:off x="2627352" y="5185669"/>
            <a:ext cx="19004255" cy="5277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103630" lvl="2" algn="l" defTabSz="457200">
              <a:spcBef>
                <a:spcPts val="1600"/>
              </a:spcBef>
              <a:defRPr sz="5000">
                <a:solidFill>
                  <a:srgbClr val="EBEBEB"/>
                </a:solidFill>
                <a:latin typeface="Futura Condensed"/>
                <a:ea typeface="Futura Condensed"/>
                <a:cs typeface="Futura Condensed"/>
                <a:sym typeface="Futura Condensed"/>
              </a:defRPr>
            </a:pPr>
            <a:endParaRPr>
              <a:latin typeface="Times New Roman"/>
              <a:ea typeface="Times New Roman"/>
              <a:cs typeface="Times New Roman"/>
              <a:sym typeface="Times New Roman"/>
            </a:endParaRPr>
          </a:p>
          <a:p>
            <a:pPr marL="1100455" algn="l" defTabSz="457200">
              <a:spcBef>
                <a:spcPts val="1600"/>
              </a:spcBef>
              <a:defRPr sz="7000">
                <a:solidFill>
                  <a:srgbClr val="EBEBEB"/>
                </a:solidFill>
                <a:latin typeface="Futura Condensed"/>
                <a:ea typeface="Futura Condensed"/>
                <a:cs typeface="Futura Condensed"/>
                <a:sym typeface="Futura Condensed"/>
              </a:defRPr>
            </a:pPr>
            <a:r>
              <a:rPr>
                <a:solidFill>
                  <a:srgbClr val="FFD479"/>
                </a:solidFill>
              </a:rPr>
              <a:t>Premise #1</a:t>
            </a:r>
            <a:r>
              <a:t> If Jesus is not God, he was a liar or delusional      </a:t>
            </a:r>
            <a:br/>
            <a:r>
              <a:rPr>
                <a:solidFill>
                  <a:srgbClr val="FFD479"/>
                </a:solidFill>
              </a:rPr>
              <a:t>Premise #2</a:t>
            </a:r>
            <a:r>
              <a:t> Jesus was neither a liar nor delusional.</a:t>
            </a:r>
            <a:br/>
            <a:r>
              <a:rPr>
                <a:solidFill>
                  <a:srgbClr val="FFD479"/>
                </a:solidFill>
              </a:rPr>
              <a:t>Conclusion:</a:t>
            </a:r>
            <a:r>
              <a:t> Therefore, Jesus is God.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II   TRILEMMA beyond lewis"/>
          <p:cNvSpPr txBox="1"/>
          <p:nvPr/>
        </p:nvSpPr>
        <p:spPr>
          <a:xfrm>
            <a:off x="4203104" y="1382926"/>
            <a:ext cx="16365856" cy="327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spcBef>
                <a:spcPts val="1600"/>
              </a:spcBef>
              <a:defRPr sz="15000">
                <a:solidFill>
                  <a:srgbClr val="FFD479"/>
                </a:solidFill>
                <a:latin typeface="Bebas Neue Regular"/>
                <a:ea typeface="Bebas Neue Regular"/>
                <a:cs typeface="Bebas Neue Regular"/>
                <a:sym typeface="Bebas Neue Regular"/>
              </a:defRPr>
            </a:pPr>
            <a:r>
              <a:rPr dirty="0"/>
              <a:t>II   TRILEMMA beyond </a:t>
            </a:r>
            <a:r>
              <a:rPr dirty="0" err="1"/>
              <a:t>lewis</a:t>
            </a:r>
            <a:endParaRPr dirty="0">
              <a:latin typeface="Times New Roman"/>
              <a:ea typeface="Times New Roman"/>
              <a:cs typeface="Times New Roman"/>
              <a:sym typeface="Times New Roman"/>
            </a:endParaRPr>
          </a:p>
          <a:p>
            <a:pPr algn="l" defTabSz="457200">
              <a:spcBef>
                <a:spcPts val="1600"/>
              </a:spcBef>
              <a:defRPr sz="1600" b="1">
                <a:solidFill>
                  <a:srgbClr val="000000"/>
                </a:solidFill>
                <a:latin typeface="Times Roman"/>
                <a:ea typeface="Times Roman"/>
                <a:cs typeface="Times Roman"/>
                <a:sym typeface="Times Roman"/>
              </a:defRPr>
            </a:pPr>
            <a:endParaRPr b="0" dirty="0"/>
          </a:p>
        </p:txBody>
      </p:sp>
      <p:sp>
        <p:nvSpPr>
          <p:cNvPr id="157" name="Apostle John (AD 90)…"/>
          <p:cNvSpPr txBox="1"/>
          <p:nvPr/>
        </p:nvSpPr>
        <p:spPr>
          <a:xfrm>
            <a:off x="742517" y="5148475"/>
            <a:ext cx="7571368" cy="57471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17978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dirty="0"/>
              <a:t>Apostle John (AD 90)</a:t>
            </a:r>
          </a:p>
          <a:p>
            <a:pPr marL="17978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dirty="0"/>
              <a:t>Sir Thomas More (1534)</a:t>
            </a:r>
          </a:p>
          <a:p>
            <a:pPr marL="17978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dirty="0"/>
              <a:t>John Leland (1773)</a:t>
            </a:r>
          </a:p>
          <a:p>
            <a:pPr marL="17978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dirty="0"/>
              <a:t>Mark Hopkins (1844)</a:t>
            </a:r>
          </a:p>
          <a:p>
            <a:pPr marL="17978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dirty="0"/>
              <a:t>’Rabbi’ John Duncan (1860)</a:t>
            </a:r>
          </a:p>
          <a:p>
            <a:pPr marL="17978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dirty="0"/>
              <a:t>Henry Parry </a:t>
            </a:r>
            <a:r>
              <a:rPr dirty="0" err="1"/>
              <a:t>Liddon</a:t>
            </a:r>
            <a:r>
              <a:rPr dirty="0"/>
              <a:t> (1866)</a:t>
            </a:r>
          </a:p>
        </p:txBody>
      </p:sp>
      <p:sp>
        <p:nvSpPr>
          <p:cNvPr id="158" name="R. A. Torrey (1918)…"/>
          <p:cNvSpPr txBox="1"/>
          <p:nvPr/>
        </p:nvSpPr>
        <p:spPr>
          <a:xfrm>
            <a:off x="11333645" y="5049029"/>
            <a:ext cx="12066445" cy="7284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17978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dirty="0"/>
              <a:t>R. A. Torrey (1918)</a:t>
            </a:r>
          </a:p>
          <a:p>
            <a:pPr marL="17978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dirty="0"/>
              <a:t>W. E. </a:t>
            </a:r>
            <a:r>
              <a:rPr dirty="0" err="1"/>
              <a:t>Biederwolf</a:t>
            </a:r>
            <a:r>
              <a:rPr dirty="0"/>
              <a:t> (1867–1939)</a:t>
            </a:r>
          </a:p>
          <a:p>
            <a:pPr marL="17978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dirty="0"/>
              <a:t>G. K. Chesterton (1925)</a:t>
            </a:r>
          </a:p>
          <a:p>
            <a:pPr marL="17978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dirty="0"/>
              <a:t>Watchman Nee (1936)</a:t>
            </a:r>
          </a:p>
          <a:p>
            <a:pPr marL="17978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dirty="0"/>
              <a:t>Christopher Hitchens</a:t>
            </a:r>
            <a:br>
              <a:rPr lang="en-US" dirty="0"/>
            </a:br>
            <a:r>
              <a:rPr dirty="0"/>
              <a:t> (God is Not Great, 2007)</a:t>
            </a:r>
          </a:p>
          <a:p>
            <a:pPr marL="1797878" indent="-883478" algn="l" defTabSz="457200">
              <a:spcBef>
                <a:spcPts val="1600"/>
              </a:spcBef>
              <a:buSzPct val="125000"/>
              <a:buChar char="•"/>
              <a:defRPr sz="5000">
                <a:solidFill>
                  <a:srgbClr val="EBEBEB"/>
                </a:solidFill>
                <a:latin typeface="Futura Condensed"/>
                <a:ea typeface="Futura Condensed"/>
                <a:cs typeface="Futura Condensed"/>
                <a:sym typeface="Futura Condensed"/>
              </a:defRPr>
            </a:pPr>
            <a:r>
              <a:rPr dirty="0"/>
              <a:t>Kari </a:t>
            </a:r>
            <a:r>
              <a:rPr dirty="0" err="1"/>
              <a:t>Kuula</a:t>
            </a:r>
            <a:r>
              <a:rPr dirty="0"/>
              <a:t> </a:t>
            </a:r>
            <a:br>
              <a:rPr lang="en-US" dirty="0"/>
            </a:br>
            <a:r>
              <a:rPr dirty="0"/>
              <a:t>(At Home with </a:t>
            </a:r>
            <a:r>
              <a:rPr dirty="0" err="1"/>
              <a:t>Christinaity</a:t>
            </a:r>
            <a:r>
              <a:rPr dirty="0"/>
              <a:t>, 2012)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If I were to say I don’t know Him, I would be a LIAR like you.  JOHN 8:55…"/>
          <p:cNvSpPr txBox="1"/>
          <p:nvPr/>
        </p:nvSpPr>
        <p:spPr>
          <a:xfrm>
            <a:off x="1994009" y="4958318"/>
            <a:ext cx="20063186" cy="7304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a:latin typeface="Futura Condensed"/>
                <a:ea typeface="Futura Condensed"/>
                <a:cs typeface="Futura Condensed"/>
                <a:sym typeface="Futura Condensed"/>
              </a:defRPr>
            </a:pPr>
            <a:r>
              <a:rPr dirty="0"/>
              <a:t>If I were to say I don’t know Him, I would be a </a:t>
            </a:r>
            <a:r>
              <a:rPr dirty="0">
                <a:solidFill>
                  <a:srgbClr val="FFD479"/>
                </a:solidFill>
              </a:rPr>
              <a:t>LIAR</a:t>
            </a:r>
            <a:r>
              <a:rPr dirty="0"/>
              <a:t> like you. </a:t>
            </a:r>
            <a:br>
              <a:rPr dirty="0"/>
            </a:br>
            <a:r>
              <a:rPr dirty="0"/>
              <a:t>JOHN 8:55</a:t>
            </a:r>
            <a:br>
              <a:rPr dirty="0"/>
            </a:br>
            <a:endParaRPr dirty="0"/>
          </a:p>
          <a:p>
            <a:pPr>
              <a:defRPr>
                <a:latin typeface="Futura Condensed"/>
                <a:ea typeface="Futura Condensed"/>
                <a:cs typeface="Futura Condensed"/>
                <a:sym typeface="Futura Condensed"/>
              </a:defRPr>
            </a:pPr>
            <a:r>
              <a:rPr dirty="0"/>
              <a:t>Many of them were saying,</a:t>
            </a:r>
            <a:br>
              <a:rPr lang="en-US" dirty="0"/>
            </a:br>
            <a:r>
              <a:rPr dirty="0"/>
              <a:t> “He has a demon and He’s </a:t>
            </a:r>
            <a:r>
              <a:rPr dirty="0">
                <a:solidFill>
                  <a:srgbClr val="FFD479"/>
                </a:solidFill>
              </a:rPr>
              <a:t>CRAZY</a:t>
            </a:r>
            <a:r>
              <a:rPr dirty="0"/>
              <a:t>! Why do you listen to Him?</a:t>
            </a:r>
          </a:p>
          <a:p>
            <a:pPr>
              <a:defRPr>
                <a:latin typeface="Futura Condensed"/>
                <a:ea typeface="Futura Condensed"/>
                <a:cs typeface="Futura Condensed"/>
                <a:sym typeface="Futura Condensed"/>
              </a:defRPr>
            </a:pPr>
            <a:r>
              <a:rPr dirty="0"/>
              <a:t>JOHN. 10:20</a:t>
            </a:r>
          </a:p>
          <a:p>
            <a:pPr>
              <a:defRPr>
                <a:latin typeface="Futura Condensed"/>
                <a:ea typeface="Futura Condensed"/>
                <a:cs typeface="Futura Condensed"/>
                <a:sym typeface="Futura Condensed"/>
              </a:defRPr>
            </a:pPr>
            <a:endParaRPr dirty="0"/>
          </a:p>
          <a:p>
            <a:pPr>
              <a:defRPr>
                <a:latin typeface="Futura Condensed"/>
                <a:ea typeface="Futura Condensed"/>
                <a:cs typeface="Futura Condensed"/>
                <a:sym typeface="Futura Condensed"/>
              </a:defRPr>
            </a:pPr>
            <a:r>
              <a:rPr dirty="0"/>
              <a:t>Thomas responded to Him, “My </a:t>
            </a:r>
            <a:r>
              <a:rPr dirty="0">
                <a:solidFill>
                  <a:srgbClr val="FFD479"/>
                </a:solidFill>
              </a:rPr>
              <a:t>LORD</a:t>
            </a:r>
            <a:r>
              <a:rPr dirty="0"/>
              <a:t> and my GOD!”</a:t>
            </a:r>
            <a:br>
              <a:rPr dirty="0"/>
            </a:br>
            <a:r>
              <a:rPr dirty="0"/>
              <a:t>JOHN 20:28</a:t>
            </a:r>
          </a:p>
        </p:txBody>
      </p:sp>
      <p:sp>
        <p:nvSpPr>
          <p:cNvPr id="163" name="II   TRILEMMA beyond lewis"/>
          <p:cNvSpPr txBox="1">
            <a:spLocks noGrp="1"/>
          </p:cNvSpPr>
          <p:nvPr>
            <p:ph type="title"/>
          </p:nvPr>
        </p:nvSpPr>
        <p:spPr>
          <a:xfrm>
            <a:off x="2010106" y="1264101"/>
            <a:ext cx="19621501" cy="2679701"/>
          </a:xfrm>
          <a:prstGeom prst="rect">
            <a:avLst/>
          </a:prstGeom>
        </p:spPr>
        <p:txBody>
          <a:bodyPr/>
          <a:lstStyle>
            <a:lvl1pPr algn="l" defTabSz="457200">
              <a:spcBef>
                <a:spcPts val="1600"/>
              </a:spcBef>
              <a:defRPr sz="15000" b="0" spc="0">
                <a:solidFill>
                  <a:srgbClr val="EBEBEB"/>
                </a:solidFill>
                <a:latin typeface="Bebas Neue Regular"/>
                <a:ea typeface="Bebas Neue Regular"/>
                <a:cs typeface="Bebas Neue Regular"/>
                <a:sym typeface="Bebas Neue Regular"/>
              </a:defRPr>
            </a:lvl1pPr>
          </a:lstStyle>
          <a:p>
            <a:r>
              <a:t>II   TRILEMMA beyond lewis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Gaius Marius Victorinus, 358…"/>
          <p:cNvSpPr txBox="1"/>
          <p:nvPr/>
        </p:nvSpPr>
        <p:spPr>
          <a:xfrm>
            <a:off x="1429988" y="3800706"/>
            <a:ext cx="21524024" cy="92589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defRPr sz="4500">
                <a:solidFill>
                  <a:srgbClr val="535353"/>
                </a:solidFill>
                <a:latin typeface="Futura Condensed"/>
                <a:ea typeface="Futura Condensed"/>
                <a:cs typeface="Futura Condensed"/>
                <a:sym typeface="Futura Condensed"/>
              </a:defRPr>
            </a:pPr>
            <a:r>
              <a:rPr sz="4000" dirty="0">
                <a:solidFill>
                  <a:srgbClr val="FFD479"/>
                </a:solidFill>
              </a:rPr>
              <a:t>Gaius Marius Victorinus, 358 </a:t>
            </a:r>
          </a:p>
          <a:p>
            <a:pPr defTabSz="457200">
              <a:defRPr sz="4500">
                <a:solidFill>
                  <a:srgbClr val="535353"/>
                </a:solidFill>
                <a:latin typeface="Futura Condensed"/>
                <a:ea typeface="Futura Condensed"/>
                <a:cs typeface="Futura Condensed"/>
                <a:sym typeface="Futura Condensed"/>
              </a:defRPr>
            </a:pPr>
            <a:r>
              <a:rPr sz="4000" dirty="0">
                <a:solidFill>
                  <a:srgbClr val="EBEBEB"/>
                </a:solidFill>
              </a:rPr>
              <a:t>Saying these things he was God, if he did not lie; if however he lied, he was not the work of God perfect in all ways.</a:t>
            </a:r>
          </a:p>
          <a:p>
            <a:pPr defTabSz="457200">
              <a:defRPr sz="4500">
                <a:solidFill>
                  <a:srgbClr val="535353"/>
                </a:solidFill>
                <a:latin typeface="Futura Condensed"/>
                <a:ea typeface="Futura Condensed"/>
                <a:cs typeface="Futura Condensed"/>
                <a:sym typeface="Futura Condensed"/>
              </a:defRPr>
            </a:pPr>
            <a:endParaRPr sz="4000" dirty="0">
              <a:solidFill>
                <a:srgbClr val="EBEBEB"/>
              </a:solidFill>
            </a:endParaRPr>
          </a:p>
          <a:p>
            <a:pPr defTabSz="457200">
              <a:spcBef>
                <a:spcPts val="3000"/>
              </a:spcBef>
              <a:defRPr sz="4500">
                <a:solidFill>
                  <a:srgbClr val="FFD479"/>
                </a:solidFill>
                <a:latin typeface="Bebas Neue Regular"/>
                <a:ea typeface="Bebas Neue Regular"/>
                <a:cs typeface="Bebas Neue Regular"/>
                <a:sym typeface="Bebas Neue Regular"/>
              </a:defRPr>
            </a:pPr>
            <a:r>
              <a:rPr sz="4000" dirty="0">
                <a:latin typeface="Futura Condensed"/>
                <a:ea typeface="Futura Condensed"/>
                <a:cs typeface="Futura Condensed"/>
                <a:sym typeface="Futura Condensed"/>
              </a:rPr>
              <a:t>Sir Thomas More, 1534</a:t>
            </a:r>
            <a:br>
              <a:rPr sz="4000" dirty="0">
                <a:solidFill>
                  <a:srgbClr val="000000"/>
                </a:solidFill>
                <a:latin typeface="Futura Condensed"/>
                <a:ea typeface="Futura Condensed"/>
                <a:cs typeface="Futura Condensed"/>
                <a:sym typeface="Futura Condensed"/>
              </a:rPr>
            </a:br>
            <a:r>
              <a:rPr sz="4000" dirty="0">
                <a:solidFill>
                  <a:srgbClr val="EBEBEB"/>
                </a:solidFill>
                <a:latin typeface="Futura Condensed"/>
                <a:ea typeface="Futura Condensed"/>
                <a:cs typeface="Futura Condensed"/>
                <a:sym typeface="Futura Condensed"/>
              </a:rPr>
              <a:t>For surely if Christ was not God, he was not a good man either, since he plainly said he was God.</a:t>
            </a:r>
          </a:p>
          <a:p>
            <a:pPr defTabSz="457200">
              <a:spcBef>
                <a:spcPts val="3000"/>
              </a:spcBef>
              <a:defRPr sz="4500">
                <a:solidFill>
                  <a:srgbClr val="FFD479"/>
                </a:solidFill>
                <a:latin typeface="Bebas Neue Regular"/>
                <a:ea typeface="Bebas Neue Regular"/>
                <a:cs typeface="Bebas Neue Regular"/>
                <a:sym typeface="Bebas Neue Regular"/>
              </a:defRPr>
            </a:pPr>
            <a:r>
              <a:rPr sz="4000" dirty="0">
                <a:latin typeface="Futura Condensed"/>
                <a:ea typeface="Futura Condensed"/>
                <a:cs typeface="Futura Condensed"/>
                <a:sym typeface="Futura Condensed"/>
              </a:rPr>
              <a:t>Mark Hopkins, 1844</a:t>
            </a:r>
            <a:br>
              <a:rPr sz="4000" dirty="0">
                <a:latin typeface="Futura Condensed"/>
                <a:ea typeface="Futura Condensed"/>
                <a:cs typeface="Futura Condensed"/>
                <a:sym typeface="Futura Condensed"/>
              </a:rPr>
            </a:br>
            <a:r>
              <a:rPr sz="4000" dirty="0">
                <a:solidFill>
                  <a:srgbClr val="EBEBEB"/>
                </a:solidFill>
                <a:latin typeface="Futura Condensed"/>
                <a:ea typeface="Futura Condensed"/>
                <a:cs typeface="Futura Condensed"/>
                <a:sym typeface="Futura Condensed"/>
              </a:rPr>
              <a:t>Either … those claims were well-founded, or of a hopeless insanity. … No impostor of common sense could have had the folly to prefer such claims.</a:t>
            </a:r>
          </a:p>
          <a:p>
            <a:pPr defTabSz="457200">
              <a:spcBef>
                <a:spcPts val="3000"/>
              </a:spcBef>
              <a:defRPr sz="4500">
                <a:solidFill>
                  <a:srgbClr val="FFD479"/>
                </a:solidFill>
                <a:latin typeface="Bebas Neue Regular"/>
                <a:ea typeface="Bebas Neue Regular"/>
                <a:cs typeface="Bebas Neue Regular"/>
                <a:sym typeface="Bebas Neue Regular"/>
              </a:defRPr>
            </a:pPr>
            <a:r>
              <a:rPr sz="4000" dirty="0">
                <a:latin typeface="Futura Condensed"/>
                <a:ea typeface="Futura Condensed"/>
                <a:cs typeface="Futura Condensed"/>
                <a:sym typeface="Futura Condensed"/>
              </a:rPr>
              <a:t>’Rabbi’ John Duncan, 1860</a:t>
            </a:r>
            <a:br>
              <a:rPr sz="4000" dirty="0">
                <a:solidFill>
                  <a:srgbClr val="EBEBEB"/>
                </a:solidFill>
                <a:latin typeface="Futura Condensed"/>
                <a:ea typeface="Futura Condensed"/>
                <a:cs typeface="Futura Condensed"/>
                <a:sym typeface="Futura Condensed"/>
              </a:rPr>
            </a:br>
            <a:r>
              <a:rPr sz="4000" dirty="0">
                <a:solidFill>
                  <a:srgbClr val="EBEBEB"/>
                </a:solidFill>
                <a:latin typeface="Futura Condensed"/>
                <a:ea typeface="Futura Condensed"/>
                <a:cs typeface="Futura Condensed"/>
                <a:sym typeface="Futura Condensed"/>
              </a:rPr>
              <a:t>Christ either deceived mankind by conscious fraud, or He was Himself deluded and self-deceived, or He was Divine. There is no getting out of this trilemma. It is inexorable.</a:t>
            </a:r>
          </a:p>
        </p:txBody>
      </p:sp>
      <p:sp>
        <p:nvSpPr>
          <p:cNvPr id="166" name="II   TRILEMMA beyond lewis"/>
          <p:cNvSpPr txBox="1">
            <a:spLocks noGrp="1"/>
          </p:cNvSpPr>
          <p:nvPr>
            <p:ph type="title"/>
          </p:nvPr>
        </p:nvSpPr>
        <p:spPr>
          <a:xfrm>
            <a:off x="2010106" y="1264101"/>
            <a:ext cx="19621501" cy="2679701"/>
          </a:xfrm>
          <a:prstGeom prst="rect">
            <a:avLst/>
          </a:prstGeom>
        </p:spPr>
        <p:txBody>
          <a:bodyPr/>
          <a:lstStyle>
            <a:lvl1pPr algn="l" defTabSz="457200">
              <a:spcBef>
                <a:spcPts val="1600"/>
              </a:spcBef>
              <a:defRPr sz="15000" b="0" spc="0">
                <a:solidFill>
                  <a:srgbClr val="EBEBEB"/>
                </a:solidFill>
                <a:latin typeface="Bebas Neue Regular"/>
                <a:ea typeface="Bebas Neue Regular"/>
                <a:cs typeface="Bebas Neue Regular"/>
                <a:sym typeface="Bebas Neue Regular"/>
              </a:defRPr>
            </a:lvl1pPr>
          </a:lstStyle>
          <a:p>
            <a:r>
              <a:t>II   TRILEMMA beyond lewis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Henry Parry Liddon, 1866 ‘Christus, si non Deus, non bonus’…"/>
          <p:cNvSpPr txBox="1"/>
          <p:nvPr/>
        </p:nvSpPr>
        <p:spPr>
          <a:xfrm>
            <a:off x="1642128" y="4687682"/>
            <a:ext cx="20958436" cy="6752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3000"/>
              </a:spcBef>
              <a:defRPr sz="4500">
                <a:solidFill>
                  <a:srgbClr val="FFD479"/>
                </a:solidFill>
                <a:latin typeface="Bebas Neue Regular"/>
                <a:ea typeface="Bebas Neue Regular"/>
                <a:cs typeface="Bebas Neue Regular"/>
                <a:sym typeface="Bebas Neue Regular"/>
              </a:defRPr>
            </a:pPr>
            <a:r>
              <a:rPr>
                <a:latin typeface="Futura Condensed"/>
                <a:ea typeface="Futura Condensed"/>
                <a:cs typeface="Futura Condensed"/>
                <a:sym typeface="Futura Condensed"/>
              </a:rPr>
              <a:t>Henry Parry Liddon, 1866</a:t>
            </a:r>
            <a:br>
              <a:rPr>
                <a:solidFill>
                  <a:srgbClr val="EBEBEB"/>
                </a:solidFill>
                <a:latin typeface="Futura Condensed"/>
                <a:ea typeface="Futura Condensed"/>
                <a:cs typeface="Futura Condensed"/>
                <a:sym typeface="Futura Condensed"/>
              </a:rPr>
            </a:br>
            <a:r>
              <a:rPr>
                <a:solidFill>
                  <a:srgbClr val="EBEBEB"/>
                </a:solidFill>
                <a:latin typeface="Futura Condensed"/>
                <a:ea typeface="Futura Condensed"/>
                <a:cs typeface="Futura Condensed"/>
                <a:sym typeface="Futura Condensed"/>
              </a:rPr>
              <a:t>‘Christus, si non Deus, non bonus’</a:t>
            </a:r>
          </a:p>
          <a:p>
            <a:pPr algn="l" defTabSz="457200">
              <a:spcBef>
                <a:spcPts val="3000"/>
              </a:spcBef>
              <a:defRPr sz="4500">
                <a:solidFill>
                  <a:srgbClr val="262626"/>
                </a:solidFill>
                <a:latin typeface="Helvetica"/>
                <a:ea typeface="Helvetica"/>
                <a:cs typeface="Helvetica"/>
                <a:sym typeface="Helvetica"/>
              </a:defRPr>
            </a:pPr>
            <a:r>
              <a:rPr>
                <a:solidFill>
                  <a:srgbClr val="EBEBEB"/>
                </a:solidFill>
                <a:latin typeface="Futura Condensed"/>
                <a:ea typeface="Futura Condensed"/>
                <a:cs typeface="Futura Condensed"/>
                <a:sym typeface="Futura Condensed"/>
              </a:rPr>
              <a:t>If He is not God, He is not a humble or an unselfish man. Nay, He is not even sincere; unless indeed we have recourse to a supposition upon which the most desperate of His modern opponents have not yet ventured, and say with His jealous kinsmen in the early days of His ministry, that He was beside Himself. Certainly it would seem that there must have been strange method in a madness which could command the adoration of the civilized world; nor would any such supposition be seriously entertained by those who know under what conditions the very lowest forms of moral influence are at all possible. The choice really lies between the hypothesis of conscious and culpable insincerity, and the belief that Jesus speaks literal truth and must be taken at His word.</a:t>
            </a:r>
          </a:p>
        </p:txBody>
      </p:sp>
      <p:sp>
        <p:nvSpPr>
          <p:cNvPr id="169" name="II   TRILEMMA beyond lewis"/>
          <p:cNvSpPr txBox="1">
            <a:spLocks noGrp="1"/>
          </p:cNvSpPr>
          <p:nvPr>
            <p:ph type="title"/>
          </p:nvPr>
        </p:nvSpPr>
        <p:spPr>
          <a:xfrm>
            <a:off x="2010106" y="1264101"/>
            <a:ext cx="19621501" cy="2679701"/>
          </a:xfrm>
          <a:prstGeom prst="rect">
            <a:avLst/>
          </a:prstGeom>
        </p:spPr>
        <p:txBody>
          <a:bodyPr/>
          <a:lstStyle>
            <a:lvl1pPr algn="l" defTabSz="457200">
              <a:spcBef>
                <a:spcPts val="1600"/>
              </a:spcBef>
              <a:defRPr sz="15000" b="0" spc="0">
                <a:solidFill>
                  <a:srgbClr val="EBEBEB"/>
                </a:solidFill>
                <a:latin typeface="Bebas Neue Regular"/>
                <a:ea typeface="Bebas Neue Regular"/>
                <a:cs typeface="Bebas Neue Regular"/>
                <a:sym typeface="Bebas Neue Regular"/>
              </a:defRPr>
            </a:lvl1pPr>
          </a:lstStyle>
          <a:p>
            <a:r>
              <a:t>II   TRILEMMA beyond lewis</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Regular"/>
        <a:ea typeface="Superclarendon Regular"/>
        <a:cs typeface="Superclarendon Regular"/>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Regular"/>
        <a:ea typeface="Superclarendon Regular"/>
        <a:cs typeface="Superclarendon Regular"/>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63</TotalTime>
  <Words>4144</Words>
  <Application>Microsoft Office PowerPoint</Application>
  <PresentationFormat>Custom</PresentationFormat>
  <Paragraphs>131</Paragraphs>
  <Slides>29</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Bebas Neue Regular</vt:lpstr>
      <vt:lpstr>Futura Condensed</vt:lpstr>
      <vt:lpstr>Gill Sans Light</vt:lpstr>
      <vt:lpstr>Helvetica Neue</vt:lpstr>
      <vt:lpstr>Helvetica Neue Bold Condensed</vt:lpstr>
      <vt:lpstr>Superclarendon Regular</vt:lpstr>
      <vt:lpstr>Times New Roman</vt:lpstr>
      <vt:lpstr>Times Roman</vt:lpstr>
      <vt:lpstr>New_Template6</vt:lpstr>
      <vt:lpstr>PowerPoint Presentation</vt:lpstr>
      <vt:lpstr>PowerPoint Presentation</vt:lpstr>
      <vt:lpstr>I.1. Who is this man who speaks like this? </vt:lpstr>
      <vt:lpstr> I.2. Trilemma in Lewis’ own words: </vt:lpstr>
      <vt:lpstr> I.3. Trilemma – The argument: </vt:lpstr>
      <vt:lpstr>PowerPoint Presentation</vt:lpstr>
      <vt:lpstr>II   TRILEMMA beyond lewis</vt:lpstr>
      <vt:lpstr>II   TRILEMMA beyond lewis</vt:lpstr>
      <vt:lpstr>II   TRILEMMA beyond lewis</vt:lpstr>
      <vt:lpstr>II   TRILEMMA beyond lewis</vt:lpstr>
      <vt:lpstr>II   TRILEMMA beyond lewis</vt:lpstr>
      <vt:lpstr>II   TRILEMMA beyond lewis</vt:lpstr>
      <vt:lpstr>II   TRILEMMA beyond lewis</vt:lpstr>
      <vt:lpstr>II   TRILEMMA beyond lewis</vt:lpstr>
      <vt:lpstr> I.3. Trilemma – The argument: </vt:lpstr>
      <vt:lpstr>PowerPoint Presentation</vt:lpstr>
      <vt:lpstr> III.1. OTHER REASONABLE OPTIONS?</vt:lpstr>
      <vt:lpstr> III.1. OTHER REASONABLE OPTIONS?</vt:lpstr>
      <vt:lpstr> III.2. THE FOURTH OIPTION: LEGEND?</vt:lpstr>
      <vt:lpstr>PowerPoint Presentation</vt:lpstr>
      <vt:lpstr> IV.1. trilemma valid providing…</vt:lpstr>
      <vt:lpstr>PowerPoint Presentation</vt:lpstr>
      <vt:lpstr>V.1. THE INTENDED SCOPE OF TRILEMMA</vt:lpstr>
      <vt:lpstr>V.1. THE INTENDED SCOPE OF TRILEMMA</vt:lpstr>
      <vt:lpstr>V.2. LEWIS RESPOND TO ”LEGEND”</vt:lpstr>
      <vt:lpstr>V.2. LEWIS RESPOND TO ”LEGEND”</vt:lpstr>
      <vt:lpstr>PowerPoint Presentation</vt:lpstr>
      <vt:lpstr> VI. Trilemma WITH AN UPDATE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cp:lastModifiedBy>Anne Marie Trense</cp:lastModifiedBy>
  <cp:revision>3</cp:revision>
  <dcterms:modified xsi:type="dcterms:W3CDTF">2023-09-10T18:12:58Z</dcterms:modified>
</cp:coreProperties>
</file>