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/>
    <p:restoredTop sz="96197"/>
  </p:normalViewPr>
  <p:slideViewPr>
    <p:cSldViewPr snapToGrid="0" snapToObjects="1">
      <p:cViewPr varScale="1">
        <p:scale>
          <a:sx n="69" d="100"/>
          <a:sy n="69" d="100"/>
        </p:scale>
        <p:origin x="433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mind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865FBC-E883-3240-ACEF-5090D9252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1499" y="2265678"/>
            <a:ext cx="8915399" cy="1435467"/>
          </a:xfrm>
        </p:spPr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Why Strategic Plans Fail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2510BBF-1D52-054F-90B8-B6A68CC15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7485" y="4592322"/>
            <a:ext cx="5617030" cy="796107"/>
          </a:xfrm>
        </p:spPr>
        <p:txBody>
          <a:bodyPr>
            <a:normAutofit/>
          </a:bodyPr>
          <a:lstStyle/>
          <a:p>
            <a:pPr algn="ctr"/>
            <a:r>
              <a:rPr lang="en-US" sz="2800" i="1" dirty="0">
                <a:latin typeface="Palatino Linotype" panose="02040502050505030304" pitchFamily="18" charset="0"/>
              </a:rPr>
              <a:t> . . . and what can you do about it</a:t>
            </a:r>
          </a:p>
        </p:txBody>
      </p:sp>
    </p:spTree>
    <p:extLst>
      <p:ext uri="{BB962C8B-B14F-4D97-AF65-F5344CB8AC3E}">
        <p14:creationId xmlns:p14="http://schemas.microsoft.com/office/powerpoint/2010/main" val="97915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79D658-7585-3245-898F-0E495BEF7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7401680" cy="1280890"/>
          </a:xfrm>
        </p:spPr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The Strategic Planning Model</a:t>
            </a:r>
            <a:br>
              <a:rPr lang="en-US" dirty="0">
                <a:latin typeface="Palatino Linotype" panose="02040502050505030304" pitchFamily="18" charset="0"/>
              </a:rPr>
            </a:br>
            <a:r>
              <a:rPr lang="en-US" dirty="0">
                <a:latin typeface="Palatino Linotype" panose="02040502050505030304" pitchFamily="18" charset="0"/>
              </a:rPr>
              <a:t>Eight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96870E-78AA-C74E-B849-FA5D9A608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Profile the Ideal</a:t>
            </a:r>
            <a:r>
              <a:rPr lang="en-US" dirty="0"/>
              <a:t>—Imagine perfection and what it looks like</a:t>
            </a:r>
          </a:p>
          <a:p>
            <a:r>
              <a:rPr lang="en-US" b="1" dirty="0"/>
              <a:t>Assessment</a:t>
            </a:r>
            <a:r>
              <a:rPr lang="en-US" dirty="0"/>
              <a:t>—Based on a scale from A-D, how would you assess where you are now?</a:t>
            </a:r>
          </a:p>
          <a:p>
            <a:r>
              <a:rPr lang="en-US" b="1" dirty="0"/>
              <a:t>Quantify</a:t>
            </a:r>
            <a:r>
              <a:rPr lang="en-US" dirty="0"/>
              <a:t>—From the list above, create a list of deficiencies that come to mind</a:t>
            </a:r>
          </a:p>
          <a:p>
            <a:r>
              <a:rPr lang="en-US" b="1" dirty="0"/>
              <a:t>Prioritize</a:t>
            </a:r>
            <a:r>
              <a:rPr lang="en-US" dirty="0"/>
              <a:t>—Take the same list and prioritize the deficiencies</a:t>
            </a:r>
          </a:p>
          <a:p>
            <a:r>
              <a:rPr lang="en-US" b="1" dirty="0"/>
              <a:t>Planning</a:t>
            </a:r>
            <a:r>
              <a:rPr lang="en-US" dirty="0"/>
              <a:t>—Begin creating plans to address needs</a:t>
            </a:r>
          </a:p>
          <a:p>
            <a:r>
              <a:rPr lang="en-US" b="1" dirty="0"/>
              <a:t>Organize</a:t>
            </a:r>
            <a:r>
              <a:rPr lang="en-US" dirty="0"/>
              <a:t>—Begin creating plans to address needs</a:t>
            </a:r>
          </a:p>
          <a:p>
            <a:r>
              <a:rPr lang="en-US" b="1" dirty="0"/>
              <a:t>Implement</a:t>
            </a:r>
            <a:r>
              <a:rPr lang="en-US" dirty="0"/>
              <a:t>–Engage teams to address specific needs</a:t>
            </a:r>
          </a:p>
          <a:p>
            <a:r>
              <a:rPr lang="en-US" b="1" dirty="0"/>
              <a:t>Evaluate</a:t>
            </a:r>
            <a:r>
              <a:rPr lang="en-US" dirty="0"/>
              <a:t>—How well did you do?   Start all over again!</a:t>
            </a:r>
          </a:p>
        </p:txBody>
      </p:sp>
    </p:spTree>
    <p:extLst>
      <p:ext uri="{BB962C8B-B14F-4D97-AF65-F5344CB8AC3E}">
        <p14:creationId xmlns:p14="http://schemas.microsoft.com/office/powerpoint/2010/main" val="233019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494C1B-4520-0945-9A6D-2968148C0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The Practicality Factor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0F855E-0D74-034A-947F-2E30DE7D0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Palatino Linotype" panose="02040502050505030304" pitchFamily="18" charset="0"/>
              </a:rPr>
              <a:t>Always be Planning</a:t>
            </a:r>
            <a:r>
              <a:rPr lang="en-US" dirty="0">
                <a:latin typeface="Palatino Linotype" panose="02040502050505030304" pitchFamily="18" charset="0"/>
              </a:rPr>
              <a:t>—The idea of planning is not limited to major organizational planning events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Plan Everything!—</a:t>
            </a:r>
            <a:r>
              <a:rPr lang="en-US" dirty="0">
                <a:latin typeface="Palatino Linotype" panose="02040502050505030304" pitchFamily="18" charset="0"/>
              </a:rPr>
              <a:t>It takes a few minutes to create a preliminary plan, for anything!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Sample Ideas</a:t>
            </a:r>
            <a:r>
              <a:rPr lang="en-US" dirty="0">
                <a:latin typeface="Palatino Linotype" panose="02040502050505030304" pitchFamily="18" charset="0"/>
              </a:rPr>
              <a:t>—Here are several ideas that should be considered:</a:t>
            </a:r>
          </a:p>
          <a:p>
            <a:pPr lvl="1"/>
            <a:r>
              <a:rPr lang="en-US" i="1" dirty="0">
                <a:latin typeface="Palatino Linotype" panose="02040502050505030304" pitchFamily="18" charset="0"/>
              </a:rPr>
              <a:t>Plan Events</a:t>
            </a:r>
          </a:p>
          <a:p>
            <a:pPr lvl="1"/>
            <a:r>
              <a:rPr lang="en-US" i="1" dirty="0">
                <a:latin typeface="Palatino Linotype" panose="02040502050505030304" pitchFamily="18" charset="0"/>
              </a:rPr>
              <a:t>Plan Special Programs and Activities</a:t>
            </a:r>
          </a:p>
          <a:p>
            <a:pPr lvl="1"/>
            <a:r>
              <a:rPr lang="en-US" i="1" dirty="0">
                <a:latin typeface="Palatino Linotype" panose="02040502050505030304" pitchFamily="18" charset="0"/>
              </a:rPr>
              <a:t>Plan  Meetings, plan a presentation, plan a sermon</a:t>
            </a:r>
          </a:p>
          <a:p>
            <a:pPr lvl="1"/>
            <a:r>
              <a:rPr lang="en-US" i="1" dirty="0">
                <a:latin typeface="Palatino Linotype" panose="02040502050505030304" pitchFamily="18" charset="0"/>
              </a:rPr>
              <a:t>Plan family get togethers and small group meetings</a:t>
            </a:r>
          </a:p>
          <a:p>
            <a:pPr lvl="1"/>
            <a:r>
              <a:rPr lang="en-US" i="1" dirty="0">
                <a:latin typeface="Palatino Linotype" panose="02040502050505030304" pitchFamily="18" charset="0"/>
              </a:rPr>
              <a:t>Plan your week, your personal goals, and aspirations</a:t>
            </a:r>
          </a:p>
        </p:txBody>
      </p:sp>
    </p:spTree>
    <p:extLst>
      <p:ext uri="{BB962C8B-B14F-4D97-AF65-F5344CB8AC3E}">
        <p14:creationId xmlns:p14="http://schemas.microsoft.com/office/powerpoint/2010/main" val="167468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EB452D-7BA3-7149-99C9-CD75E3A60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Dream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D03ADA-3579-D44F-953A-B382F518F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Palatino Linotype" panose="02040502050505030304" pitchFamily="18" charset="0"/>
              </a:rPr>
              <a:t>Dream</a:t>
            </a:r>
            <a:r>
              <a:rPr lang="en-US" dirty="0">
                <a:latin typeface="Palatino Linotype" panose="02040502050505030304" pitchFamily="18" charset="0"/>
              </a:rPr>
              <a:t>—Take time, regularly, to imagine great thoughts and opportunities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The Box</a:t>
            </a:r>
            <a:r>
              <a:rPr lang="en-US" dirty="0">
                <a:latin typeface="Palatino Linotype" panose="02040502050505030304" pitchFamily="18" charset="0"/>
              </a:rPr>
              <a:t>—Many people live in a box without clearly understanding what’s outside of that box.  Listen respectfully to what others have to say and occasionally suggest options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Ask Questions</a:t>
            </a:r>
            <a:r>
              <a:rPr lang="en-US" dirty="0">
                <a:latin typeface="Palatino Linotype" panose="02040502050505030304" pitchFamily="18" charset="0"/>
              </a:rPr>
              <a:t>—Suggest ideas regardless of how absurd they might appear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LISTEN</a:t>
            </a:r>
            <a:r>
              <a:rPr lang="en-US" dirty="0">
                <a:latin typeface="Palatino Linotype" panose="02040502050505030304" pitchFamily="18" charset="0"/>
              </a:rPr>
              <a:t>—Quietly and considerately take the time to listen to others</a:t>
            </a:r>
          </a:p>
        </p:txBody>
      </p:sp>
    </p:spTree>
    <p:extLst>
      <p:ext uri="{BB962C8B-B14F-4D97-AF65-F5344CB8AC3E}">
        <p14:creationId xmlns:p14="http://schemas.microsoft.com/office/powerpoint/2010/main" val="342834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E776A0-85D5-A243-9EDB-2B3984704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CF50E3-FEED-A345-8339-C0D49C5B4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4562702" cy="3777622"/>
          </a:xfrm>
        </p:spPr>
        <p:txBody>
          <a:bodyPr/>
          <a:lstStyle/>
          <a:p>
            <a:r>
              <a:rPr lang="en-US" b="1" dirty="0">
                <a:latin typeface="Palatino Linotype" panose="02040502050505030304" pitchFamily="18" charset="0"/>
              </a:rPr>
              <a:t>The Prevailing Need</a:t>
            </a:r>
            <a:r>
              <a:rPr lang="en-US" dirty="0">
                <a:latin typeface="Palatino Linotype" panose="02040502050505030304" pitchFamily="18" charset="0"/>
              </a:rPr>
              <a:t>—Organizations clearly understand that in order to grow they must plan for the future 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The Success Rate of Strategic Plans</a:t>
            </a:r>
            <a:r>
              <a:rPr lang="en-US" dirty="0">
                <a:latin typeface="Palatino Linotype" panose="02040502050505030304" pitchFamily="18" charset="0"/>
              </a:rPr>
              <a:t>—Unfortunately, however, 90% of all strategic plans fail  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The Problem-</a:t>
            </a:r>
            <a:r>
              <a:rPr lang="en-US" dirty="0">
                <a:latin typeface="Palatino Linotype" panose="02040502050505030304" pitchFamily="18" charset="0"/>
              </a:rPr>
              <a:t>–A failed plan ultimately results in the loss of confidence of  constituents it is committed to serve </a:t>
            </a:r>
          </a:p>
        </p:txBody>
      </p:sp>
    </p:spTree>
    <p:extLst>
      <p:ext uri="{BB962C8B-B14F-4D97-AF65-F5344CB8AC3E}">
        <p14:creationId xmlns:p14="http://schemas.microsoft.com/office/powerpoint/2010/main" val="48043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B69D23-5841-8248-901B-94B2AE17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" pitchFamily="2" charset="77"/>
                <a:ea typeface="Palatino" pitchFamily="2" charset="77"/>
              </a:rPr>
              <a:t>Why Plans Fail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7D936B-8DE5-CD47-9A3C-1F75D3C60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Palatino Linotype" panose="02040502050505030304" pitchFamily="18" charset="0"/>
              </a:rPr>
              <a:t>Too Often Created in a Vacuum</a:t>
            </a:r>
            <a:r>
              <a:rPr lang="en-US" dirty="0">
                <a:latin typeface="Palatino Linotype" panose="02040502050505030304" pitchFamily="18" charset="0"/>
              </a:rPr>
              <a:t>—Creating unrealistic goals given available resources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Including the Wrong People</a:t>
            </a:r>
            <a:r>
              <a:rPr lang="en-US" dirty="0">
                <a:latin typeface="Palatino Linotype" panose="02040502050505030304" pitchFamily="18" charset="0"/>
              </a:rPr>
              <a:t>—Those who are the first to volunteer are often those who have a “hidden agenda”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Lack of Specificity</a:t>
            </a:r>
            <a:r>
              <a:rPr lang="en-US" dirty="0">
                <a:latin typeface="Palatino Linotype" panose="02040502050505030304" pitchFamily="18" charset="0"/>
              </a:rPr>
              <a:t>—Big ideas need to be narrowed down to measurable and quantifiable objectives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Lack of Accountability</a:t>
            </a:r>
            <a:r>
              <a:rPr lang="en-US" dirty="0">
                <a:latin typeface="Palatino Linotype" panose="02040502050505030304" pitchFamily="18" charset="0"/>
              </a:rPr>
              <a:t>—There is often not a clearly defined time agenda to which participants are accountable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Failure to Engage the Input of Others</a:t>
            </a:r>
            <a:r>
              <a:rPr lang="en-US" dirty="0">
                <a:latin typeface="Palatino Linotype" panose="02040502050505030304" pitchFamily="18" charset="0"/>
              </a:rPr>
              <a:t>—In areas of planning that go beyond the expertise of the planning team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41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E270ED-98C9-5A4E-9376-3EF2B4D41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7178" y="319455"/>
            <a:ext cx="8911687" cy="976090"/>
          </a:xfrm>
        </p:spPr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The Big Picture</a:t>
            </a:r>
          </a:p>
        </p:txBody>
      </p:sp>
      <p:sp>
        <p:nvSpPr>
          <p:cNvPr id="3" name="Triangle 2">
            <a:extLst>
              <a:ext uri="{FF2B5EF4-FFF2-40B4-BE49-F238E27FC236}">
                <a16:creationId xmlns:a16="http://schemas.microsoft.com/office/drawing/2014/main" xmlns="" id="{4F63BE78-4CCD-7E44-83B4-5C6019F9B6AB}"/>
              </a:ext>
            </a:extLst>
          </p:cNvPr>
          <p:cNvSpPr/>
          <p:nvPr/>
        </p:nvSpPr>
        <p:spPr>
          <a:xfrm>
            <a:off x="4947824" y="1763485"/>
            <a:ext cx="4201886" cy="41583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F37DABC-3F6F-8749-B004-480BDE765E12}"/>
              </a:ext>
            </a:extLst>
          </p:cNvPr>
          <p:cNvSpPr txBox="1"/>
          <p:nvPr/>
        </p:nvSpPr>
        <p:spPr>
          <a:xfrm>
            <a:off x="6471825" y="5864558"/>
            <a:ext cx="11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Mission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178836C-74D1-1649-AD86-5C4B059324A3}"/>
              </a:ext>
            </a:extLst>
          </p:cNvPr>
          <p:cNvSpPr txBox="1"/>
          <p:nvPr/>
        </p:nvSpPr>
        <p:spPr>
          <a:xfrm>
            <a:off x="6610751" y="1451423"/>
            <a:ext cx="876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5CCE7D3-6414-1742-8A9C-A8EECCB92123}"/>
              </a:ext>
            </a:extLst>
          </p:cNvPr>
          <p:cNvSpPr txBox="1"/>
          <p:nvPr/>
        </p:nvSpPr>
        <p:spPr>
          <a:xfrm rot="17789410">
            <a:off x="4808385" y="3244334"/>
            <a:ext cx="2264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Strategic Plan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5F89040-3CFB-034B-AF33-40CEEB9A9776}"/>
              </a:ext>
            </a:extLst>
          </p:cNvPr>
          <p:cNvSpPr txBox="1"/>
          <p:nvPr/>
        </p:nvSpPr>
        <p:spPr>
          <a:xfrm rot="3796807">
            <a:off x="6520544" y="3316591"/>
            <a:ext cx="3211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Development Plan</a:t>
            </a:r>
          </a:p>
        </p:txBody>
      </p:sp>
    </p:spTree>
    <p:extLst>
      <p:ext uri="{BB962C8B-B14F-4D97-AF65-F5344CB8AC3E}">
        <p14:creationId xmlns:p14="http://schemas.microsoft.com/office/powerpoint/2010/main" val="373827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769E58-AF78-D14A-AAE2-B8CA0494F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44100"/>
            <a:ext cx="8911687" cy="73606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Palatino Linotype" panose="02040502050505030304" pitchFamily="18" charset="0"/>
              </a:rPr>
              <a:t>Four Characteristics of Highly Successful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A3A0E4-9992-D14F-8CD2-1CE524276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5641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Mission</a:t>
            </a:r>
            <a:r>
              <a:rPr lang="en-US" dirty="0"/>
              <a:t>—Highly successful organizations have a </a:t>
            </a:r>
            <a:r>
              <a:rPr lang="en-US" u="sng" dirty="0"/>
              <a:t>mission statement </a:t>
            </a:r>
            <a:r>
              <a:rPr lang="en-US" dirty="0"/>
              <a:t>that states in quantifiable terms their mission and purpose.   A mission statement will typically include a series of clauses that clarify their mission and how they intend to fulfill it  </a:t>
            </a:r>
          </a:p>
          <a:p>
            <a:pPr marL="0" indent="0">
              <a:buNone/>
            </a:pPr>
            <a:r>
              <a:rPr lang="en-US" b="1" dirty="0"/>
              <a:t>Vision</a:t>
            </a:r>
            <a:r>
              <a:rPr lang="en-US" dirty="0"/>
              <a:t>—These same organization have </a:t>
            </a:r>
            <a:r>
              <a:rPr lang="en-US" u="sng" dirty="0"/>
              <a:t>a clear vision </a:t>
            </a:r>
            <a:r>
              <a:rPr lang="en-US" dirty="0"/>
              <a:t>of what this mission statement would look like if it were successfully accomplished</a:t>
            </a:r>
          </a:p>
          <a:p>
            <a:pPr marL="0" indent="0">
              <a:buNone/>
            </a:pPr>
            <a:r>
              <a:rPr lang="en-US" b="1" dirty="0"/>
              <a:t>Strategic Planning</a:t>
            </a:r>
            <a:r>
              <a:rPr lang="en-US" dirty="0"/>
              <a:t>—The successful </a:t>
            </a:r>
            <a:r>
              <a:rPr lang="en-US" u="sng" dirty="0"/>
              <a:t>strategic plan </a:t>
            </a:r>
            <a:r>
              <a:rPr lang="en-US" dirty="0"/>
              <a:t>spells out in quantifiable terms over a relatively short amount of time the steps they </a:t>
            </a:r>
            <a:r>
              <a:rPr lang="en-US"/>
              <a:t>are going to </a:t>
            </a:r>
            <a:r>
              <a:rPr lang="en-US" dirty="0"/>
              <a:t>take to achieve their plan</a:t>
            </a:r>
          </a:p>
          <a:p>
            <a:pPr marL="0" indent="0">
              <a:buNone/>
            </a:pPr>
            <a:r>
              <a:rPr lang="en-US" b="1" dirty="0"/>
              <a:t>Development Plan</a:t>
            </a:r>
            <a:r>
              <a:rPr lang="en-US" dirty="0"/>
              <a:t>—The organizational </a:t>
            </a:r>
            <a:r>
              <a:rPr lang="en-US" u="sng" dirty="0"/>
              <a:t>development plan </a:t>
            </a:r>
            <a:r>
              <a:rPr lang="en-US" dirty="0"/>
              <a:t>outlines in quantifiable terms the resources that will be required to achieve these annual goals</a:t>
            </a:r>
          </a:p>
        </p:txBody>
      </p:sp>
    </p:spTree>
    <p:extLst>
      <p:ext uri="{BB962C8B-B14F-4D97-AF65-F5344CB8AC3E}">
        <p14:creationId xmlns:p14="http://schemas.microsoft.com/office/powerpoint/2010/main" val="399231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6964A8-567E-C548-8E90-13B01E62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The Attitude Continuum</a:t>
            </a:r>
          </a:p>
        </p:txBody>
      </p:sp>
      <p:pic>
        <p:nvPicPr>
          <p:cNvPr id="4" name="Picture 3" descr="Timeline, line chart&#10;&#10;Description automatically generated">
            <a:extLst>
              <a:ext uri="{FF2B5EF4-FFF2-40B4-BE49-F238E27FC236}">
                <a16:creationId xmlns:a16="http://schemas.microsoft.com/office/drawing/2014/main" xmlns="" id="{248B0996-1EFA-5140-B555-3DDDBF577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4" y="1740568"/>
            <a:ext cx="8115181" cy="433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45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FB644D-D15F-914B-B38F-B20185E66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Planning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A56110-0A29-E54D-9CA1-C4E4D3DD5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Palatino Linotype" panose="02040502050505030304" pitchFamily="18" charset="0"/>
              </a:rPr>
              <a:t>Organizational Mission</a:t>
            </a:r>
            <a:r>
              <a:rPr lang="en-US" dirty="0">
                <a:latin typeface="Palatino Linotype" panose="02040502050505030304" pitchFamily="18" charset="0"/>
              </a:rPr>
              <a:t>—Your mission is the foundation of all planning and strategic planning begins here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Strategic Initiatives</a:t>
            </a:r>
            <a:r>
              <a:rPr lang="en-US" dirty="0">
                <a:latin typeface="Palatino Linotype" panose="02040502050505030304" pitchFamily="18" charset="0"/>
              </a:rPr>
              <a:t>—Your planning must focus on identifying key initiatives; every strategic plan is different.  Preliminary planning typically identifies 5-7 key initiatives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Key Initiatives</a:t>
            </a:r>
            <a:r>
              <a:rPr lang="en-US" dirty="0">
                <a:latin typeface="Palatino Linotype" panose="02040502050505030304" pitchFamily="18" charset="0"/>
              </a:rPr>
              <a:t>—Here are some examples:</a:t>
            </a:r>
          </a:p>
          <a:p>
            <a:pPr lvl="1"/>
            <a:r>
              <a:rPr lang="en-US" dirty="0">
                <a:latin typeface="Palatino Linotype" panose="02040502050505030304" pitchFamily="18" charset="0"/>
              </a:rPr>
              <a:t>Facilities</a:t>
            </a:r>
          </a:p>
          <a:p>
            <a:pPr lvl="1"/>
            <a:r>
              <a:rPr lang="en-US" dirty="0">
                <a:latin typeface="Palatino Linotype" panose="02040502050505030304" pitchFamily="18" charset="0"/>
              </a:rPr>
              <a:t>Curriculum</a:t>
            </a:r>
          </a:p>
          <a:p>
            <a:pPr lvl="1"/>
            <a:r>
              <a:rPr lang="en-US" dirty="0">
                <a:latin typeface="Palatino Linotype" panose="02040502050505030304" pitchFamily="18" charset="0"/>
              </a:rPr>
              <a:t>Co-Curricular Activities</a:t>
            </a:r>
          </a:p>
          <a:p>
            <a:pPr lvl="1"/>
            <a:r>
              <a:rPr lang="en-US" dirty="0">
                <a:latin typeface="Palatino Linotype" panose="02040502050505030304" pitchFamily="18" charset="0"/>
              </a:rPr>
              <a:t>Personnel</a:t>
            </a:r>
          </a:p>
          <a:p>
            <a:pPr lvl="1"/>
            <a:r>
              <a:rPr lang="en-US" dirty="0">
                <a:latin typeface="Palatino Linotype" panose="02040502050505030304" pitchFamily="18" charset="0"/>
              </a:rPr>
              <a:t>Athletics</a:t>
            </a:r>
          </a:p>
        </p:txBody>
      </p:sp>
    </p:spTree>
    <p:extLst>
      <p:ext uri="{BB962C8B-B14F-4D97-AF65-F5344CB8AC3E}">
        <p14:creationId xmlns:p14="http://schemas.microsoft.com/office/powerpoint/2010/main" val="243958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9E956A-EC34-244B-A422-249E5173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Mind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29E79B-DD85-EB4B-B7F2-6AF5C0CC1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Palatino Linotype" panose="02040502050505030304" pitchFamily="18" charset="0"/>
              </a:rPr>
              <a:t>Mind Mapping</a:t>
            </a:r>
            <a:r>
              <a:rPr lang="en-US" dirty="0">
                <a:latin typeface="Palatino Linotype" panose="02040502050505030304" pitchFamily="18" charset="0"/>
              </a:rPr>
              <a:t>—The majority of organizations use some form of mapping plans for the future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Resources</a:t>
            </a:r>
            <a:r>
              <a:rPr lang="en-US" dirty="0">
                <a:latin typeface="Palatino Linotype" panose="02040502050505030304" pitchFamily="18" charset="0"/>
              </a:rPr>
              <a:t>—There are several mind managing software tools available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Suggestion</a:t>
            </a:r>
            <a:r>
              <a:rPr lang="en-US" dirty="0">
                <a:latin typeface="Palatino Linotype" panose="02040502050505030304" pitchFamily="18" charset="0"/>
              </a:rPr>
              <a:t>—My preference is X-Mind. It is free and available online at: </a:t>
            </a:r>
            <a:r>
              <a:rPr lang="en-US" dirty="0">
                <a:latin typeface="Palatino Linotype" panose="02040502050505030304" pitchFamily="18" charset="0"/>
                <a:hlinkClick r:id="rId2"/>
              </a:rPr>
              <a:t>www.xmind.net</a:t>
            </a:r>
            <a:endParaRPr lang="en-US" dirty="0">
              <a:latin typeface="Palatino Linotype" panose="02040502050505030304" pitchFamily="18" charset="0"/>
            </a:endParaRPr>
          </a:p>
          <a:p>
            <a:r>
              <a:rPr lang="en-US" b="1" dirty="0">
                <a:latin typeface="Palatino Linotype" panose="02040502050505030304" pitchFamily="18" charset="0"/>
              </a:rPr>
              <a:t>Sharing Maps</a:t>
            </a:r>
            <a:r>
              <a:rPr lang="en-US" dirty="0">
                <a:latin typeface="Palatino Linotype" panose="02040502050505030304" pitchFamily="18" charset="0"/>
              </a:rPr>
              <a:t>—For those who want to share a map with others, X-Mind provides a small fee that enables you to share maps with others</a:t>
            </a:r>
          </a:p>
          <a:p>
            <a:r>
              <a:rPr lang="en-US" b="1" dirty="0">
                <a:latin typeface="Palatino Linotype" panose="02040502050505030304" pitchFamily="18" charset="0"/>
              </a:rPr>
              <a:t>Samples</a:t>
            </a:r>
            <a:r>
              <a:rPr lang="en-US" dirty="0">
                <a:latin typeface="Palatino Linotype" panose="02040502050505030304" pitchFamily="18" charset="0"/>
              </a:rPr>
              <a:t>—X-Mind provides a wide range of creative maps. Here’s one …</a:t>
            </a:r>
          </a:p>
        </p:txBody>
      </p:sp>
    </p:spTree>
    <p:extLst>
      <p:ext uri="{BB962C8B-B14F-4D97-AF65-F5344CB8AC3E}">
        <p14:creationId xmlns:p14="http://schemas.microsoft.com/office/powerpoint/2010/main" val="249852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161A0D-27A3-1B44-BE68-671BB31C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7520"/>
          </a:xfrm>
        </p:spPr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A Sample Mind Map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xmlns="" id="{C4581F2E-7E11-594D-885D-660A2F9FF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295" y="1611751"/>
            <a:ext cx="7525418" cy="479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07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1326</TotalTime>
  <Words>626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Palatino</vt:lpstr>
      <vt:lpstr>Palatino Linotype</vt:lpstr>
      <vt:lpstr>Wingdings 3</vt:lpstr>
      <vt:lpstr>Wisp</vt:lpstr>
      <vt:lpstr>Why Strategic Plans Fail</vt:lpstr>
      <vt:lpstr>Introduction</vt:lpstr>
      <vt:lpstr>Why Plans Fail</vt:lpstr>
      <vt:lpstr>The Big Picture</vt:lpstr>
      <vt:lpstr>Four Characteristics of Highly Successful Organizations</vt:lpstr>
      <vt:lpstr>The Attitude Continuum</vt:lpstr>
      <vt:lpstr>Planning Initiatives</vt:lpstr>
      <vt:lpstr>Mind Mapping</vt:lpstr>
      <vt:lpstr>A Sample Mind Map</vt:lpstr>
      <vt:lpstr>The Strategic Planning Model Eight Steps</vt:lpstr>
      <vt:lpstr>The Practicality Factor</vt:lpstr>
      <vt:lpstr>Dream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Strategic Plans Fail</dc:title>
  <dc:creator>Gerald Twombly</dc:creator>
  <cp:lastModifiedBy>Gregory Long</cp:lastModifiedBy>
  <cp:revision>21</cp:revision>
  <dcterms:created xsi:type="dcterms:W3CDTF">2021-03-15T20:04:19Z</dcterms:created>
  <dcterms:modified xsi:type="dcterms:W3CDTF">2021-04-30T21:06:05Z</dcterms:modified>
</cp:coreProperties>
</file>